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7" r:id="rId2"/>
    <p:sldId id="260" r:id="rId3"/>
    <p:sldId id="261" r:id="rId4"/>
    <p:sldId id="262" r:id="rId5"/>
    <p:sldId id="264" r:id="rId6"/>
    <p:sldId id="265" r:id="rId7"/>
    <p:sldId id="273" r:id="rId8"/>
    <p:sldId id="274" r:id="rId9"/>
    <p:sldId id="275" r:id="rId10"/>
    <p:sldId id="276" r:id="rId11"/>
    <p:sldId id="277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8" r:id="rId20"/>
    <p:sldId id="279" r:id="rId21"/>
    <p:sldId id="282" r:id="rId22"/>
    <p:sldId id="283" r:id="rId23"/>
    <p:sldId id="284" r:id="rId24"/>
    <p:sldId id="285" r:id="rId25"/>
    <p:sldId id="286" r:id="rId26"/>
    <p:sldId id="287" r:id="rId27"/>
    <p:sldId id="288" r:id="rId28"/>
    <p:sldId id="289" r:id="rId29"/>
    <p:sldId id="290" r:id="rId30"/>
    <p:sldId id="291" r:id="rId31"/>
    <p:sldId id="292" r:id="rId32"/>
    <p:sldId id="293" r:id="rId33"/>
    <p:sldId id="294" r:id="rId34"/>
    <p:sldId id="295" r:id="rId35"/>
    <p:sldId id="296" r:id="rId36"/>
    <p:sldId id="281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9184DA70-C731-4C70-880D-CCD4705E623C}" type="datetime1">
              <a:rPr lang="en-US" smtClean="0"/>
              <a:t>2/9/2022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60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2/9/2022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02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2/9/2022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75151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2/9/2022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1490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2/9/2022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22859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2/9/2022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78586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2/9/2022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0448548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B612A279-0833-481D-8C56-F67FD0AC6C50}" type="datetime1">
              <a:rPr lang="en-US" smtClean="0"/>
              <a:t>2/9/2022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1892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6587DA83-5663-4C9C-B9AA-0B40A3DAFF81}" type="datetime1">
              <a:rPr lang="en-US" smtClean="0"/>
              <a:t>2/9/2022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759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2/9/2022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8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2/9/2022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554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2/9/2022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235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2/9/2022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176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2/9/2022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27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2/9/2022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500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A474-078D-4E9B-9B14-09A87B19DC46}" type="datetime1">
              <a:rPr lang="en-US" smtClean="0"/>
              <a:t>2/9/2022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583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D986-8816-4272-A432-0437A28A9828}" type="datetime1">
              <a:rPr lang="en-US" smtClean="0"/>
              <a:t>2/9/2022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744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62D6E202-B606-4609-B914-27C9371A1F6D}" type="datetime1">
              <a:rPr lang="en-US" smtClean="0"/>
              <a:t>2/9/2022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642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  <p:sldLayoutId id="2147483817" r:id="rId13"/>
    <p:sldLayoutId id="2147483818" r:id="rId14"/>
    <p:sldLayoutId id="2147483819" r:id="rId15"/>
    <p:sldLayoutId id="2147483820" r:id="rId16"/>
    <p:sldLayoutId id="2147483821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B9DB8FB-7BB3-45E5-89E7-5ABCA3857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10135402" cy="2015733"/>
          </a:xfrm>
        </p:spPr>
        <p:txBody>
          <a:bodyPr>
            <a:normAutofit fontScale="90000"/>
          </a:bodyPr>
          <a:lstStyle/>
          <a:p>
            <a:r>
              <a:rPr lang="en-US" u="sng" dirty="0"/>
              <a:t>                           </a:t>
            </a:r>
            <a:br>
              <a:rPr lang="en-US" u="sng" dirty="0"/>
            </a:br>
            <a:r>
              <a:rPr lang="en-US" u="sng" dirty="0"/>
              <a:t>                                   Project Name </a:t>
            </a:r>
            <a:r>
              <a:rPr lang="en-US" dirty="0"/>
              <a:t>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                        </a:t>
            </a:r>
            <a:r>
              <a:rPr lang="en-US" sz="3600" dirty="0"/>
              <a:t>CHURN RATE PREDICTION</a:t>
            </a:r>
            <a:endParaRPr lang="en-IN" sz="360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ACD6083-5CB0-47F6-87D7-39E9490542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2015733"/>
            <a:ext cx="11054854" cy="465457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u="sng" dirty="0"/>
              <a:t> </a:t>
            </a:r>
            <a:r>
              <a:rPr lang="en-US" sz="2400" b="1" u="sng" dirty="0"/>
              <a:t>M</a:t>
            </a:r>
            <a:r>
              <a:rPr lang="en-US" b="1" u="sng" dirty="0"/>
              <a:t>ENTORS</a:t>
            </a:r>
            <a:r>
              <a:rPr lang="en-US" u="sng" dirty="0"/>
              <a:t>:</a:t>
            </a:r>
          </a:p>
          <a:p>
            <a:r>
              <a:rPr lang="en-IN" dirty="0"/>
              <a:t>VINOD </a:t>
            </a:r>
          </a:p>
          <a:p>
            <a:r>
              <a:rPr lang="en-IN" dirty="0"/>
              <a:t>HARSHAL</a:t>
            </a:r>
          </a:p>
          <a:p>
            <a:pPr marL="0" indent="0">
              <a:buNone/>
            </a:pPr>
            <a:endParaRPr lang="en-IN" sz="2400" u="sng" dirty="0"/>
          </a:p>
          <a:p>
            <a:pPr marL="0" indent="0">
              <a:buNone/>
            </a:pPr>
            <a:r>
              <a:rPr lang="en-IN" sz="2400" b="1" u="sng" dirty="0"/>
              <a:t>T</a:t>
            </a:r>
            <a:r>
              <a:rPr lang="en-IN" b="1" u="sng" dirty="0"/>
              <a:t>EAM MEMBERS:</a:t>
            </a:r>
          </a:p>
          <a:p>
            <a:pPr marL="0" indent="0">
              <a:buNone/>
            </a:pPr>
            <a:endParaRPr lang="en-IN" b="1" u="sng" dirty="0"/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N" sz="1800" i="0" u="none" strike="noStrike" dirty="0">
                <a:solidFill>
                  <a:schemeClr val="tx1">
                    <a:lumMod val="85000"/>
                  </a:schemeClr>
                </a:solidFill>
                <a:effectLst/>
              </a:rPr>
              <a:t>Nagarjun</a:t>
            </a:r>
            <a:endParaRPr lang="en-IN" dirty="0">
              <a:solidFill>
                <a:schemeClr val="tx1">
                  <a:lumMod val="85000"/>
                </a:schemeClr>
              </a:solidFill>
              <a:effectLst/>
            </a:endParaRPr>
          </a:p>
          <a:p>
            <a:r>
              <a:rPr lang="en-IN" sz="1800" i="0" u="none" strike="noStrike" dirty="0">
                <a:solidFill>
                  <a:schemeClr val="tx1">
                    <a:lumMod val="85000"/>
                  </a:schemeClr>
                </a:solidFill>
                <a:effectLst/>
              </a:rPr>
              <a:t>Prathmesh</a:t>
            </a:r>
          </a:p>
          <a:p>
            <a:r>
              <a:rPr lang="en-IN" sz="1800" i="0" u="none" strike="noStrike" dirty="0">
                <a:solidFill>
                  <a:schemeClr val="tx1">
                    <a:lumMod val="85000"/>
                  </a:schemeClr>
                </a:solidFill>
                <a:effectLst/>
              </a:rPr>
              <a:t>Premsai</a:t>
            </a:r>
          </a:p>
          <a:p>
            <a:r>
              <a:rPr lang="en-IN" sz="1800" i="0" u="none" strike="noStrike" dirty="0">
                <a:solidFill>
                  <a:schemeClr val="tx1">
                    <a:lumMod val="85000"/>
                  </a:schemeClr>
                </a:solidFill>
                <a:effectLst/>
              </a:rPr>
              <a:t>Meghana S</a:t>
            </a:r>
          </a:p>
          <a:p>
            <a:r>
              <a:rPr lang="en-IN" dirty="0">
                <a:solidFill>
                  <a:schemeClr val="tx1">
                    <a:lumMod val="85000"/>
                  </a:schemeClr>
                </a:solidFill>
              </a:rPr>
              <a:t>Ravi Yadav</a:t>
            </a:r>
          </a:p>
          <a:p>
            <a:r>
              <a:rPr lang="en-IN" dirty="0">
                <a:solidFill>
                  <a:schemeClr val="tx1">
                    <a:lumMod val="85000"/>
                  </a:schemeClr>
                </a:solidFill>
              </a:rPr>
              <a:t>Nandeesh Kumar K C</a:t>
            </a:r>
          </a:p>
          <a:p>
            <a:r>
              <a:rPr lang="en-IN" dirty="0">
                <a:solidFill>
                  <a:schemeClr val="tx1">
                    <a:lumMod val="85000"/>
                  </a:schemeClr>
                </a:solidFill>
              </a:rPr>
              <a:t>Akhlak Ansari</a:t>
            </a:r>
            <a:br>
              <a:rPr lang="en-IN" dirty="0">
                <a:solidFill>
                  <a:schemeClr val="tx1">
                    <a:lumMod val="85000"/>
                  </a:schemeClr>
                </a:solidFill>
              </a:rPr>
            </a:br>
            <a:br>
              <a:rPr lang="en-IN" b="1" dirty="0"/>
            </a:b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BF8AB-38AE-4CC5-A352-222F19A26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pre-processing(cont..)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E7DEF-6936-4823-98C1-2144EC6A81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Deleting rows that had ‘0’ in adults, babies and children columns combined 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AF7A55-4A28-451E-AD68-76368FF42A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1720" y="3429000"/>
            <a:ext cx="5572125" cy="2455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0800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9BC14-CE82-497D-8F38-76BFB550C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Exploratory Data Analysis (EDA)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F22C3-80F7-404F-9CEB-D9A9F9862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844" y="2284970"/>
            <a:ext cx="6891424" cy="2288059"/>
          </a:xfrm>
        </p:spPr>
        <p:txBody>
          <a:bodyPr/>
          <a:lstStyle/>
          <a:p>
            <a:r>
              <a:rPr lang="en-IN" dirty="0"/>
              <a:t>Finding correlation through heatmap</a:t>
            </a:r>
          </a:p>
          <a:p>
            <a:endParaRPr lang="en-IN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EE24F84-8F03-405D-B8C3-F23F935689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632" y="2557364"/>
            <a:ext cx="6841524" cy="4300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70167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C81FE-AB58-498E-BA99-D46134CD6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Cancelled vs not cancelled ratio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9DBA2D5-E1B6-40D1-99C9-3A0921EEF9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74B52DD-D412-4369-8477-8F209D7D07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955" y="2323071"/>
            <a:ext cx="8825658" cy="444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24059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775063"/>
            <a:ext cx="8761413" cy="1236617"/>
          </a:xfrm>
        </p:spPr>
        <p:txBody>
          <a:bodyPr/>
          <a:lstStyle/>
          <a:p>
            <a:r>
              <a:rPr lang="en-US" dirty="0"/>
              <a:t>booking % comparisons wrt city hotel and resort hotel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DF38FA8-1AA0-4DA0-AA82-04E29B3C61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537A274-56B5-493C-AC87-BD5B7FF67F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954" y="2333624"/>
            <a:ext cx="8931093" cy="4091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28056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percentage of booking for each year</a:t>
            </a:r>
            <a:endParaRPr lang="en-IN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1D59C261-06A4-4CDF-B980-8E59C32E053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5232" y="2603500"/>
            <a:ext cx="8211135" cy="3760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62327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600891"/>
            <a:ext cx="8761413" cy="1480457"/>
          </a:xfrm>
        </p:spPr>
        <p:txBody>
          <a:bodyPr/>
          <a:lstStyle/>
          <a:p>
            <a:r>
              <a:rPr lang="en-US" dirty="0"/>
              <a:t>the same graph by separating hotel and plotting 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CB3741D-FF81-4227-840A-38F0396F0F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6FA96A6A-5664-4618-9A3A-C05C5943A4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853" y="2211581"/>
            <a:ext cx="9069860" cy="4374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6664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busiest month for the hotel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573307B-B92B-4787-A15F-D19CB06D1D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155890A7-AF51-4FD9-BEC5-17B068B23B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55" y="2335426"/>
            <a:ext cx="11973696" cy="4522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44746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722811"/>
            <a:ext cx="8761413" cy="1166949"/>
          </a:xfrm>
        </p:spPr>
        <p:txBody>
          <a:bodyPr/>
          <a:lstStyle/>
          <a:p>
            <a:r>
              <a:rPr lang="en-US" dirty="0"/>
              <a:t>from which country more guests have visited the hotel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16A3A0F-991C-4EF5-BE8F-1127E80FCF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623F5DFB-611E-4977-8D6A-B04BE16281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954" y="2477272"/>
            <a:ext cx="9261792" cy="4022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90833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Hotel wise night stay duration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B6DA2D6-5910-4BD6-BBB3-ABCBC62434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E57708C9-6444-48F2-BF86-A94AF22E10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953" y="2483708"/>
            <a:ext cx="8825659" cy="4176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75006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5460C-0881-4B4B-A3AC-1F3C7FB19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No of people stayed in week nights</a:t>
            </a:r>
            <a:br>
              <a:rPr lang="en-IN" dirty="0"/>
            </a:br>
            <a:r>
              <a:rPr lang="en-IN" dirty="0"/>
              <a:t>(</a:t>
            </a:r>
            <a:r>
              <a:rPr lang="en-IN" dirty="0" err="1"/>
              <a:t>mon-fri</a:t>
            </a:r>
            <a:r>
              <a:rPr lang="en-IN" dirty="0"/>
              <a:t>)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F7736663-9E3F-465B-B993-C596F2204A7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978" y="2603500"/>
            <a:ext cx="10503244" cy="341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1482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E4EA0-BA86-4E96-B35E-24F8C5F18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7"/>
            <a:ext cx="8761413" cy="3319199"/>
          </a:xfrm>
        </p:spPr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N" sz="2400" b="1" i="0" u="none" strike="noStrike" dirty="0"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Business Problem :</a:t>
            </a:r>
            <a:br>
              <a:rPr lang="en-IN" sz="2400" b="1" i="0" u="none" strike="noStrike" dirty="0"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</a:br>
            <a:br>
              <a:rPr lang="en-IN" sz="2000" b="1" i="0" u="none" strike="noStrike" dirty="0"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</a:br>
            <a:br>
              <a:rPr lang="en-IN" sz="2000" b="1" i="0" u="none" strike="noStrike" dirty="0"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</a:br>
            <a:r>
              <a:rPr lang="en-IN" sz="2000" b="1" i="0" u="none" strike="noStrike" dirty="0">
                <a:solidFill>
                  <a:srgbClr val="C00000"/>
                </a:solidFill>
                <a:effectLst/>
                <a:latin typeface="Century Gothic" panose="020B0502020202020204" pitchFamily="34" charset="0"/>
              </a:rPr>
              <a:t>Churn rate prediction :</a:t>
            </a:r>
            <a:br>
              <a:rPr lang="en-IN" sz="2000" b="1" i="0" u="none" strike="noStrike" dirty="0">
                <a:solidFill>
                  <a:srgbClr val="C00000"/>
                </a:solidFill>
                <a:effectLst/>
                <a:latin typeface="Century Gothic" panose="020B0502020202020204" pitchFamily="34" charset="0"/>
              </a:rPr>
            </a:br>
            <a:br>
              <a:rPr lang="en-IN" sz="2000" b="1" i="0" u="none" strike="noStrike" dirty="0">
                <a:solidFill>
                  <a:srgbClr val="C00000"/>
                </a:solidFill>
                <a:effectLst/>
                <a:latin typeface="Century Gothic" panose="020B0502020202020204" pitchFamily="34" charset="0"/>
              </a:rPr>
            </a:br>
            <a:r>
              <a:rPr lang="en-IN" sz="2000" b="1" i="0" u="none" strike="noStrike" dirty="0">
                <a:solidFill>
                  <a:srgbClr val="C00000"/>
                </a:solidFill>
                <a:effectLst/>
                <a:latin typeface="Century Gothic" panose="020B0502020202020204" pitchFamily="34" charset="0"/>
              </a:rPr>
              <a:t>          </a:t>
            </a:r>
            <a:r>
              <a:rPr lang="en-US" sz="1800" b="0" i="0" u="none" strike="noStrike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Churn rate, sometimes known as attrition rate, </a:t>
            </a:r>
            <a:r>
              <a:rPr lang="en-US" sz="1800" i="0" u="none" strike="noStrike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is the rate at which customers stop doing business with a company over a given period of time</a:t>
            </a:r>
            <a:r>
              <a:rPr lang="en-US" sz="1800" b="0" i="0" u="none" strike="noStrike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 and also the customer who are likely to cancel the booking or subscription.</a:t>
            </a:r>
            <a:br>
              <a:rPr lang="en-US" sz="1100" b="0" dirty="0">
                <a:effectLst/>
              </a:rPr>
            </a:br>
            <a:br>
              <a:rPr lang="en-US" sz="1100" dirty="0"/>
            </a:br>
            <a:endParaRPr lang="en-IN" sz="2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C7F10-3ED2-43F2-B2F5-18F0493D7F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3744226"/>
            <a:ext cx="8825659" cy="22755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</a:rPr>
              <a:t>Objective :</a:t>
            </a: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000" b="1" i="0" u="none" strike="noStrike" dirty="0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 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To predict whether a customer is going to cancel the booking or not .</a:t>
            </a:r>
            <a:endParaRPr lang="en-US" sz="2000" b="0" dirty="0">
              <a:effectLst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  C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hurn rate  has major impact on company’s revenue.</a:t>
            </a:r>
            <a:br>
              <a:rPr lang="en-US" sz="2000" dirty="0"/>
            </a:br>
            <a:endParaRPr lang="en-IN" sz="2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12796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B352C-9C53-45A1-BB9C-6E49D3FA4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No of people stayed in weekend nights (</a:t>
            </a:r>
            <a:r>
              <a:rPr lang="en-IN" dirty="0" err="1"/>
              <a:t>fri</a:t>
            </a:r>
            <a:r>
              <a:rPr lang="en-IN" dirty="0"/>
              <a:t>/sat – Sunday)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8C4B4DE3-0805-4D95-8A59-86004DE66DD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351" y="2603500"/>
            <a:ext cx="12006649" cy="3957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71060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1A38F-0529-4EFE-A471-FCB06DAC7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10135480" cy="681877"/>
          </a:xfrm>
        </p:spPr>
        <p:txBody>
          <a:bodyPr/>
          <a:lstStyle/>
          <a:p>
            <a:r>
              <a:rPr lang="en-US" b="1" dirty="0"/>
              <a:t>Feature Selection and Feature Engineering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F1D91-C706-4011-BE6B-480FA364C0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create relevant features and remove the irrelevant or less important features.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6E802F-5E17-4734-8FFA-6FEC66BE8C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4" y="3429000"/>
            <a:ext cx="10422389" cy="274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2583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A1EC9C1F-1CB0-4900-AB98-9CA0B95958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9764" y="693020"/>
            <a:ext cx="10902214" cy="5582652"/>
          </a:xfrm>
        </p:spPr>
        <p:txBody>
          <a:bodyPr/>
          <a:lstStyle/>
          <a:p>
            <a:r>
              <a:rPr lang="en-US" sz="2800" dirty="0"/>
              <a:t> </a:t>
            </a:r>
            <a:r>
              <a:rPr lang="en-US" sz="2800" b="1" cap="none" dirty="0">
                <a:solidFill>
                  <a:schemeClr val="bg1"/>
                </a:solidFill>
              </a:rPr>
              <a:t>Now remove these unnecessary features</a:t>
            </a:r>
          </a:p>
          <a:p>
            <a:endParaRPr lang="en-US" sz="3200" b="1" cap="none" dirty="0">
              <a:solidFill>
                <a:schemeClr val="bg1"/>
              </a:solidFill>
            </a:endParaRPr>
          </a:p>
          <a:p>
            <a:endParaRPr lang="en-US" sz="3200" b="1" cap="none" dirty="0">
              <a:solidFill>
                <a:schemeClr val="bg1"/>
              </a:solidFill>
            </a:endParaRPr>
          </a:p>
          <a:p>
            <a:endParaRPr lang="en-US" sz="3200" b="1" cap="none" dirty="0">
              <a:solidFill>
                <a:schemeClr val="bg1"/>
              </a:solidFill>
            </a:endParaRPr>
          </a:p>
          <a:p>
            <a:r>
              <a:rPr lang="en-US" sz="2400" cap="none" dirty="0">
                <a:solidFill>
                  <a:schemeClr val="bg1"/>
                </a:solidFill>
              </a:rPr>
              <a:t>Let’s also remove the reservation_status.Even though it is very important    feature,but it already has information about cancelled booking.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B69A98-A021-4933-867A-CA1CF014F4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022" y="1463041"/>
            <a:ext cx="10453036" cy="74114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C4971E8-EDC9-491A-AC5D-CE89B3CFCE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022" y="2304571"/>
            <a:ext cx="10366409" cy="61429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3C03359-6A5A-472D-9FB3-8D58EF5811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770" y="4158976"/>
            <a:ext cx="9551296" cy="1316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4096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2B6054A9-7272-453A-BCB7-9D1C668C2C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3394" y="683393"/>
            <a:ext cx="10780293" cy="5524901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cap="none" dirty="0">
                <a:solidFill>
                  <a:schemeClr val="bg1"/>
                </a:solidFill>
              </a:rPr>
              <a:t>Let’s Plot the heatmap and see the corelation</a:t>
            </a:r>
          </a:p>
          <a:p>
            <a:endParaRPr lang="en-IN" sz="2400" cap="none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E3F827B-0EF3-4CAA-A3E5-94E1CCD93A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794" y="1300554"/>
            <a:ext cx="6820251" cy="70473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BBACDBD-A712-450C-AB47-16DC1DFB01A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316"/>
          <a:stretch/>
        </p:blipFill>
        <p:spPr>
          <a:xfrm>
            <a:off x="1362795" y="2120440"/>
            <a:ext cx="8147452" cy="229790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2791599-453B-437A-9A31-599F74ACF0D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968"/>
          <a:stretch/>
        </p:blipFill>
        <p:spPr>
          <a:xfrm>
            <a:off x="1362794" y="4418349"/>
            <a:ext cx="8147452" cy="1905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5077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8D5C8-848B-4E11-AE6D-E4F5B9443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04775"/>
            <a:ext cx="11078678" cy="779646"/>
          </a:xfrm>
        </p:spPr>
        <p:txBody>
          <a:bodyPr/>
          <a:lstStyle/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bg1"/>
                </a:solidFill>
                <a:latin typeface="Helvetica Neue"/>
              </a:rPr>
              <a:t>S</a:t>
            </a:r>
            <a:r>
              <a:rPr lang="en-US" b="1" i="0" dirty="0">
                <a:solidFill>
                  <a:schemeClr val="bg1"/>
                </a:solidFill>
                <a:effectLst/>
                <a:latin typeface="Helvetica Neue"/>
              </a:rPr>
              <a:t>plitting city and resort hotel and building the model</a:t>
            </a:r>
            <a:br>
              <a:rPr lang="en-US" b="1" i="0" dirty="0">
                <a:solidFill>
                  <a:schemeClr val="bg1"/>
                </a:solidFill>
                <a:effectLst/>
                <a:latin typeface="Helvetica Neue"/>
              </a:rPr>
            </a:br>
            <a:endParaRPr lang="en-US" b="1" i="0" dirty="0">
              <a:solidFill>
                <a:schemeClr val="bg1"/>
              </a:solidFill>
              <a:effectLst/>
              <a:latin typeface="Helvetica Neue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176A7DE-2789-44D6-8B4D-E651A11649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020"/>
          <a:stretch/>
        </p:blipFill>
        <p:spPr>
          <a:xfrm>
            <a:off x="779645" y="1505502"/>
            <a:ext cx="10270157" cy="2426140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AFB2711-BACA-4F3C-90B6-716D8B78FE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645" y="4090737"/>
            <a:ext cx="10270157" cy="2636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0091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B1B2167-E7BC-4660-B318-95500B9D59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451" y="960153"/>
            <a:ext cx="8522138" cy="291599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FF7ED0C-F9BF-4210-8A5B-752859D186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6912" y="4229910"/>
            <a:ext cx="8445216" cy="1381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2429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CE66AFAD-395A-4B10-90D4-E788F25F08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3263" y="615950"/>
            <a:ext cx="10625137" cy="5553075"/>
          </a:xfrm>
        </p:spPr>
        <p:txBody>
          <a:bodyPr/>
          <a:lstStyle/>
          <a:p>
            <a:pPr marL="342900" indent="-342900" algn="l" rtl="0">
              <a:buFont typeface="Wingdings" panose="05000000000000000000" pitchFamily="2" charset="2"/>
              <a:buChar char="Ø"/>
            </a:pPr>
            <a:r>
              <a:rPr lang="en-US" sz="3200" b="1" i="0" dirty="0">
                <a:solidFill>
                  <a:schemeClr val="bg1"/>
                </a:solidFill>
                <a:effectLst/>
                <a:latin typeface="inherit"/>
              </a:rPr>
              <a:t>Applying label encoding for categorical columns</a:t>
            </a:r>
          </a:p>
          <a:p>
            <a:pPr algn="l" rtl="0"/>
            <a:r>
              <a:rPr lang="en-US" sz="2800" b="1" i="0" dirty="0">
                <a:solidFill>
                  <a:schemeClr val="bg1"/>
                </a:solidFill>
                <a:effectLst/>
                <a:latin typeface="inherit"/>
              </a:rPr>
              <a:t>1.Resort hotel</a:t>
            </a:r>
          </a:p>
          <a:p>
            <a:pPr algn="l" rtl="0"/>
            <a:endParaRPr lang="en-US" sz="2800" b="1" dirty="0">
              <a:solidFill>
                <a:schemeClr val="bg1"/>
              </a:solidFill>
              <a:latin typeface="inherit"/>
            </a:endParaRPr>
          </a:p>
          <a:p>
            <a:pPr algn="l" rtl="0"/>
            <a:endParaRPr lang="en-US" sz="2800" b="1" i="0" dirty="0">
              <a:solidFill>
                <a:schemeClr val="bg1"/>
              </a:solidFill>
              <a:effectLst/>
              <a:latin typeface="inherit"/>
            </a:endParaRPr>
          </a:p>
          <a:p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DE6DE3F-A189-405B-AB6C-DCADF43B9B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521" y="1758444"/>
            <a:ext cx="6287362" cy="94380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B423969-2FF1-40E1-8632-97650996B49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" b="610"/>
          <a:stretch/>
        </p:blipFill>
        <p:spPr>
          <a:xfrm>
            <a:off x="5441252" y="2779256"/>
            <a:ext cx="3125234" cy="3559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154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6B23FBCD-8DE3-4FC9-BA4A-6B797893AA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4" y="721895"/>
            <a:ext cx="9846721" cy="5390147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cap="none" dirty="0">
                <a:solidFill>
                  <a:schemeClr val="bg1"/>
                </a:solidFill>
              </a:rPr>
              <a:t>Training and testing the data.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2400" cap="none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713FE70-A513-4000-8054-2643A201C4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768" y="1386168"/>
            <a:ext cx="7356100" cy="372887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5F035F7-1378-436A-9610-20B2E4ABCC6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" t="14213" r="-17405"/>
          <a:stretch/>
        </p:blipFill>
        <p:spPr>
          <a:xfrm>
            <a:off x="1508768" y="5115041"/>
            <a:ext cx="8636444" cy="855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6805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AE255FF1-2C4E-4D42-B21D-D1C33F80CF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4" y="712269"/>
            <a:ext cx="10135479" cy="5544152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2.</a:t>
            </a:r>
            <a:r>
              <a:rPr lang="en-US" sz="2800" b="1" cap="none" dirty="0">
                <a:solidFill>
                  <a:schemeClr val="bg1"/>
                </a:solidFill>
              </a:rPr>
              <a:t>City hotel :</a:t>
            </a:r>
          </a:p>
          <a:p>
            <a:endParaRPr lang="en-IN" sz="2800" b="1" dirty="0">
              <a:solidFill>
                <a:schemeClr val="bg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F0EFC9B-0624-46A0-8DC1-A75C703A59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393" y="1347536"/>
            <a:ext cx="10865812" cy="458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1047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>
            <a:extLst>
              <a:ext uri="{FF2B5EF4-FFF2-40B4-BE49-F238E27FC236}">
                <a16:creationId xmlns:a16="http://schemas.microsoft.com/office/drawing/2014/main" id="{464A1E8F-B5E0-4641-A910-D99572D895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9015" y="731837"/>
            <a:ext cx="10963173" cy="5543835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cap="none" dirty="0">
                <a:solidFill>
                  <a:schemeClr val="bg1"/>
                </a:solidFill>
              </a:rPr>
              <a:t>Training and testing the data.</a:t>
            </a:r>
          </a:p>
          <a:p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71831B4-8628-43E5-ABB1-BFDFC1A087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6742"/>
          <a:stretch/>
        </p:blipFill>
        <p:spPr>
          <a:xfrm>
            <a:off x="1419352" y="4980848"/>
            <a:ext cx="8687246" cy="72393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C3EC695-4DE1-4352-89B0-0276E54F69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9352" y="1153215"/>
            <a:ext cx="8138534" cy="3832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182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7E909-074E-488D-BAD2-712B8CBA8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642" y="838201"/>
            <a:ext cx="11300059" cy="5082140"/>
          </a:xfrm>
        </p:spPr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N" sz="2000" b="1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                                                        </a:t>
            </a:r>
            <a:r>
              <a:rPr lang="en-IN" sz="2000" b="1" i="0" u="sng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Dataset details </a:t>
            </a:r>
            <a:br>
              <a:rPr lang="en-IN" b="0" dirty="0">
                <a:effectLst/>
              </a:rPr>
            </a:br>
            <a:r>
              <a:rPr lang="en-IN" b="0" dirty="0">
                <a:effectLst/>
              </a:rPr>
              <a:t> </a:t>
            </a:r>
            <a:r>
              <a:rPr lang="en-US" sz="1800" b="0" i="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This data is about the hotel booking of a city hotel and resort hotel from the year 2015 to 2017 . it also includes about booking that arrived in the hotel and booking that were cancelled with some other important features.</a:t>
            </a:r>
            <a:br>
              <a:rPr lang="en-US" sz="1800" b="0" i="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</a:br>
            <a:br>
              <a:rPr lang="en-US" sz="1800" b="0" i="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</a:br>
            <a:br>
              <a:rPr lang="en-US" sz="1800" b="0" i="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</a:br>
            <a:r>
              <a:rPr lang="en-US" sz="1800" b="0" i="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          </a:t>
            </a:r>
            <a:r>
              <a:rPr lang="en-US" sz="1800" b="1" u="sng" dirty="0">
                <a:solidFill>
                  <a:srgbClr val="C00000"/>
                </a:solidFill>
                <a:latin typeface="Arial" panose="020B0604020202020204" pitchFamily="34" charset="0"/>
              </a:rPr>
              <a:t>Observations </a:t>
            </a:r>
            <a:br>
              <a:rPr lang="en-US" sz="1800" b="1" u="sng" dirty="0">
                <a:solidFill>
                  <a:srgbClr val="C00000"/>
                </a:solidFill>
                <a:latin typeface="Arial" panose="020B0604020202020204" pitchFamily="34" charset="0"/>
              </a:rPr>
            </a:br>
            <a:br>
              <a:rPr lang="en-US" sz="1800" b="1" u="sng" dirty="0">
                <a:solidFill>
                  <a:srgbClr val="C00000"/>
                </a:solidFill>
                <a:latin typeface="Arial" panose="020B0604020202020204" pitchFamily="34" charset="0"/>
              </a:rPr>
            </a:b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                 This Dataset Contains of 119390 Rows and 32 Columns.</a:t>
            </a:r>
            <a:br>
              <a:rPr lang="en-US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</a:b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                                  </a:t>
            </a:r>
            <a:br>
              <a:rPr lang="en-US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</a:b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                                        </a:t>
            </a:r>
            <a:br>
              <a:rPr lang="en-US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</a:b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   </a:t>
            </a:r>
            <a:br>
              <a:rPr lang="en-US" sz="1800" b="0" i="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</a:br>
            <a:br>
              <a:rPr lang="en-US" b="0" dirty="0">
                <a:solidFill>
                  <a:schemeClr val="bg1">
                    <a:lumMod val="50000"/>
                  </a:schemeClr>
                </a:solidFill>
                <a:effectLst/>
              </a:rPr>
            </a:br>
            <a:br>
              <a:rPr lang="en-US" dirty="0">
                <a:solidFill>
                  <a:schemeClr val="bg1">
                    <a:lumMod val="50000"/>
                  </a:schemeClr>
                </a:solidFill>
              </a:rPr>
            </a:b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DF147-65B1-4CC8-ADA9-9F65CAE6FD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3429000"/>
            <a:ext cx="8825659" cy="2590799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IN" sz="8000" b="1" i="0" u="sng" strike="noStrike" dirty="0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Data Analysis :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7200" i="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Data set contains 119390 entries and 32 columns.</a:t>
            </a:r>
            <a:endParaRPr lang="en-US" sz="7200" dirty="0">
              <a:solidFill>
                <a:schemeClr val="bg1">
                  <a:lumMod val="50000"/>
                </a:schemeClr>
              </a:solidFill>
              <a:effectLst/>
            </a:endParaRPr>
          </a:p>
          <a:p>
            <a:pPr rtl="0">
              <a:lnSpc>
                <a:spcPct val="2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7200" i="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It has 129625 null values present.</a:t>
            </a:r>
            <a:endParaRPr lang="en-US" sz="7200" dirty="0">
              <a:solidFill>
                <a:schemeClr val="bg1">
                  <a:lumMod val="50000"/>
                </a:schemeClr>
              </a:solidFill>
            </a:endParaRPr>
          </a:p>
          <a:p>
            <a:pPr rtl="0">
              <a:lnSpc>
                <a:spcPct val="2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7200" i="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Data frame column has 11625 unique values.</a:t>
            </a:r>
            <a:endParaRPr lang="en-US" sz="7200" dirty="0">
              <a:solidFill>
                <a:schemeClr val="bg1">
                  <a:lumMod val="50000"/>
                </a:schemeClr>
              </a:solidFill>
              <a:effectLst/>
            </a:endParaRPr>
          </a:p>
          <a:p>
            <a:pPr rtl="0">
              <a:lnSpc>
                <a:spcPct val="2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7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D</a:t>
            </a:r>
            <a:r>
              <a:rPr lang="en-US" sz="7200" i="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ata type: float64(4),int64(16),object(12</a:t>
            </a:r>
            <a:r>
              <a:rPr lang="en-US" sz="3800" i="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)</a:t>
            </a:r>
            <a:br>
              <a:rPr lang="en-US" sz="3800" dirty="0"/>
            </a:br>
            <a:endParaRPr lang="en-IN" sz="3800" dirty="0">
              <a:solidFill>
                <a:srgbClr val="C000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BE2BEAA-65C5-4C93-AC7E-AD7DF7D41A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8455" y="2935705"/>
            <a:ext cx="3318752" cy="646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8733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937" y="1036320"/>
            <a:ext cx="7734970" cy="2103302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35726" y="557349"/>
            <a:ext cx="10929257" cy="5721531"/>
          </a:xfrm>
        </p:spPr>
        <p:txBody>
          <a:bodyPr/>
          <a:lstStyle/>
          <a:p>
            <a:r>
              <a:rPr lang="en-US" dirty="0"/>
              <a:t>Using Gradient Boosting algorithm :</a:t>
            </a:r>
            <a:endParaRPr lang="en-IN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937" y="3271409"/>
            <a:ext cx="10430059" cy="2875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1146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793" y="775063"/>
            <a:ext cx="10573993" cy="5277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7120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233" y="611112"/>
            <a:ext cx="9045724" cy="217563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233" y="2871503"/>
            <a:ext cx="9045724" cy="341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0729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67FD2-1081-4F00-8E5A-8CBDE9DF6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Choosing the best algorithm for Model Deployment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1E2CEA-A41A-4D58-9FA1-42D8B5F407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As we saw that decision tree had the best accuracy we will be choosing the same for our model deployment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213545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AB8453-D71D-4DAB-B12A-BEF7CA6864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IN" sz="5400" dirty="0"/>
              <a:t>MODEL DEPLOYMENT  using STREAMLIT</a:t>
            </a:r>
          </a:p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09840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74F4A-1EAF-40F1-A988-7C0885B88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 deployment </a:t>
            </a:r>
            <a:r>
              <a:rPr lang="en-IN" dirty="0" err="1"/>
              <a:t>contd</a:t>
            </a:r>
            <a:r>
              <a:rPr lang="en-IN" dirty="0"/>
              <a:t>…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B8EF6C9-09A8-4156-9DDE-9EECB9E79C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381550"/>
            <a:ext cx="6096000" cy="326707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0B5CAEC-3B0B-47B7-95D7-DF36892987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5022" y="2381550"/>
            <a:ext cx="5391150" cy="3904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911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43CDA-95B0-41E2-9EE2-1A9C78C0BF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982805"/>
            <a:ext cx="8825658" cy="1828800"/>
          </a:xfrm>
        </p:spPr>
        <p:txBody>
          <a:bodyPr/>
          <a:lstStyle/>
          <a:p>
            <a:pPr algn="ctr"/>
            <a:r>
              <a:rPr lang="en-IN" sz="6000" dirty="0">
                <a:latin typeface="Algerian" panose="04020705040A02060702" pitchFamily="82" charset="0"/>
              </a:rPr>
              <a:t>   THANK YOU</a:t>
            </a:r>
          </a:p>
        </p:txBody>
      </p:sp>
    </p:spTree>
    <p:extLst>
      <p:ext uri="{BB962C8B-B14F-4D97-AF65-F5344CB8AC3E}">
        <p14:creationId xmlns:p14="http://schemas.microsoft.com/office/powerpoint/2010/main" val="1723808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4779CF-7237-4BA3-90D3-47A231ACB6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904775"/>
            <a:ext cx="8825659" cy="511502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                       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</a:rPr>
              <a:t>                                    </a:t>
            </a:r>
            <a:r>
              <a:rPr lang="en-IN" sz="2000" b="1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Project Architecture / Project Flow</a:t>
            </a:r>
            <a:endParaRPr lang="en-IN" sz="2000" b="0" dirty="0">
              <a:solidFill>
                <a:schemeClr val="bg1"/>
              </a:solidFill>
              <a:effectLst/>
            </a:endParaRPr>
          </a:p>
          <a:p>
            <a:pPr marL="0" indent="0">
              <a:buNone/>
            </a:pPr>
            <a:br>
              <a:rPr lang="en-IN" dirty="0">
                <a:solidFill>
                  <a:schemeClr val="bg1"/>
                </a:solidFill>
              </a:rPr>
            </a:br>
            <a:r>
              <a:rPr lang="en-US" dirty="0"/>
              <a:t>                           </a:t>
            </a:r>
            <a:r>
              <a:rPr lang="en-IN" b="0" dirty="0">
                <a:effectLst/>
              </a:rPr>
              <a:t> 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FA55873-220A-48DA-AE49-2BEAD1F307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3493" y="2297903"/>
            <a:ext cx="5434490" cy="4460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804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CEC7F-1EC0-451F-BB5B-50175C4E46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6531" y="818146"/>
            <a:ext cx="9721515" cy="594841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IN" sz="2000" b="1" dirty="0">
                <a:solidFill>
                  <a:schemeClr val="bg1">
                    <a:lumMod val="95000"/>
                  </a:schemeClr>
                </a:solidFill>
              </a:rPr>
              <a:t>  </a:t>
            </a:r>
            <a:r>
              <a:rPr lang="en-IN" sz="2400" b="1" dirty="0">
                <a:solidFill>
                  <a:schemeClr val="bg1">
                    <a:lumMod val="95000"/>
                  </a:schemeClr>
                </a:solidFill>
              </a:rPr>
              <a:t>Solution </a:t>
            </a:r>
            <a:r>
              <a:rPr lang="en-IN" sz="2400" dirty="0">
                <a:solidFill>
                  <a:schemeClr val="bg1"/>
                </a:solidFill>
              </a:rPr>
              <a:t>:</a:t>
            </a:r>
            <a:r>
              <a:rPr lang="en-IN" dirty="0">
                <a:solidFill>
                  <a:schemeClr val="bg1"/>
                </a:solidFill>
              </a:rPr>
              <a:t> 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bg1"/>
                </a:solidFill>
              </a:rPr>
              <a:t>                By</a:t>
            </a:r>
          </a:p>
          <a:p>
            <a:pPr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2776"/>
                </a:solidFill>
                <a:effectLst/>
                <a:latin typeface="Arial" panose="020B0604020202020204" pitchFamily="34" charset="0"/>
              </a:rPr>
              <a:t>By analysing the data we can conclude that it is a binary classification problem .</a:t>
            </a:r>
            <a:endParaRPr lang="en-US" b="0" dirty="0">
              <a:effectLst/>
            </a:endParaRPr>
          </a:p>
          <a:p>
            <a:pPr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2776"/>
                </a:solidFill>
                <a:effectLst/>
                <a:latin typeface="Arial" panose="020B0604020202020204" pitchFamily="34" charset="0"/>
              </a:rPr>
              <a:t>for classification problem we can apply machine learning algorithms like </a:t>
            </a:r>
            <a:r>
              <a:rPr lang="en-US" sz="1800" b="1" i="0" u="none" strike="noStrike" dirty="0">
                <a:solidFill>
                  <a:srgbClr val="002776"/>
                </a:solidFill>
                <a:effectLst/>
                <a:latin typeface="Arial" panose="020B0604020202020204" pitchFamily="34" charset="0"/>
              </a:rPr>
              <a:t>logistic regression</a:t>
            </a:r>
            <a:r>
              <a:rPr lang="en-US" sz="1800" b="0" i="0" u="none" strike="noStrike" dirty="0">
                <a:solidFill>
                  <a:srgbClr val="002776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lang="en-US" sz="1800" b="1" i="0" u="none" strike="noStrike" dirty="0">
                <a:solidFill>
                  <a:srgbClr val="002776"/>
                </a:solidFill>
                <a:effectLst/>
                <a:latin typeface="Arial" panose="020B0604020202020204" pitchFamily="34" charset="0"/>
              </a:rPr>
              <a:t>random forest model</a:t>
            </a:r>
            <a:r>
              <a:rPr lang="en-US" sz="1800" b="0" i="0" u="none" strike="noStrike" dirty="0">
                <a:solidFill>
                  <a:srgbClr val="002776"/>
                </a:solidFill>
                <a:effectLst/>
                <a:latin typeface="Arial" panose="020B0604020202020204" pitchFamily="34" charset="0"/>
              </a:rPr>
              <a:t> with some </a:t>
            </a:r>
            <a:r>
              <a:rPr lang="en-US" sz="1800" b="1" i="0" u="none" strike="noStrike" dirty="0">
                <a:solidFill>
                  <a:srgbClr val="002776"/>
                </a:solidFill>
                <a:effectLst/>
                <a:latin typeface="Arial" panose="020B0604020202020204" pitchFamily="34" charset="0"/>
              </a:rPr>
              <a:t>ensembles techniques</a:t>
            </a:r>
            <a:r>
              <a:rPr lang="en-US" sz="1800" b="0" i="0" u="none" strike="noStrike" dirty="0">
                <a:solidFill>
                  <a:srgbClr val="002776"/>
                </a:solidFill>
                <a:effectLst/>
                <a:latin typeface="Arial" panose="020B0604020202020204" pitchFamily="34" charset="0"/>
              </a:rPr>
              <a:t>.</a:t>
            </a:r>
            <a:endParaRPr lang="en-US" b="0" dirty="0">
              <a:effectLst/>
            </a:endParaRPr>
          </a:p>
          <a:p>
            <a:pPr marL="0" indent="0">
              <a:lnSpc>
                <a:spcPct val="200000"/>
              </a:lnSpc>
              <a:buNone/>
            </a:pPr>
            <a:br>
              <a:rPr lang="en-US" dirty="0"/>
            </a:br>
            <a:br>
              <a:rPr lang="en-US" dirty="0"/>
            </a:b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6198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00198-05E0-460F-B092-BAA7A0D51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pre-processing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BEA1D-D494-4827-8C96-C072A7C52A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There are 126925 null values in total 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45699BD-6408-4F5B-BAD3-47C7255880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6582" y="3429000"/>
            <a:ext cx="3724275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500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98AFE-DE29-4E80-9AB1-68A05044F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pre-processing(cont..)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80E483-58A6-448B-BEDA-F4B1F62FA1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Replacing the null values of agent and company values with 0</a:t>
            </a:r>
          </a:p>
          <a:p>
            <a:r>
              <a:rPr lang="en-IN" dirty="0"/>
              <a:t>Replacing the country null values with mode  imputation </a:t>
            </a:r>
          </a:p>
          <a:p>
            <a:r>
              <a:rPr lang="en-IN" dirty="0"/>
              <a:t>Replacing the children null values with mean imputation 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B5F4E4-D196-4BAA-9459-5A067838CB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4" y="4029074"/>
            <a:ext cx="8773936" cy="199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4977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474F7-3740-4A1C-9759-A7B745EA6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pre-processing(cont..)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B43039-7A40-4D23-9987-EADFF710B6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Treating undefined values with in meal, </a:t>
            </a:r>
            <a:r>
              <a:rPr lang="en-IN" dirty="0" err="1"/>
              <a:t>distribution_channel</a:t>
            </a:r>
            <a:r>
              <a:rPr lang="en-IN" dirty="0"/>
              <a:t> and </a:t>
            </a:r>
            <a:r>
              <a:rPr lang="en-IN" dirty="0" err="1"/>
              <a:t>market_segment</a:t>
            </a:r>
            <a:r>
              <a:rPr lang="en-IN" dirty="0"/>
              <a:t> columns with mode imputation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6DCB15-458E-4E10-A53E-96973B55FF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4575" y="3657600"/>
            <a:ext cx="756285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857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44AA8-AB59-4947-91E1-A93FBC4D9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pre-processing(cont..)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13C64-8F7F-4D94-850B-ED9408A8F8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Checking for duplicate values and deleting them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6A85F0-593D-4F7C-9730-43C4E6BF5D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9410" y="3268980"/>
            <a:ext cx="5970270" cy="2750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7277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847</TotalTime>
  <Words>603</Words>
  <Application>Microsoft Office PowerPoint</Application>
  <PresentationFormat>Widescreen</PresentationFormat>
  <Paragraphs>81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4" baseType="lpstr">
      <vt:lpstr>Algerian</vt:lpstr>
      <vt:lpstr>Arial</vt:lpstr>
      <vt:lpstr>Century Gothic</vt:lpstr>
      <vt:lpstr>Helvetica Neue</vt:lpstr>
      <vt:lpstr>inherit</vt:lpstr>
      <vt:lpstr>Wingdings</vt:lpstr>
      <vt:lpstr>Wingdings 3</vt:lpstr>
      <vt:lpstr>Ion Boardroom</vt:lpstr>
      <vt:lpstr>                                                               Project Name                              CHURN RATE PREDICTION</vt:lpstr>
      <vt:lpstr>Business Problem :   Churn rate prediction :            Churn rate, sometimes known as attrition rate, is the rate at which customers stop doing business with a company over a given period of time. and also the customer who are likely to cancel the booking or subscription.  </vt:lpstr>
      <vt:lpstr>                                                         Dataset details   This data is about the hotel booking of a city hotel and resort hotel from the year 2015 to 2017 . it also includes about booking that arrived in the hotel and booking that were cancelled with some other important features.             Observations                    This Dataset Contains of 119390 Rows and 32 Columns.                                                                                    </vt:lpstr>
      <vt:lpstr>PowerPoint Presentation</vt:lpstr>
      <vt:lpstr>PowerPoint Presentation</vt:lpstr>
      <vt:lpstr>Data pre-processing</vt:lpstr>
      <vt:lpstr>Data pre-processing(cont..)</vt:lpstr>
      <vt:lpstr>Data pre-processing(cont..)</vt:lpstr>
      <vt:lpstr>Data pre-processing(cont..)</vt:lpstr>
      <vt:lpstr>Data pre-processing(cont..)</vt:lpstr>
      <vt:lpstr>Exploratory Data Analysis (EDA)</vt:lpstr>
      <vt:lpstr>Cancelled vs not cancelled ratio</vt:lpstr>
      <vt:lpstr>booking % comparisons wrt city hotel and resort hotel</vt:lpstr>
      <vt:lpstr>percentage of booking for each year</vt:lpstr>
      <vt:lpstr>the same graph by separating hotel and plotting </vt:lpstr>
      <vt:lpstr> busiest month for the hotel</vt:lpstr>
      <vt:lpstr>from which country more guests have visited the hotel</vt:lpstr>
      <vt:lpstr>Hotel wise night stay duration</vt:lpstr>
      <vt:lpstr>No of people stayed in week nights (mon-fri)</vt:lpstr>
      <vt:lpstr>No of people stayed in weekend nights (fri/sat – Sunday)</vt:lpstr>
      <vt:lpstr>Feature Selection and Feature Engineering</vt:lpstr>
      <vt:lpstr>PowerPoint Presentation</vt:lpstr>
      <vt:lpstr>PowerPoint Presentation</vt:lpstr>
      <vt:lpstr>Splitting city and resort hotel and building the model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Choosing the best algorithm for Model Deployment</vt:lpstr>
      <vt:lpstr>PowerPoint Presentation</vt:lpstr>
      <vt:lpstr>Model deployment contd…</vt:lpstr>
      <vt:lpstr>  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Name                              CHURN RATE PREDICTION</dc:title>
  <dc:creator>Shreyas S</dc:creator>
  <cp:lastModifiedBy>nagarjun j</cp:lastModifiedBy>
  <cp:revision>23</cp:revision>
  <dcterms:created xsi:type="dcterms:W3CDTF">2021-12-29T06:13:31Z</dcterms:created>
  <dcterms:modified xsi:type="dcterms:W3CDTF">2022-02-09T15:08:31Z</dcterms:modified>
</cp:coreProperties>
</file>