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82" r:id="rId7"/>
    <p:sldId id="268" r:id="rId8"/>
    <p:sldId id="281" r:id="rId9"/>
    <p:sldId id="259" r:id="rId10"/>
    <p:sldId id="279" r:id="rId11"/>
    <p:sldId id="280" r:id="rId12"/>
    <p:sldId id="262" r:id="rId13"/>
    <p:sldId id="274" r:id="rId14"/>
    <p:sldId id="276" r:id="rId15"/>
    <p:sldId id="271" r:id="rId16"/>
    <p:sldId id="277" r:id="rId17"/>
    <p:sldId id="278"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871"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06DC2-F5BC-4F59-927B-A8F482BF91E0}" type="doc">
      <dgm:prSet loTypeId="urn:microsoft.com/office/officeart/2016/7/layout/VerticalHollowActionList" loCatId="List" qsTypeId="urn:microsoft.com/office/officeart/2005/8/quickstyle/simple1" qsCatId="simple" csTypeId="urn:microsoft.com/office/officeart/2005/8/colors/colorful2" csCatId="colorful"/>
      <dgm:spPr/>
      <dgm:t>
        <a:bodyPr/>
        <a:lstStyle/>
        <a:p>
          <a:endParaRPr lang="en-US"/>
        </a:p>
      </dgm:t>
    </dgm:pt>
    <dgm:pt modelId="{1912604D-09F8-4C4E-B2C5-643784464A2E}">
      <dgm:prSet/>
      <dgm:spPr/>
      <dgm:t>
        <a:bodyPr/>
        <a:lstStyle/>
        <a:p>
          <a:r>
            <a:rPr lang="en-US"/>
            <a:t>Develop</a:t>
          </a:r>
        </a:p>
      </dgm:t>
    </dgm:pt>
    <dgm:pt modelId="{CF86BAE2-759F-4E74-97ED-238510A5A4BD}" type="parTrans" cxnId="{1B982BDD-6C23-4551-AF81-BE80D66B59C4}">
      <dgm:prSet/>
      <dgm:spPr/>
      <dgm:t>
        <a:bodyPr/>
        <a:lstStyle/>
        <a:p>
          <a:endParaRPr lang="en-US"/>
        </a:p>
      </dgm:t>
    </dgm:pt>
    <dgm:pt modelId="{AF7ADFDF-08C5-4041-93BA-40454973D200}" type="sibTrans" cxnId="{1B982BDD-6C23-4551-AF81-BE80D66B59C4}">
      <dgm:prSet/>
      <dgm:spPr/>
      <dgm:t>
        <a:bodyPr/>
        <a:lstStyle/>
        <a:p>
          <a:endParaRPr lang="en-US"/>
        </a:p>
      </dgm:t>
    </dgm:pt>
    <dgm:pt modelId="{5306EBD9-A19E-4C32-911E-E1A465CB94D9}">
      <dgm:prSet/>
      <dgm:spPr/>
      <dgm:t>
        <a:bodyPr/>
        <a:lstStyle/>
        <a:p>
          <a:r>
            <a:rPr lang="en-US"/>
            <a:t>Develop an anomaly detection system using machine learning for IoT networks.</a:t>
          </a:r>
        </a:p>
      </dgm:t>
    </dgm:pt>
    <dgm:pt modelId="{A6CED140-CC65-4D5E-8AC2-B6191A3B1DE0}" type="parTrans" cxnId="{81D321C5-D085-45BE-87BD-EF98CE3F999F}">
      <dgm:prSet/>
      <dgm:spPr/>
      <dgm:t>
        <a:bodyPr/>
        <a:lstStyle/>
        <a:p>
          <a:endParaRPr lang="en-US"/>
        </a:p>
      </dgm:t>
    </dgm:pt>
    <dgm:pt modelId="{E97CD995-3BE9-48A0-8FCC-8B6F535F802C}" type="sibTrans" cxnId="{81D321C5-D085-45BE-87BD-EF98CE3F999F}">
      <dgm:prSet/>
      <dgm:spPr/>
      <dgm:t>
        <a:bodyPr/>
        <a:lstStyle/>
        <a:p>
          <a:endParaRPr lang="en-US"/>
        </a:p>
      </dgm:t>
    </dgm:pt>
    <dgm:pt modelId="{7E62A4DB-D6BE-4294-AEA5-85E97C521BC4}">
      <dgm:prSet/>
      <dgm:spPr/>
      <dgm:t>
        <a:bodyPr/>
        <a:lstStyle/>
        <a:p>
          <a:r>
            <a:rPr lang="en-US"/>
            <a:t>Utilize</a:t>
          </a:r>
        </a:p>
      </dgm:t>
    </dgm:pt>
    <dgm:pt modelId="{FD72167E-EE50-4788-A9BC-FA0B9B78B9B9}" type="parTrans" cxnId="{4751ADDA-43C2-41FB-A3F2-96CFACF4C091}">
      <dgm:prSet/>
      <dgm:spPr/>
      <dgm:t>
        <a:bodyPr/>
        <a:lstStyle/>
        <a:p>
          <a:endParaRPr lang="en-US"/>
        </a:p>
      </dgm:t>
    </dgm:pt>
    <dgm:pt modelId="{B4A54199-BCA3-4E51-AE6C-AB6C56993113}" type="sibTrans" cxnId="{4751ADDA-43C2-41FB-A3F2-96CFACF4C091}">
      <dgm:prSet/>
      <dgm:spPr/>
      <dgm:t>
        <a:bodyPr/>
        <a:lstStyle/>
        <a:p>
          <a:endParaRPr lang="en-US"/>
        </a:p>
      </dgm:t>
    </dgm:pt>
    <dgm:pt modelId="{433EE42A-8718-4EFC-9B31-A68FF04C0D50}">
      <dgm:prSet/>
      <dgm:spPr/>
      <dgm:t>
        <a:bodyPr/>
        <a:lstStyle/>
        <a:p>
          <a:r>
            <a:rPr lang="en-US"/>
            <a:t>Utilize machine learning algorithms to detect anomalies in IoT network data.</a:t>
          </a:r>
        </a:p>
      </dgm:t>
    </dgm:pt>
    <dgm:pt modelId="{6106B8B8-3617-4384-9D03-BF27A50C1926}" type="parTrans" cxnId="{CBE487BD-1D63-4AA8-A5F8-E0909FDD5DED}">
      <dgm:prSet/>
      <dgm:spPr/>
      <dgm:t>
        <a:bodyPr/>
        <a:lstStyle/>
        <a:p>
          <a:endParaRPr lang="en-US"/>
        </a:p>
      </dgm:t>
    </dgm:pt>
    <dgm:pt modelId="{767457EA-F4AA-4226-A69F-86536A382162}" type="sibTrans" cxnId="{CBE487BD-1D63-4AA8-A5F8-E0909FDD5DED}">
      <dgm:prSet/>
      <dgm:spPr/>
      <dgm:t>
        <a:bodyPr/>
        <a:lstStyle/>
        <a:p>
          <a:endParaRPr lang="en-US"/>
        </a:p>
      </dgm:t>
    </dgm:pt>
    <dgm:pt modelId="{EA007974-4C86-4AC8-957F-250A86B5A1C2}">
      <dgm:prSet/>
      <dgm:spPr/>
      <dgm:t>
        <a:bodyPr/>
        <a:lstStyle/>
        <a:p>
          <a:r>
            <a:rPr lang="en-US"/>
            <a:t>Enhance</a:t>
          </a:r>
        </a:p>
      </dgm:t>
    </dgm:pt>
    <dgm:pt modelId="{7EA3571D-E998-40AE-A864-11EB3FF6A81F}" type="parTrans" cxnId="{9CAB9C34-0C75-4697-8613-FC6D4F98FA90}">
      <dgm:prSet/>
      <dgm:spPr/>
      <dgm:t>
        <a:bodyPr/>
        <a:lstStyle/>
        <a:p>
          <a:endParaRPr lang="en-US"/>
        </a:p>
      </dgm:t>
    </dgm:pt>
    <dgm:pt modelId="{D0380872-53B6-47E2-83D6-6B8AD0D3EA11}" type="sibTrans" cxnId="{9CAB9C34-0C75-4697-8613-FC6D4F98FA90}">
      <dgm:prSet/>
      <dgm:spPr/>
      <dgm:t>
        <a:bodyPr/>
        <a:lstStyle/>
        <a:p>
          <a:endParaRPr lang="en-US"/>
        </a:p>
      </dgm:t>
    </dgm:pt>
    <dgm:pt modelId="{A045953C-59A1-4399-89EB-A8983369A3AB}">
      <dgm:prSet/>
      <dgm:spPr/>
      <dgm:t>
        <a:bodyPr/>
        <a:lstStyle/>
        <a:p>
          <a:r>
            <a:rPr lang="en-US"/>
            <a:t>Enhance the security and reliability of IoT networks by identifying and mitigating potential threats.</a:t>
          </a:r>
        </a:p>
      </dgm:t>
    </dgm:pt>
    <dgm:pt modelId="{73E9A8C6-CBA7-446F-AC8C-A34F67C12FB9}" type="parTrans" cxnId="{2BB93505-F4F1-4728-B7BC-793D71C6F41C}">
      <dgm:prSet/>
      <dgm:spPr/>
      <dgm:t>
        <a:bodyPr/>
        <a:lstStyle/>
        <a:p>
          <a:endParaRPr lang="en-US"/>
        </a:p>
      </dgm:t>
    </dgm:pt>
    <dgm:pt modelId="{62DC563C-24AF-4505-846D-8C796F06617C}" type="sibTrans" cxnId="{2BB93505-F4F1-4728-B7BC-793D71C6F41C}">
      <dgm:prSet/>
      <dgm:spPr/>
      <dgm:t>
        <a:bodyPr/>
        <a:lstStyle/>
        <a:p>
          <a:endParaRPr lang="en-US"/>
        </a:p>
      </dgm:t>
    </dgm:pt>
    <dgm:pt modelId="{2CE5848E-E40F-4A88-A633-D3425E848B06}" type="pres">
      <dgm:prSet presAssocID="{76E06DC2-F5BC-4F59-927B-A8F482BF91E0}" presName="Name0" presStyleCnt="0">
        <dgm:presLayoutVars>
          <dgm:dir/>
          <dgm:animLvl val="lvl"/>
          <dgm:resizeHandles val="exact"/>
        </dgm:presLayoutVars>
      </dgm:prSet>
      <dgm:spPr/>
    </dgm:pt>
    <dgm:pt modelId="{C8980969-D5F1-4FB7-A098-E5C1C90BC851}" type="pres">
      <dgm:prSet presAssocID="{1912604D-09F8-4C4E-B2C5-643784464A2E}" presName="linNode" presStyleCnt="0"/>
      <dgm:spPr/>
    </dgm:pt>
    <dgm:pt modelId="{A91E967F-8F66-4B19-815B-21300AC10C3C}" type="pres">
      <dgm:prSet presAssocID="{1912604D-09F8-4C4E-B2C5-643784464A2E}" presName="parentText" presStyleLbl="solidFgAcc1" presStyleIdx="0" presStyleCnt="3">
        <dgm:presLayoutVars>
          <dgm:chMax val="1"/>
          <dgm:bulletEnabled/>
        </dgm:presLayoutVars>
      </dgm:prSet>
      <dgm:spPr/>
    </dgm:pt>
    <dgm:pt modelId="{9F244C33-353F-4D91-8ABB-751730D7A9CE}" type="pres">
      <dgm:prSet presAssocID="{1912604D-09F8-4C4E-B2C5-643784464A2E}" presName="descendantText" presStyleLbl="alignNode1" presStyleIdx="0" presStyleCnt="3">
        <dgm:presLayoutVars>
          <dgm:bulletEnabled/>
        </dgm:presLayoutVars>
      </dgm:prSet>
      <dgm:spPr/>
    </dgm:pt>
    <dgm:pt modelId="{6E46D4A7-D62F-4FE2-901C-5C81FE05F3CA}" type="pres">
      <dgm:prSet presAssocID="{AF7ADFDF-08C5-4041-93BA-40454973D200}" presName="sp" presStyleCnt="0"/>
      <dgm:spPr/>
    </dgm:pt>
    <dgm:pt modelId="{FD5F7D93-A903-40E1-ABB6-4135BAB73625}" type="pres">
      <dgm:prSet presAssocID="{7E62A4DB-D6BE-4294-AEA5-85E97C521BC4}" presName="linNode" presStyleCnt="0"/>
      <dgm:spPr/>
    </dgm:pt>
    <dgm:pt modelId="{834B3E48-D775-49F5-9C71-8183212FBC45}" type="pres">
      <dgm:prSet presAssocID="{7E62A4DB-D6BE-4294-AEA5-85E97C521BC4}" presName="parentText" presStyleLbl="solidFgAcc1" presStyleIdx="1" presStyleCnt="3">
        <dgm:presLayoutVars>
          <dgm:chMax val="1"/>
          <dgm:bulletEnabled/>
        </dgm:presLayoutVars>
      </dgm:prSet>
      <dgm:spPr/>
    </dgm:pt>
    <dgm:pt modelId="{6A769E12-8E92-4244-AD8C-0B6EFB2F33C1}" type="pres">
      <dgm:prSet presAssocID="{7E62A4DB-D6BE-4294-AEA5-85E97C521BC4}" presName="descendantText" presStyleLbl="alignNode1" presStyleIdx="1" presStyleCnt="3">
        <dgm:presLayoutVars>
          <dgm:bulletEnabled/>
        </dgm:presLayoutVars>
      </dgm:prSet>
      <dgm:spPr/>
    </dgm:pt>
    <dgm:pt modelId="{D9EA9542-A294-4893-AA29-CB559FFCDB26}" type="pres">
      <dgm:prSet presAssocID="{B4A54199-BCA3-4E51-AE6C-AB6C56993113}" presName="sp" presStyleCnt="0"/>
      <dgm:spPr/>
    </dgm:pt>
    <dgm:pt modelId="{1416FD46-7F8E-42DF-B795-E9F302CC6BE3}" type="pres">
      <dgm:prSet presAssocID="{EA007974-4C86-4AC8-957F-250A86B5A1C2}" presName="linNode" presStyleCnt="0"/>
      <dgm:spPr/>
    </dgm:pt>
    <dgm:pt modelId="{C589D288-585C-4C36-8CD3-F5DEE8BCA81D}" type="pres">
      <dgm:prSet presAssocID="{EA007974-4C86-4AC8-957F-250A86B5A1C2}" presName="parentText" presStyleLbl="solidFgAcc1" presStyleIdx="2" presStyleCnt="3">
        <dgm:presLayoutVars>
          <dgm:chMax val="1"/>
          <dgm:bulletEnabled/>
        </dgm:presLayoutVars>
      </dgm:prSet>
      <dgm:spPr/>
    </dgm:pt>
    <dgm:pt modelId="{BF210E47-955B-4D8C-B5D1-2F595760A3F7}" type="pres">
      <dgm:prSet presAssocID="{EA007974-4C86-4AC8-957F-250A86B5A1C2}" presName="descendantText" presStyleLbl="alignNode1" presStyleIdx="2" presStyleCnt="3">
        <dgm:presLayoutVars>
          <dgm:bulletEnabled/>
        </dgm:presLayoutVars>
      </dgm:prSet>
      <dgm:spPr/>
    </dgm:pt>
  </dgm:ptLst>
  <dgm:cxnLst>
    <dgm:cxn modelId="{2BB93505-F4F1-4728-B7BC-793D71C6F41C}" srcId="{EA007974-4C86-4AC8-957F-250A86B5A1C2}" destId="{A045953C-59A1-4399-89EB-A8983369A3AB}" srcOrd="0" destOrd="0" parTransId="{73E9A8C6-CBA7-446F-AC8C-A34F67C12FB9}" sibTransId="{62DC563C-24AF-4505-846D-8C796F06617C}"/>
    <dgm:cxn modelId="{9CAB9C34-0C75-4697-8613-FC6D4F98FA90}" srcId="{76E06DC2-F5BC-4F59-927B-A8F482BF91E0}" destId="{EA007974-4C86-4AC8-957F-250A86B5A1C2}" srcOrd="2" destOrd="0" parTransId="{7EA3571D-E998-40AE-A864-11EB3FF6A81F}" sibTransId="{D0380872-53B6-47E2-83D6-6B8AD0D3EA11}"/>
    <dgm:cxn modelId="{9066D46F-C7F2-4B5A-BBBD-C82D465E8BD1}" type="presOf" srcId="{433EE42A-8718-4EFC-9B31-A68FF04C0D50}" destId="{6A769E12-8E92-4244-AD8C-0B6EFB2F33C1}" srcOrd="0" destOrd="0" presId="urn:microsoft.com/office/officeart/2016/7/layout/VerticalHollowActionList"/>
    <dgm:cxn modelId="{E3A3E359-8BA2-4BFD-9E1D-A89DEDA9A7F2}" type="presOf" srcId="{A045953C-59A1-4399-89EB-A8983369A3AB}" destId="{BF210E47-955B-4D8C-B5D1-2F595760A3F7}" srcOrd="0" destOrd="0" presId="urn:microsoft.com/office/officeart/2016/7/layout/VerticalHollowActionList"/>
    <dgm:cxn modelId="{B8DD6D88-C531-438E-9024-6DBF179C44A6}" type="presOf" srcId="{7E62A4DB-D6BE-4294-AEA5-85E97C521BC4}" destId="{834B3E48-D775-49F5-9C71-8183212FBC45}" srcOrd="0" destOrd="0" presId="urn:microsoft.com/office/officeart/2016/7/layout/VerticalHollowActionList"/>
    <dgm:cxn modelId="{10E3BDAB-7A2E-4700-A900-CF7947A44A72}" type="presOf" srcId="{1912604D-09F8-4C4E-B2C5-643784464A2E}" destId="{A91E967F-8F66-4B19-815B-21300AC10C3C}" srcOrd="0" destOrd="0" presId="urn:microsoft.com/office/officeart/2016/7/layout/VerticalHollowActionList"/>
    <dgm:cxn modelId="{AD222EB7-D069-464B-B6CF-7389CBD3E389}" type="presOf" srcId="{5306EBD9-A19E-4C32-911E-E1A465CB94D9}" destId="{9F244C33-353F-4D91-8ABB-751730D7A9CE}" srcOrd="0" destOrd="0" presId="urn:microsoft.com/office/officeart/2016/7/layout/VerticalHollowActionList"/>
    <dgm:cxn modelId="{CBE487BD-1D63-4AA8-A5F8-E0909FDD5DED}" srcId="{7E62A4DB-D6BE-4294-AEA5-85E97C521BC4}" destId="{433EE42A-8718-4EFC-9B31-A68FF04C0D50}" srcOrd="0" destOrd="0" parTransId="{6106B8B8-3617-4384-9D03-BF27A50C1926}" sibTransId="{767457EA-F4AA-4226-A69F-86536A382162}"/>
    <dgm:cxn modelId="{81D321C5-D085-45BE-87BD-EF98CE3F999F}" srcId="{1912604D-09F8-4C4E-B2C5-643784464A2E}" destId="{5306EBD9-A19E-4C32-911E-E1A465CB94D9}" srcOrd="0" destOrd="0" parTransId="{A6CED140-CC65-4D5E-8AC2-B6191A3B1DE0}" sibTransId="{E97CD995-3BE9-48A0-8FCC-8B6F535F802C}"/>
    <dgm:cxn modelId="{B747CCD2-5E77-415A-A6E2-1428B5F4FB8B}" type="presOf" srcId="{EA007974-4C86-4AC8-957F-250A86B5A1C2}" destId="{C589D288-585C-4C36-8CD3-F5DEE8BCA81D}" srcOrd="0" destOrd="0" presId="urn:microsoft.com/office/officeart/2016/7/layout/VerticalHollowActionList"/>
    <dgm:cxn modelId="{4751ADDA-43C2-41FB-A3F2-96CFACF4C091}" srcId="{76E06DC2-F5BC-4F59-927B-A8F482BF91E0}" destId="{7E62A4DB-D6BE-4294-AEA5-85E97C521BC4}" srcOrd="1" destOrd="0" parTransId="{FD72167E-EE50-4788-A9BC-FA0B9B78B9B9}" sibTransId="{B4A54199-BCA3-4E51-AE6C-AB6C56993113}"/>
    <dgm:cxn modelId="{1B982BDD-6C23-4551-AF81-BE80D66B59C4}" srcId="{76E06DC2-F5BC-4F59-927B-A8F482BF91E0}" destId="{1912604D-09F8-4C4E-B2C5-643784464A2E}" srcOrd="0" destOrd="0" parTransId="{CF86BAE2-759F-4E74-97ED-238510A5A4BD}" sibTransId="{AF7ADFDF-08C5-4041-93BA-40454973D200}"/>
    <dgm:cxn modelId="{CE7762F7-4B92-4B68-B5A7-276FD12C9C73}" type="presOf" srcId="{76E06DC2-F5BC-4F59-927B-A8F482BF91E0}" destId="{2CE5848E-E40F-4A88-A633-D3425E848B06}" srcOrd="0" destOrd="0" presId="urn:microsoft.com/office/officeart/2016/7/layout/VerticalHollowActionList"/>
    <dgm:cxn modelId="{770EDE96-72AB-44C4-B3D8-93BF9D2584C0}" type="presParOf" srcId="{2CE5848E-E40F-4A88-A633-D3425E848B06}" destId="{C8980969-D5F1-4FB7-A098-E5C1C90BC851}" srcOrd="0" destOrd="0" presId="urn:microsoft.com/office/officeart/2016/7/layout/VerticalHollowActionList"/>
    <dgm:cxn modelId="{74B5141F-B9E3-452C-AE85-0FC657779421}" type="presParOf" srcId="{C8980969-D5F1-4FB7-A098-E5C1C90BC851}" destId="{A91E967F-8F66-4B19-815B-21300AC10C3C}" srcOrd="0" destOrd="0" presId="urn:microsoft.com/office/officeart/2016/7/layout/VerticalHollowActionList"/>
    <dgm:cxn modelId="{942DF459-A3B9-4738-A014-C65E1F765CB2}" type="presParOf" srcId="{C8980969-D5F1-4FB7-A098-E5C1C90BC851}" destId="{9F244C33-353F-4D91-8ABB-751730D7A9CE}" srcOrd="1" destOrd="0" presId="urn:microsoft.com/office/officeart/2016/7/layout/VerticalHollowActionList"/>
    <dgm:cxn modelId="{E049FD9E-768A-488D-B2B7-582DADEFEFDF}" type="presParOf" srcId="{2CE5848E-E40F-4A88-A633-D3425E848B06}" destId="{6E46D4A7-D62F-4FE2-901C-5C81FE05F3CA}" srcOrd="1" destOrd="0" presId="urn:microsoft.com/office/officeart/2016/7/layout/VerticalHollowActionList"/>
    <dgm:cxn modelId="{9CE33E6C-5B9E-4B76-AF6D-43972BCDE917}" type="presParOf" srcId="{2CE5848E-E40F-4A88-A633-D3425E848B06}" destId="{FD5F7D93-A903-40E1-ABB6-4135BAB73625}" srcOrd="2" destOrd="0" presId="urn:microsoft.com/office/officeart/2016/7/layout/VerticalHollowActionList"/>
    <dgm:cxn modelId="{E42F1013-3466-46B8-A445-E9FBBF538EF7}" type="presParOf" srcId="{FD5F7D93-A903-40E1-ABB6-4135BAB73625}" destId="{834B3E48-D775-49F5-9C71-8183212FBC45}" srcOrd="0" destOrd="0" presId="urn:microsoft.com/office/officeart/2016/7/layout/VerticalHollowActionList"/>
    <dgm:cxn modelId="{F5EB2D48-4234-43F4-B73B-310D7956F60F}" type="presParOf" srcId="{FD5F7D93-A903-40E1-ABB6-4135BAB73625}" destId="{6A769E12-8E92-4244-AD8C-0B6EFB2F33C1}" srcOrd="1" destOrd="0" presId="urn:microsoft.com/office/officeart/2016/7/layout/VerticalHollowActionList"/>
    <dgm:cxn modelId="{78DA0B70-5AF1-4EAE-B943-7B22CD70D0D4}" type="presParOf" srcId="{2CE5848E-E40F-4A88-A633-D3425E848B06}" destId="{D9EA9542-A294-4893-AA29-CB559FFCDB26}" srcOrd="3" destOrd="0" presId="urn:microsoft.com/office/officeart/2016/7/layout/VerticalHollowActionList"/>
    <dgm:cxn modelId="{C816F860-07E7-407A-9710-E99B6CB08661}" type="presParOf" srcId="{2CE5848E-E40F-4A88-A633-D3425E848B06}" destId="{1416FD46-7F8E-42DF-B795-E9F302CC6BE3}" srcOrd="4" destOrd="0" presId="urn:microsoft.com/office/officeart/2016/7/layout/VerticalHollowActionList"/>
    <dgm:cxn modelId="{D1D1B157-7D56-4D4A-A9FD-D4F8C6319E15}" type="presParOf" srcId="{1416FD46-7F8E-42DF-B795-E9F302CC6BE3}" destId="{C589D288-585C-4C36-8CD3-F5DEE8BCA81D}" srcOrd="0" destOrd="0" presId="urn:microsoft.com/office/officeart/2016/7/layout/VerticalHollowActionList"/>
    <dgm:cxn modelId="{525577C6-34DC-4492-A3A7-0370B10A9A14}" type="presParOf" srcId="{1416FD46-7F8E-42DF-B795-E9F302CC6BE3}" destId="{BF210E47-955B-4D8C-B5D1-2F595760A3F7}"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E59B74-2CF4-4625-BE0C-C75CF9E305C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5B73E1B-2C54-49CE-85C6-652FA384CFA4}">
      <dgm:prSet/>
      <dgm:spPr/>
      <dgm:t>
        <a:bodyPr/>
        <a:lstStyle/>
        <a:p>
          <a:r>
            <a:rPr lang="en-US" b="1"/>
            <a:t>Precision: </a:t>
          </a:r>
          <a:r>
            <a:rPr lang="en-US"/>
            <a:t>The proportion of correctly identified anomalies among all detected anomalies. High precision indicates few false positives.</a:t>
          </a:r>
        </a:p>
      </dgm:t>
    </dgm:pt>
    <dgm:pt modelId="{70860EB9-F9A7-48DC-8ABC-A73CF994C913}" type="parTrans" cxnId="{64A7D57E-F2EA-43A6-905D-5243F17721CB}">
      <dgm:prSet/>
      <dgm:spPr/>
      <dgm:t>
        <a:bodyPr/>
        <a:lstStyle/>
        <a:p>
          <a:endParaRPr lang="en-US"/>
        </a:p>
      </dgm:t>
    </dgm:pt>
    <dgm:pt modelId="{D0049F26-0642-4DF2-858D-F6982A72FB7C}" type="sibTrans" cxnId="{64A7D57E-F2EA-43A6-905D-5243F17721CB}">
      <dgm:prSet/>
      <dgm:spPr/>
      <dgm:t>
        <a:bodyPr/>
        <a:lstStyle/>
        <a:p>
          <a:endParaRPr lang="en-US"/>
        </a:p>
      </dgm:t>
    </dgm:pt>
    <dgm:pt modelId="{A101B57C-06A5-422B-924C-183C78AB5EAD}">
      <dgm:prSet/>
      <dgm:spPr/>
      <dgm:t>
        <a:bodyPr/>
        <a:lstStyle/>
        <a:p>
          <a:r>
            <a:rPr lang="en-US" b="1"/>
            <a:t>Recall: </a:t>
          </a:r>
          <a:r>
            <a:rPr lang="en-US"/>
            <a:t>The proportion of correctly identified anomalies among all actual anomalies. High recall indicates few false negatives.</a:t>
          </a:r>
        </a:p>
      </dgm:t>
    </dgm:pt>
    <dgm:pt modelId="{079649A6-F4D4-4DB3-89B9-3BF567C886CF}" type="parTrans" cxnId="{00EA5354-E8E8-463F-B33B-D222CCAA8CFE}">
      <dgm:prSet/>
      <dgm:spPr/>
      <dgm:t>
        <a:bodyPr/>
        <a:lstStyle/>
        <a:p>
          <a:endParaRPr lang="en-US"/>
        </a:p>
      </dgm:t>
    </dgm:pt>
    <dgm:pt modelId="{5C968631-9A61-459D-8789-432E64470D63}" type="sibTrans" cxnId="{00EA5354-E8E8-463F-B33B-D222CCAA8CFE}">
      <dgm:prSet/>
      <dgm:spPr/>
      <dgm:t>
        <a:bodyPr/>
        <a:lstStyle/>
        <a:p>
          <a:endParaRPr lang="en-US"/>
        </a:p>
      </dgm:t>
    </dgm:pt>
    <dgm:pt modelId="{8693A822-7E4B-467C-B770-DE9F78596F8A}">
      <dgm:prSet/>
      <dgm:spPr/>
      <dgm:t>
        <a:bodyPr/>
        <a:lstStyle/>
        <a:p>
          <a:r>
            <a:rPr lang="en-US" b="1" dirty="0"/>
            <a:t>F1-score: </a:t>
          </a:r>
          <a:r>
            <a:rPr lang="en-US" dirty="0"/>
            <a:t>The harmonic mean of precision and recall. It provides a balance between precision and recall.</a:t>
          </a:r>
        </a:p>
      </dgm:t>
    </dgm:pt>
    <dgm:pt modelId="{538B6A71-3721-48D8-A7D0-7CCBA564E8BC}" type="parTrans" cxnId="{C555D813-1694-400E-81EA-D2BE14FE21C9}">
      <dgm:prSet/>
      <dgm:spPr/>
      <dgm:t>
        <a:bodyPr/>
        <a:lstStyle/>
        <a:p>
          <a:endParaRPr lang="en-US"/>
        </a:p>
      </dgm:t>
    </dgm:pt>
    <dgm:pt modelId="{3592DEB2-A906-49CD-B233-0504423AC2DC}" type="sibTrans" cxnId="{C555D813-1694-400E-81EA-D2BE14FE21C9}">
      <dgm:prSet/>
      <dgm:spPr/>
      <dgm:t>
        <a:bodyPr/>
        <a:lstStyle/>
        <a:p>
          <a:endParaRPr lang="en-US"/>
        </a:p>
      </dgm:t>
    </dgm:pt>
    <dgm:pt modelId="{77157BD1-D063-4449-AB19-7AC3977B6351}">
      <dgm:prSet/>
      <dgm:spPr/>
      <dgm:t>
        <a:bodyPr/>
        <a:lstStyle/>
        <a:p>
          <a:r>
            <a:rPr lang="en-US" b="1"/>
            <a:t>Computational Complexity: </a:t>
          </a:r>
          <a:r>
            <a:rPr lang="en-US"/>
            <a:t>Evaluate the model's efficiency in terms of time and resource requirements, especially for large datasets.</a:t>
          </a:r>
        </a:p>
      </dgm:t>
    </dgm:pt>
    <dgm:pt modelId="{DE93F07A-1657-4F4E-A75C-0F428E046122}" type="parTrans" cxnId="{C7390750-9EA6-498F-881F-2B68801629C4}">
      <dgm:prSet/>
      <dgm:spPr/>
      <dgm:t>
        <a:bodyPr/>
        <a:lstStyle/>
        <a:p>
          <a:endParaRPr lang="en-US"/>
        </a:p>
      </dgm:t>
    </dgm:pt>
    <dgm:pt modelId="{76EA37F2-CD2A-45EB-B560-9093FC4E2647}" type="sibTrans" cxnId="{C7390750-9EA6-498F-881F-2B68801629C4}">
      <dgm:prSet/>
      <dgm:spPr/>
      <dgm:t>
        <a:bodyPr/>
        <a:lstStyle/>
        <a:p>
          <a:endParaRPr lang="en-US"/>
        </a:p>
      </dgm:t>
    </dgm:pt>
    <dgm:pt modelId="{CBA88502-E85B-4DE5-89F9-219E1294FDBA}" type="pres">
      <dgm:prSet presAssocID="{E4E59B74-2CF4-4625-BE0C-C75CF9E305C2}" presName="hierChild1" presStyleCnt="0">
        <dgm:presLayoutVars>
          <dgm:chPref val="1"/>
          <dgm:dir/>
          <dgm:animOne val="branch"/>
          <dgm:animLvl val="lvl"/>
          <dgm:resizeHandles/>
        </dgm:presLayoutVars>
      </dgm:prSet>
      <dgm:spPr/>
    </dgm:pt>
    <dgm:pt modelId="{B493A368-E7DE-45A9-9D14-DF678EACA42A}" type="pres">
      <dgm:prSet presAssocID="{C5B73E1B-2C54-49CE-85C6-652FA384CFA4}" presName="hierRoot1" presStyleCnt="0"/>
      <dgm:spPr/>
    </dgm:pt>
    <dgm:pt modelId="{255189AE-10EA-4709-8411-ED52D8B7BEE2}" type="pres">
      <dgm:prSet presAssocID="{C5B73E1B-2C54-49CE-85C6-652FA384CFA4}" presName="composite" presStyleCnt="0"/>
      <dgm:spPr/>
    </dgm:pt>
    <dgm:pt modelId="{543F79FC-16D0-465C-B60C-2C530DC1C6EA}" type="pres">
      <dgm:prSet presAssocID="{C5B73E1B-2C54-49CE-85C6-652FA384CFA4}" presName="background" presStyleLbl="node0" presStyleIdx="0" presStyleCnt="4"/>
      <dgm:spPr/>
    </dgm:pt>
    <dgm:pt modelId="{D8D269E5-0F29-4EEF-AE8D-69DE887F767E}" type="pres">
      <dgm:prSet presAssocID="{C5B73E1B-2C54-49CE-85C6-652FA384CFA4}" presName="text" presStyleLbl="fgAcc0" presStyleIdx="0" presStyleCnt="4">
        <dgm:presLayoutVars>
          <dgm:chPref val="3"/>
        </dgm:presLayoutVars>
      </dgm:prSet>
      <dgm:spPr/>
    </dgm:pt>
    <dgm:pt modelId="{FACEBBF1-69DB-448A-86D4-76D89EF28C46}" type="pres">
      <dgm:prSet presAssocID="{C5B73E1B-2C54-49CE-85C6-652FA384CFA4}" presName="hierChild2" presStyleCnt="0"/>
      <dgm:spPr/>
    </dgm:pt>
    <dgm:pt modelId="{1BB00021-DD77-4079-908F-D219016678F2}" type="pres">
      <dgm:prSet presAssocID="{A101B57C-06A5-422B-924C-183C78AB5EAD}" presName="hierRoot1" presStyleCnt="0"/>
      <dgm:spPr/>
    </dgm:pt>
    <dgm:pt modelId="{A8DE24AE-2FE6-48BB-A9B5-0938FB63140D}" type="pres">
      <dgm:prSet presAssocID="{A101B57C-06A5-422B-924C-183C78AB5EAD}" presName="composite" presStyleCnt="0"/>
      <dgm:spPr/>
    </dgm:pt>
    <dgm:pt modelId="{8799E686-ECC7-43DC-AEEA-75CD665B15B1}" type="pres">
      <dgm:prSet presAssocID="{A101B57C-06A5-422B-924C-183C78AB5EAD}" presName="background" presStyleLbl="node0" presStyleIdx="1" presStyleCnt="4"/>
      <dgm:spPr/>
    </dgm:pt>
    <dgm:pt modelId="{04215C23-5439-43A7-8D53-FF784D9ADF2F}" type="pres">
      <dgm:prSet presAssocID="{A101B57C-06A5-422B-924C-183C78AB5EAD}" presName="text" presStyleLbl="fgAcc0" presStyleIdx="1" presStyleCnt="4">
        <dgm:presLayoutVars>
          <dgm:chPref val="3"/>
        </dgm:presLayoutVars>
      </dgm:prSet>
      <dgm:spPr/>
    </dgm:pt>
    <dgm:pt modelId="{FE41CE94-9C06-4FF8-8743-FE4ADA5B12FA}" type="pres">
      <dgm:prSet presAssocID="{A101B57C-06A5-422B-924C-183C78AB5EAD}" presName="hierChild2" presStyleCnt="0"/>
      <dgm:spPr/>
    </dgm:pt>
    <dgm:pt modelId="{A42C3E12-3A11-43DE-B066-76B6BAA3FF23}" type="pres">
      <dgm:prSet presAssocID="{8693A822-7E4B-467C-B770-DE9F78596F8A}" presName="hierRoot1" presStyleCnt="0"/>
      <dgm:spPr/>
    </dgm:pt>
    <dgm:pt modelId="{AB80D639-9DED-4520-89AC-8FAFBE1D2A73}" type="pres">
      <dgm:prSet presAssocID="{8693A822-7E4B-467C-B770-DE9F78596F8A}" presName="composite" presStyleCnt="0"/>
      <dgm:spPr/>
    </dgm:pt>
    <dgm:pt modelId="{B52EB3FF-C935-4C2D-9380-99693B84A877}" type="pres">
      <dgm:prSet presAssocID="{8693A822-7E4B-467C-B770-DE9F78596F8A}" presName="background" presStyleLbl="node0" presStyleIdx="2" presStyleCnt="4"/>
      <dgm:spPr/>
    </dgm:pt>
    <dgm:pt modelId="{6D1AE527-7DA5-4E94-9866-C490618DCC8F}" type="pres">
      <dgm:prSet presAssocID="{8693A822-7E4B-467C-B770-DE9F78596F8A}" presName="text" presStyleLbl="fgAcc0" presStyleIdx="2" presStyleCnt="4">
        <dgm:presLayoutVars>
          <dgm:chPref val="3"/>
        </dgm:presLayoutVars>
      </dgm:prSet>
      <dgm:spPr/>
    </dgm:pt>
    <dgm:pt modelId="{302589EF-5732-4457-A1CA-4FF6AE64AE1D}" type="pres">
      <dgm:prSet presAssocID="{8693A822-7E4B-467C-B770-DE9F78596F8A}" presName="hierChild2" presStyleCnt="0"/>
      <dgm:spPr/>
    </dgm:pt>
    <dgm:pt modelId="{41591F7E-D1AF-47EE-9A76-7DE8404E16E2}" type="pres">
      <dgm:prSet presAssocID="{77157BD1-D063-4449-AB19-7AC3977B6351}" presName="hierRoot1" presStyleCnt="0"/>
      <dgm:spPr/>
    </dgm:pt>
    <dgm:pt modelId="{2686F2EE-29BA-43CB-BAF3-350E50B18B1D}" type="pres">
      <dgm:prSet presAssocID="{77157BD1-D063-4449-AB19-7AC3977B6351}" presName="composite" presStyleCnt="0"/>
      <dgm:spPr/>
    </dgm:pt>
    <dgm:pt modelId="{63D2C705-75A5-4FAE-AB10-3A8D5E313250}" type="pres">
      <dgm:prSet presAssocID="{77157BD1-D063-4449-AB19-7AC3977B6351}" presName="background" presStyleLbl="node0" presStyleIdx="3" presStyleCnt="4"/>
      <dgm:spPr/>
    </dgm:pt>
    <dgm:pt modelId="{D040070D-CA5C-496D-9E54-7386ED2C6226}" type="pres">
      <dgm:prSet presAssocID="{77157BD1-D063-4449-AB19-7AC3977B6351}" presName="text" presStyleLbl="fgAcc0" presStyleIdx="3" presStyleCnt="4">
        <dgm:presLayoutVars>
          <dgm:chPref val="3"/>
        </dgm:presLayoutVars>
      </dgm:prSet>
      <dgm:spPr/>
    </dgm:pt>
    <dgm:pt modelId="{DB24B4C3-5BFB-48D2-8235-5F369634EBA7}" type="pres">
      <dgm:prSet presAssocID="{77157BD1-D063-4449-AB19-7AC3977B6351}" presName="hierChild2" presStyleCnt="0"/>
      <dgm:spPr/>
    </dgm:pt>
  </dgm:ptLst>
  <dgm:cxnLst>
    <dgm:cxn modelId="{661C930B-527F-4B12-AC17-1DBBA31D625E}" type="presOf" srcId="{C5B73E1B-2C54-49CE-85C6-652FA384CFA4}" destId="{D8D269E5-0F29-4EEF-AE8D-69DE887F767E}" srcOrd="0" destOrd="0" presId="urn:microsoft.com/office/officeart/2005/8/layout/hierarchy1"/>
    <dgm:cxn modelId="{C555D813-1694-400E-81EA-D2BE14FE21C9}" srcId="{E4E59B74-2CF4-4625-BE0C-C75CF9E305C2}" destId="{8693A822-7E4B-467C-B770-DE9F78596F8A}" srcOrd="2" destOrd="0" parTransId="{538B6A71-3721-48D8-A7D0-7CCBA564E8BC}" sibTransId="{3592DEB2-A906-49CD-B233-0504423AC2DC}"/>
    <dgm:cxn modelId="{78F9134F-6EC1-4D91-A622-80A604A258C9}" type="presOf" srcId="{E4E59B74-2CF4-4625-BE0C-C75CF9E305C2}" destId="{CBA88502-E85B-4DE5-89F9-219E1294FDBA}" srcOrd="0" destOrd="0" presId="urn:microsoft.com/office/officeart/2005/8/layout/hierarchy1"/>
    <dgm:cxn modelId="{C7390750-9EA6-498F-881F-2B68801629C4}" srcId="{E4E59B74-2CF4-4625-BE0C-C75CF9E305C2}" destId="{77157BD1-D063-4449-AB19-7AC3977B6351}" srcOrd="3" destOrd="0" parTransId="{DE93F07A-1657-4F4E-A75C-0F428E046122}" sibTransId="{76EA37F2-CD2A-45EB-B560-9093FC4E2647}"/>
    <dgm:cxn modelId="{00EA5354-E8E8-463F-B33B-D222CCAA8CFE}" srcId="{E4E59B74-2CF4-4625-BE0C-C75CF9E305C2}" destId="{A101B57C-06A5-422B-924C-183C78AB5EAD}" srcOrd="1" destOrd="0" parTransId="{079649A6-F4D4-4DB3-89B9-3BF567C886CF}" sibTransId="{5C968631-9A61-459D-8789-432E64470D63}"/>
    <dgm:cxn modelId="{64A7D57E-F2EA-43A6-905D-5243F17721CB}" srcId="{E4E59B74-2CF4-4625-BE0C-C75CF9E305C2}" destId="{C5B73E1B-2C54-49CE-85C6-652FA384CFA4}" srcOrd="0" destOrd="0" parTransId="{70860EB9-F9A7-48DC-8ABC-A73CF994C913}" sibTransId="{D0049F26-0642-4DF2-858D-F6982A72FB7C}"/>
    <dgm:cxn modelId="{9127C6A8-5373-4B92-98E2-FBDEF0E62288}" type="presOf" srcId="{77157BD1-D063-4449-AB19-7AC3977B6351}" destId="{D040070D-CA5C-496D-9E54-7386ED2C6226}" srcOrd="0" destOrd="0" presId="urn:microsoft.com/office/officeart/2005/8/layout/hierarchy1"/>
    <dgm:cxn modelId="{5EDF9BD7-A082-4AA1-A61C-0503E340B10B}" type="presOf" srcId="{A101B57C-06A5-422B-924C-183C78AB5EAD}" destId="{04215C23-5439-43A7-8D53-FF784D9ADF2F}" srcOrd="0" destOrd="0" presId="urn:microsoft.com/office/officeart/2005/8/layout/hierarchy1"/>
    <dgm:cxn modelId="{0B6C1AEE-49AD-41C6-A68B-7C9C6EFA3BDD}" type="presOf" srcId="{8693A822-7E4B-467C-B770-DE9F78596F8A}" destId="{6D1AE527-7DA5-4E94-9866-C490618DCC8F}" srcOrd="0" destOrd="0" presId="urn:microsoft.com/office/officeart/2005/8/layout/hierarchy1"/>
    <dgm:cxn modelId="{006E1BAE-0F58-438E-8FCE-CE5D6CA928CC}" type="presParOf" srcId="{CBA88502-E85B-4DE5-89F9-219E1294FDBA}" destId="{B493A368-E7DE-45A9-9D14-DF678EACA42A}" srcOrd="0" destOrd="0" presId="urn:microsoft.com/office/officeart/2005/8/layout/hierarchy1"/>
    <dgm:cxn modelId="{3A6593D3-7D26-433C-93FE-1A92B3012143}" type="presParOf" srcId="{B493A368-E7DE-45A9-9D14-DF678EACA42A}" destId="{255189AE-10EA-4709-8411-ED52D8B7BEE2}" srcOrd="0" destOrd="0" presId="urn:microsoft.com/office/officeart/2005/8/layout/hierarchy1"/>
    <dgm:cxn modelId="{1DD61DA0-2E2D-4F3A-9E78-8611F2486AAE}" type="presParOf" srcId="{255189AE-10EA-4709-8411-ED52D8B7BEE2}" destId="{543F79FC-16D0-465C-B60C-2C530DC1C6EA}" srcOrd="0" destOrd="0" presId="urn:microsoft.com/office/officeart/2005/8/layout/hierarchy1"/>
    <dgm:cxn modelId="{69E6D845-A462-40AC-85AE-CDAC65E96334}" type="presParOf" srcId="{255189AE-10EA-4709-8411-ED52D8B7BEE2}" destId="{D8D269E5-0F29-4EEF-AE8D-69DE887F767E}" srcOrd="1" destOrd="0" presId="urn:microsoft.com/office/officeart/2005/8/layout/hierarchy1"/>
    <dgm:cxn modelId="{68FC9792-52F3-472E-97CA-98D966E88FC9}" type="presParOf" srcId="{B493A368-E7DE-45A9-9D14-DF678EACA42A}" destId="{FACEBBF1-69DB-448A-86D4-76D89EF28C46}" srcOrd="1" destOrd="0" presId="urn:microsoft.com/office/officeart/2005/8/layout/hierarchy1"/>
    <dgm:cxn modelId="{B36EB3BD-E51F-4CC8-8EFA-53C17A3FBEDE}" type="presParOf" srcId="{CBA88502-E85B-4DE5-89F9-219E1294FDBA}" destId="{1BB00021-DD77-4079-908F-D219016678F2}" srcOrd="1" destOrd="0" presId="urn:microsoft.com/office/officeart/2005/8/layout/hierarchy1"/>
    <dgm:cxn modelId="{0578D3C4-C8D6-454C-9A13-EBCE4DB08CAE}" type="presParOf" srcId="{1BB00021-DD77-4079-908F-D219016678F2}" destId="{A8DE24AE-2FE6-48BB-A9B5-0938FB63140D}" srcOrd="0" destOrd="0" presId="urn:microsoft.com/office/officeart/2005/8/layout/hierarchy1"/>
    <dgm:cxn modelId="{81C32425-E7DF-4E05-A077-ADB7869766B1}" type="presParOf" srcId="{A8DE24AE-2FE6-48BB-A9B5-0938FB63140D}" destId="{8799E686-ECC7-43DC-AEEA-75CD665B15B1}" srcOrd="0" destOrd="0" presId="urn:microsoft.com/office/officeart/2005/8/layout/hierarchy1"/>
    <dgm:cxn modelId="{5C1E6CB2-E66E-4BCC-8B35-7FF91CA869FA}" type="presParOf" srcId="{A8DE24AE-2FE6-48BB-A9B5-0938FB63140D}" destId="{04215C23-5439-43A7-8D53-FF784D9ADF2F}" srcOrd="1" destOrd="0" presId="urn:microsoft.com/office/officeart/2005/8/layout/hierarchy1"/>
    <dgm:cxn modelId="{B2BBD5D2-96B8-4697-995F-DFF9C4952671}" type="presParOf" srcId="{1BB00021-DD77-4079-908F-D219016678F2}" destId="{FE41CE94-9C06-4FF8-8743-FE4ADA5B12FA}" srcOrd="1" destOrd="0" presId="urn:microsoft.com/office/officeart/2005/8/layout/hierarchy1"/>
    <dgm:cxn modelId="{3BF0DFB0-4C00-471B-B691-7D78EDDD7C62}" type="presParOf" srcId="{CBA88502-E85B-4DE5-89F9-219E1294FDBA}" destId="{A42C3E12-3A11-43DE-B066-76B6BAA3FF23}" srcOrd="2" destOrd="0" presId="urn:microsoft.com/office/officeart/2005/8/layout/hierarchy1"/>
    <dgm:cxn modelId="{44D04B09-BDAC-46C7-B6FE-C5D010762296}" type="presParOf" srcId="{A42C3E12-3A11-43DE-B066-76B6BAA3FF23}" destId="{AB80D639-9DED-4520-89AC-8FAFBE1D2A73}" srcOrd="0" destOrd="0" presId="urn:microsoft.com/office/officeart/2005/8/layout/hierarchy1"/>
    <dgm:cxn modelId="{AA1146EF-0F7F-4E96-B90E-ED31A56A4903}" type="presParOf" srcId="{AB80D639-9DED-4520-89AC-8FAFBE1D2A73}" destId="{B52EB3FF-C935-4C2D-9380-99693B84A877}" srcOrd="0" destOrd="0" presId="urn:microsoft.com/office/officeart/2005/8/layout/hierarchy1"/>
    <dgm:cxn modelId="{7CFD104F-E09B-42D8-9D14-1A160AC83D48}" type="presParOf" srcId="{AB80D639-9DED-4520-89AC-8FAFBE1D2A73}" destId="{6D1AE527-7DA5-4E94-9866-C490618DCC8F}" srcOrd="1" destOrd="0" presId="urn:microsoft.com/office/officeart/2005/8/layout/hierarchy1"/>
    <dgm:cxn modelId="{3F946C60-280F-40B6-A5BC-4545106398AC}" type="presParOf" srcId="{A42C3E12-3A11-43DE-B066-76B6BAA3FF23}" destId="{302589EF-5732-4457-A1CA-4FF6AE64AE1D}" srcOrd="1" destOrd="0" presId="urn:microsoft.com/office/officeart/2005/8/layout/hierarchy1"/>
    <dgm:cxn modelId="{FBFFD0EC-FB62-4DF5-8E4B-539295AD1013}" type="presParOf" srcId="{CBA88502-E85B-4DE5-89F9-219E1294FDBA}" destId="{41591F7E-D1AF-47EE-9A76-7DE8404E16E2}" srcOrd="3" destOrd="0" presId="urn:microsoft.com/office/officeart/2005/8/layout/hierarchy1"/>
    <dgm:cxn modelId="{494B52DC-A99F-4EC6-BBEE-7D8C3F151B5E}" type="presParOf" srcId="{41591F7E-D1AF-47EE-9A76-7DE8404E16E2}" destId="{2686F2EE-29BA-43CB-BAF3-350E50B18B1D}" srcOrd="0" destOrd="0" presId="urn:microsoft.com/office/officeart/2005/8/layout/hierarchy1"/>
    <dgm:cxn modelId="{76095130-B7E7-429A-A18D-41AF94520F60}" type="presParOf" srcId="{2686F2EE-29BA-43CB-BAF3-350E50B18B1D}" destId="{63D2C705-75A5-4FAE-AB10-3A8D5E313250}" srcOrd="0" destOrd="0" presId="urn:microsoft.com/office/officeart/2005/8/layout/hierarchy1"/>
    <dgm:cxn modelId="{8BAF9F64-03E8-43BE-A44E-37A77CF3C5E3}" type="presParOf" srcId="{2686F2EE-29BA-43CB-BAF3-350E50B18B1D}" destId="{D040070D-CA5C-496D-9E54-7386ED2C6226}" srcOrd="1" destOrd="0" presId="urn:microsoft.com/office/officeart/2005/8/layout/hierarchy1"/>
    <dgm:cxn modelId="{65E5E3DA-1ED1-40A8-927E-7CC485616083}" type="presParOf" srcId="{41591F7E-D1AF-47EE-9A76-7DE8404E16E2}" destId="{DB24B4C3-5BFB-48D2-8235-5F369634EB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44C33-353F-4D91-8ABB-751730D7A9CE}">
      <dsp:nvSpPr>
        <dsp:cNvPr id="0" name=""/>
        <dsp:cNvSpPr/>
      </dsp:nvSpPr>
      <dsp:spPr>
        <a:xfrm>
          <a:off x="2103120" y="1359"/>
          <a:ext cx="8412480" cy="139378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1066800">
            <a:lnSpc>
              <a:spcPct val="90000"/>
            </a:lnSpc>
            <a:spcBef>
              <a:spcPct val="0"/>
            </a:spcBef>
            <a:spcAft>
              <a:spcPct val="35000"/>
            </a:spcAft>
            <a:buNone/>
          </a:pPr>
          <a:r>
            <a:rPr lang="en-US" sz="2400" kern="1200"/>
            <a:t>Develop an anomaly detection system using machine learning for IoT networks.</a:t>
          </a:r>
        </a:p>
      </dsp:txBody>
      <dsp:txXfrm>
        <a:off x="2103120" y="1359"/>
        <a:ext cx="8412480" cy="1393787"/>
      </dsp:txXfrm>
    </dsp:sp>
    <dsp:sp modelId="{A91E967F-8F66-4B19-815B-21300AC10C3C}">
      <dsp:nvSpPr>
        <dsp:cNvPr id="0" name=""/>
        <dsp:cNvSpPr/>
      </dsp:nvSpPr>
      <dsp:spPr>
        <a:xfrm>
          <a:off x="0" y="1359"/>
          <a:ext cx="2103120" cy="139378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Develop</a:t>
          </a:r>
        </a:p>
      </dsp:txBody>
      <dsp:txXfrm>
        <a:off x="0" y="1359"/>
        <a:ext cx="2103120" cy="1393787"/>
      </dsp:txXfrm>
    </dsp:sp>
    <dsp:sp modelId="{6A769E12-8E92-4244-AD8C-0B6EFB2F33C1}">
      <dsp:nvSpPr>
        <dsp:cNvPr id="0" name=""/>
        <dsp:cNvSpPr/>
      </dsp:nvSpPr>
      <dsp:spPr>
        <a:xfrm>
          <a:off x="2103120" y="1478775"/>
          <a:ext cx="8412480" cy="1393787"/>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1066800">
            <a:lnSpc>
              <a:spcPct val="90000"/>
            </a:lnSpc>
            <a:spcBef>
              <a:spcPct val="0"/>
            </a:spcBef>
            <a:spcAft>
              <a:spcPct val="35000"/>
            </a:spcAft>
            <a:buNone/>
          </a:pPr>
          <a:r>
            <a:rPr lang="en-US" sz="2400" kern="1200"/>
            <a:t>Utilize machine learning algorithms to detect anomalies in IoT network data.</a:t>
          </a:r>
        </a:p>
      </dsp:txBody>
      <dsp:txXfrm>
        <a:off x="2103120" y="1478775"/>
        <a:ext cx="8412480" cy="1393787"/>
      </dsp:txXfrm>
    </dsp:sp>
    <dsp:sp modelId="{834B3E48-D775-49F5-9C71-8183212FBC45}">
      <dsp:nvSpPr>
        <dsp:cNvPr id="0" name=""/>
        <dsp:cNvSpPr/>
      </dsp:nvSpPr>
      <dsp:spPr>
        <a:xfrm>
          <a:off x="0" y="1478775"/>
          <a:ext cx="2103120" cy="1393787"/>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Utilize</a:t>
          </a:r>
        </a:p>
      </dsp:txBody>
      <dsp:txXfrm>
        <a:off x="0" y="1478775"/>
        <a:ext cx="2103120" cy="1393787"/>
      </dsp:txXfrm>
    </dsp:sp>
    <dsp:sp modelId="{BF210E47-955B-4D8C-B5D1-2F595760A3F7}">
      <dsp:nvSpPr>
        <dsp:cNvPr id="0" name=""/>
        <dsp:cNvSpPr/>
      </dsp:nvSpPr>
      <dsp:spPr>
        <a:xfrm>
          <a:off x="2103120" y="2956190"/>
          <a:ext cx="8412480" cy="139378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354022" rIns="163225" bIns="354022" numCol="1" spcCol="1270" anchor="ctr" anchorCtr="0">
          <a:noAutofit/>
        </a:bodyPr>
        <a:lstStyle/>
        <a:p>
          <a:pPr marL="0" lvl="0" indent="0" algn="l" defTabSz="1066800">
            <a:lnSpc>
              <a:spcPct val="90000"/>
            </a:lnSpc>
            <a:spcBef>
              <a:spcPct val="0"/>
            </a:spcBef>
            <a:spcAft>
              <a:spcPct val="35000"/>
            </a:spcAft>
            <a:buNone/>
          </a:pPr>
          <a:r>
            <a:rPr lang="en-US" sz="2400" kern="1200"/>
            <a:t>Enhance the security and reliability of IoT networks by identifying and mitigating potential threats.</a:t>
          </a:r>
        </a:p>
      </dsp:txBody>
      <dsp:txXfrm>
        <a:off x="2103120" y="2956190"/>
        <a:ext cx="8412480" cy="1393787"/>
      </dsp:txXfrm>
    </dsp:sp>
    <dsp:sp modelId="{C589D288-585C-4C36-8CD3-F5DEE8BCA81D}">
      <dsp:nvSpPr>
        <dsp:cNvPr id="0" name=""/>
        <dsp:cNvSpPr/>
      </dsp:nvSpPr>
      <dsp:spPr>
        <a:xfrm>
          <a:off x="0" y="2956190"/>
          <a:ext cx="2103120" cy="1393787"/>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Enhance</a:t>
          </a:r>
        </a:p>
      </dsp:txBody>
      <dsp:txXfrm>
        <a:off x="0" y="2956190"/>
        <a:ext cx="2103120" cy="1393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F79FC-16D0-465C-B60C-2C530DC1C6EA}">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D269E5-0F29-4EEF-AE8D-69DE887F767E}">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Precision: </a:t>
          </a:r>
          <a:r>
            <a:rPr lang="en-US" sz="1400" kern="1200"/>
            <a:t>The proportion of correctly identified anomalies among all detected anomalies. High precision indicates few false positives.</a:t>
          </a:r>
        </a:p>
      </dsp:txBody>
      <dsp:txXfrm>
        <a:off x="299702" y="1282093"/>
        <a:ext cx="2200851" cy="1366505"/>
      </dsp:txXfrm>
    </dsp:sp>
    <dsp:sp modelId="{8799E686-ECC7-43DC-AEEA-75CD665B15B1}">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15C23-5439-43A7-8D53-FF784D9ADF2F}">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Recall: </a:t>
          </a:r>
          <a:r>
            <a:rPr lang="en-US" sz="1400" kern="1200"/>
            <a:t>The proportion of correctly identified anomalies among all actual anomalies. High recall indicates few false negatives.</a:t>
          </a:r>
        </a:p>
      </dsp:txBody>
      <dsp:txXfrm>
        <a:off x="3093555" y="1282093"/>
        <a:ext cx="2200851" cy="1366505"/>
      </dsp:txXfrm>
    </dsp:sp>
    <dsp:sp modelId="{B52EB3FF-C935-4C2D-9380-99693B84A877}">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1AE527-7DA5-4E94-9866-C490618DCC8F}">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F1-score: </a:t>
          </a:r>
          <a:r>
            <a:rPr lang="en-US" sz="1400" kern="1200" dirty="0"/>
            <a:t>The harmonic mean of precision and recall. It provides a balance between precision and recall.</a:t>
          </a:r>
        </a:p>
      </dsp:txBody>
      <dsp:txXfrm>
        <a:off x="5887408" y="1282093"/>
        <a:ext cx="2200851" cy="1366505"/>
      </dsp:txXfrm>
    </dsp:sp>
    <dsp:sp modelId="{63D2C705-75A5-4FAE-AB10-3A8D5E313250}">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40070D-CA5C-496D-9E54-7386ED2C6226}">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Computational Complexity: </a:t>
          </a:r>
          <a:r>
            <a:rPr lang="en-US" sz="1400" kern="1200"/>
            <a:t>Evaluate the model's efficiency in terms of time and resource requirements, especially for large datasets.</a:t>
          </a:r>
        </a:p>
      </dsp:txBody>
      <dsp:txXfrm>
        <a:off x="8681261" y="1282093"/>
        <a:ext cx="2200851" cy="136650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81E2-4E4A-9DE5-DB1D-7C2C9273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D96B8-79A4-314B-BD40-7D9C31605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253A7B-228B-5D24-A9EC-67F663F75BAA}"/>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5" name="Footer Placeholder 4">
            <a:extLst>
              <a:ext uri="{FF2B5EF4-FFF2-40B4-BE49-F238E27FC236}">
                <a16:creationId xmlns:a16="http://schemas.microsoft.com/office/drawing/2014/main" id="{91625B4D-A3F6-D5D8-9644-A2C897594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87D55-D2F0-95A9-BFA5-DCD69B1867ED}"/>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198360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3FCE-C93A-C1AC-7F1E-AA99F618E1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1E6AE9-569D-6FDF-3D27-7870352AD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DB376-B1E4-A15E-1A20-428CAB3E8EC8}"/>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5" name="Footer Placeholder 4">
            <a:extLst>
              <a:ext uri="{FF2B5EF4-FFF2-40B4-BE49-F238E27FC236}">
                <a16:creationId xmlns:a16="http://schemas.microsoft.com/office/drawing/2014/main" id="{D174D450-F803-D897-FD87-1E35192EB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750D-F180-0E22-35E0-55FF15155C08}"/>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201554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DCF01-EF62-3923-B955-A94AF3EF4F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7695C2-4898-BC8A-C404-4F56A1E06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B1BA1-28D0-8760-5D79-76C6F3B9B968}"/>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5" name="Footer Placeholder 4">
            <a:extLst>
              <a:ext uri="{FF2B5EF4-FFF2-40B4-BE49-F238E27FC236}">
                <a16:creationId xmlns:a16="http://schemas.microsoft.com/office/drawing/2014/main" id="{416F5731-7067-20DC-335A-F0E796BD8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63392-BDF7-C7E4-4D25-982E474C8A4F}"/>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342546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A1F2-6A5D-0C9B-A571-801B99B87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5C55B-00A1-C4A8-6C53-AB2D52BA53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94875-3805-A06F-DA4C-3BF5008DBE52}"/>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5" name="Footer Placeholder 4">
            <a:extLst>
              <a:ext uri="{FF2B5EF4-FFF2-40B4-BE49-F238E27FC236}">
                <a16:creationId xmlns:a16="http://schemas.microsoft.com/office/drawing/2014/main" id="{5695F207-9302-B7DD-2BF9-F11F816E1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669C0-34DC-D660-4780-F02B26064ACC}"/>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91954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5EB1-7501-B727-AC30-25790E6B0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33318-995A-D9F1-4807-2D49F020F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ADDCA-BE9A-1EF5-EFD3-95EAC551D1CB}"/>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5" name="Footer Placeholder 4">
            <a:extLst>
              <a:ext uri="{FF2B5EF4-FFF2-40B4-BE49-F238E27FC236}">
                <a16:creationId xmlns:a16="http://schemas.microsoft.com/office/drawing/2014/main" id="{48C9690B-3130-A1BC-9D5D-1319B00B9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C993D-0220-1169-1532-D008B969DECA}"/>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189120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10FA-48CD-A85A-52B0-3E2F384F1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BDCB6-6E1C-BE00-62B3-4ED883120E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20016-30DB-C4BC-EF92-7FB1D20C3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DBAEE0-1EA9-E689-6C29-22B34AA93052}"/>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6" name="Footer Placeholder 5">
            <a:extLst>
              <a:ext uri="{FF2B5EF4-FFF2-40B4-BE49-F238E27FC236}">
                <a16:creationId xmlns:a16="http://schemas.microsoft.com/office/drawing/2014/main" id="{A2037813-28EC-C6C6-3E44-268E1600B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2C4C5-1095-5DAE-4729-E462DEDCA720}"/>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366194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B135-2B76-BFEB-4180-8CC79FC750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116F4B-3740-3FBD-86CC-59AAEBD33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DE41D-2A21-2013-4037-16DF118FD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6D1E48-CA5E-4F54-DF7E-B7D8C39B4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015A26-5850-4E6E-FDA2-E7D649429F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E97313-1054-80A4-0AD5-DF0D11BC5357}"/>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8" name="Footer Placeholder 7">
            <a:extLst>
              <a:ext uri="{FF2B5EF4-FFF2-40B4-BE49-F238E27FC236}">
                <a16:creationId xmlns:a16="http://schemas.microsoft.com/office/drawing/2014/main" id="{BB16B23F-249F-40B6-16F9-536BBC4AD5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DF9EF3-F72C-A487-FA49-918DBACB3ED6}"/>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40169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89FC-B41A-03D0-9717-F5C5D7C5A2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420F46-0658-FE51-1E93-AC083E0C443F}"/>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4" name="Footer Placeholder 3">
            <a:extLst>
              <a:ext uri="{FF2B5EF4-FFF2-40B4-BE49-F238E27FC236}">
                <a16:creationId xmlns:a16="http://schemas.microsoft.com/office/drawing/2014/main" id="{F4903578-479A-CA08-3CAD-87723B3575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CFA12-ED1E-12F2-C080-230AFB29EC3F}"/>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348679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7C7D5-B913-7FB1-3DD7-9A78A40A0537}"/>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3" name="Footer Placeholder 2">
            <a:extLst>
              <a:ext uri="{FF2B5EF4-FFF2-40B4-BE49-F238E27FC236}">
                <a16:creationId xmlns:a16="http://schemas.microsoft.com/office/drawing/2014/main" id="{79642C95-8B4D-F421-8156-8F735AC4FF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D8F5CF-52B4-21E5-0820-A9B1C3201934}"/>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242822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1CED-BF5B-0455-F7BC-0C3F1CF2F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C24DE-77FB-D7FA-04E0-E581C21A3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8B506B-B820-EEC3-B04F-6A1D9F78D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56CDC-AF65-F67C-74D0-0D44A5D16697}"/>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6" name="Footer Placeholder 5">
            <a:extLst>
              <a:ext uri="{FF2B5EF4-FFF2-40B4-BE49-F238E27FC236}">
                <a16:creationId xmlns:a16="http://schemas.microsoft.com/office/drawing/2014/main" id="{242F0689-DCD4-ED49-8AA3-A0DFB25F5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4C7A5-4059-E496-BCA9-D324AE845CC5}"/>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96341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B8E2-8563-8E5D-3EE3-34778540A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0457BE-B13B-E1AC-F69E-4DEE3B6C0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95F1D-99CA-25D5-B934-02C88383D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419EB-8C05-304E-9CE3-F23A800EDFC0}"/>
              </a:ext>
            </a:extLst>
          </p:cNvPr>
          <p:cNvSpPr>
            <a:spLocks noGrp="1"/>
          </p:cNvSpPr>
          <p:nvPr>
            <p:ph type="dt" sz="half" idx="10"/>
          </p:nvPr>
        </p:nvSpPr>
        <p:spPr/>
        <p:txBody>
          <a:bodyPr/>
          <a:lstStyle/>
          <a:p>
            <a:fld id="{330226AF-565A-473E-B18C-425C59E7C7BE}" type="datetimeFigureOut">
              <a:rPr lang="en-US" smtClean="0"/>
              <a:t>5/13/2024</a:t>
            </a:fld>
            <a:endParaRPr lang="en-US"/>
          </a:p>
        </p:txBody>
      </p:sp>
      <p:sp>
        <p:nvSpPr>
          <p:cNvPr id="6" name="Footer Placeholder 5">
            <a:extLst>
              <a:ext uri="{FF2B5EF4-FFF2-40B4-BE49-F238E27FC236}">
                <a16:creationId xmlns:a16="http://schemas.microsoft.com/office/drawing/2014/main" id="{43703886-C709-F766-7544-CF38D62BA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FFEC8-1DA8-D7F8-BDAD-2A8515CA997E}"/>
              </a:ext>
            </a:extLst>
          </p:cNvPr>
          <p:cNvSpPr>
            <a:spLocks noGrp="1"/>
          </p:cNvSpPr>
          <p:nvPr>
            <p:ph type="sldNum" sz="quarter" idx="12"/>
          </p:nvPr>
        </p:nvSpPr>
        <p:spPr/>
        <p:txBody>
          <a:bodyPr/>
          <a:lstStyle/>
          <a:p>
            <a:fld id="{5B01D1B7-14ED-4A18-B600-0F8142809482}" type="slidenum">
              <a:rPr lang="en-US" smtClean="0"/>
              <a:t>‹#›</a:t>
            </a:fld>
            <a:endParaRPr lang="en-US"/>
          </a:p>
        </p:txBody>
      </p:sp>
    </p:spTree>
    <p:extLst>
      <p:ext uri="{BB962C8B-B14F-4D97-AF65-F5344CB8AC3E}">
        <p14:creationId xmlns:p14="http://schemas.microsoft.com/office/powerpoint/2010/main" val="268167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0896B1-1551-2DC5-1F93-0D0505645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689209-294F-25FF-6CFD-19E7648B2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76076-FB75-6C45-96E3-9285C8632B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226AF-565A-473E-B18C-425C59E7C7BE}" type="datetimeFigureOut">
              <a:rPr lang="en-US" smtClean="0"/>
              <a:t>5/13/2024</a:t>
            </a:fld>
            <a:endParaRPr lang="en-US"/>
          </a:p>
        </p:txBody>
      </p:sp>
      <p:sp>
        <p:nvSpPr>
          <p:cNvPr id="5" name="Footer Placeholder 4">
            <a:extLst>
              <a:ext uri="{FF2B5EF4-FFF2-40B4-BE49-F238E27FC236}">
                <a16:creationId xmlns:a16="http://schemas.microsoft.com/office/drawing/2014/main" id="{0E3C12CB-2B22-2240-09CA-601BE8677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259496-2533-B85A-A0F8-7CCA0E604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1D1B7-14ED-4A18-B600-0F8142809482}" type="slidenum">
              <a:rPr lang="en-US" smtClean="0"/>
              <a:t>‹#›</a:t>
            </a:fld>
            <a:endParaRPr lang="en-US"/>
          </a:p>
        </p:txBody>
      </p:sp>
    </p:spTree>
    <p:extLst>
      <p:ext uri="{BB962C8B-B14F-4D97-AF65-F5344CB8AC3E}">
        <p14:creationId xmlns:p14="http://schemas.microsoft.com/office/powerpoint/2010/main" val="332338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udio waveform abstract on neon colours">
            <a:extLst>
              <a:ext uri="{FF2B5EF4-FFF2-40B4-BE49-F238E27FC236}">
                <a16:creationId xmlns:a16="http://schemas.microsoft.com/office/drawing/2014/main" id="{0A62E781-FEB8-55A0-4A87-5D762C5E92AA}"/>
              </a:ext>
            </a:extLst>
          </p:cNvPr>
          <p:cNvPicPr>
            <a:picLocks noChangeAspect="1"/>
          </p:cNvPicPr>
          <p:nvPr/>
        </p:nvPicPr>
        <p:blipFill rotWithShape="1">
          <a:blip r:embed="rId2">
            <a:alphaModFix amt="40000"/>
          </a:blip>
          <a:srcRect t="7459" b="8271"/>
          <a:stretch/>
        </p:blipFill>
        <p:spPr>
          <a:xfrm>
            <a:off x="20" y="10"/>
            <a:ext cx="12191979" cy="6857990"/>
          </a:xfrm>
          <a:prstGeom prst="rect">
            <a:avLst/>
          </a:prstGeom>
        </p:spPr>
      </p:pic>
      <p:sp>
        <p:nvSpPr>
          <p:cNvPr id="2" name="Title 1">
            <a:extLst>
              <a:ext uri="{FF2B5EF4-FFF2-40B4-BE49-F238E27FC236}">
                <a16:creationId xmlns:a16="http://schemas.microsoft.com/office/drawing/2014/main" id="{13A7FB7F-9E77-1DDD-A637-8E7DB946B04A}"/>
              </a:ext>
            </a:extLst>
          </p:cNvPr>
          <p:cNvSpPr>
            <a:spLocks noGrp="1"/>
          </p:cNvSpPr>
          <p:nvPr>
            <p:ph type="ctrTitle"/>
          </p:nvPr>
        </p:nvSpPr>
        <p:spPr>
          <a:xfrm>
            <a:off x="841249" y="941832"/>
            <a:ext cx="10506456" cy="2057400"/>
          </a:xfrm>
        </p:spPr>
        <p:txBody>
          <a:bodyPr vert="horz" lIns="91440" tIns="45720" rIns="91440" bIns="45720" rtlCol="0" anchor="b">
            <a:normAutofit/>
          </a:bodyPr>
          <a:lstStyle/>
          <a:p>
            <a:pPr algn="l"/>
            <a:r>
              <a:rPr lang="en-US" sz="4600" b="1">
                <a:solidFill>
                  <a:schemeClr val="bg1"/>
                </a:solidFill>
              </a:rPr>
              <a:t>Spot the Glitch:</a:t>
            </a:r>
            <a:r>
              <a:rPr lang="en-US" sz="4600">
                <a:solidFill>
                  <a:schemeClr val="bg1"/>
                </a:solidFill>
              </a:rPr>
              <a:t> Anomaly Detection in IoT Networks</a:t>
            </a:r>
            <a:br>
              <a:rPr lang="en-US" sz="4600">
                <a:solidFill>
                  <a:schemeClr val="bg1"/>
                </a:solidFill>
              </a:rPr>
            </a:br>
            <a:endParaRPr lang="en-US" sz="4600" dirty="0">
              <a:solidFill>
                <a:schemeClr val="bg1"/>
              </a:solidFill>
            </a:endParaRP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7B928C3-4CC1-03D9-C8BE-DB6433BF3CCF}"/>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algn="l"/>
            <a:r>
              <a:rPr lang="en-US" sz="2000" dirty="0" err="1">
                <a:solidFill>
                  <a:schemeClr val="bg1"/>
                </a:solidFill>
              </a:rPr>
              <a:t>Ashmit</a:t>
            </a:r>
            <a:r>
              <a:rPr lang="en-US" sz="2000" dirty="0">
                <a:solidFill>
                  <a:schemeClr val="bg1"/>
                </a:solidFill>
              </a:rPr>
              <a:t> Pareek, </a:t>
            </a:r>
            <a:r>
              <a:rPr lang="en-US" sz="2000" dirty="0" err="1">
                <a:solidFill>
                  <a:schemeClr val="bg1"/>
                </a:solidFill>
              </a:rPr>
              <a:t>Ravjot</a:t>
            </a:r>
            <a:r>
              <a:rPr lang="en-US" sz="2000" dirty="0">
                <a:solidFill>
                  <a:schemeClr val="bg1"/>
                </a:solidFill>
              </a:rPr>
              <a:t> Singh, Sheik Mohammed </a:t>
            </a:r>
            <a:r>
              <a:rPr lang="en-US" sz="2000" dirty="0" err="1">
                <a:solidFill>
                  <a:schemeClr val="bg1"/>
                </a:solidFill>
              </a:rPr>
              <a:t>Azaruddin</a:t>
            </a:r>
            <a:r>
              <a:rPr lang="en-US" sz="2000" dirty="0">
                <a:solidFill>
                  <a:schemeClr val="bg1"/>
                </a:solidFill>
              </a:rPr>
              <a:t>, </a:t>
            </a:r>
            <a:r>
              <a:rPr lang="en-US" sz="2000" dirty="0" err="1">
                <a:solidFill>
                  <a:schemeClr val="bg1"/>
                </a:solidFill>
              </a:rPr>
              <a:t>Srushtee</a:t>
            </a:r>
            <a:r>
              <a:rPr lang="en-US" sz="2000" dirty="0">
                <a:solidFill>
                  <a:schemeClr val="bg1"/>
                </a:solidFill>
              </a:rPr>
              <a:t> </a:t>
            </a:r>
            <a:r>
              <a:rPr lang="en-US" sz="2000" dirty="0" err="1">
                <a:solidFill>
                  <a:schemeClr val="bg1"/>
                </a:solidFill>
              </a:rPr>
              <a:t>Upashi</a:t>
            </a:r>
            <a:r>
              <a:rPr lang="en-US" sz="2000" dirty="0">
                <a:solidFill>
                  <a:schemeClr val="bg1"/>
                </a:solidFill>
              </a:rPr>
              <a:t>, Srushti Doshi</a:t>
            </a:r>
          </a:p>
          <a:p>
            <a:pPr algn="l"/>
            <a:r>
              <a:rPr lang="en-US" sz="2000" dirty="0">
                <a:solidFill>
                  <a:schemeClr val="bg1"/>
                </a:solidFill>
              </a:rPr>
              <a:t>Department of Applied Data Science, San Jose State University</a:t>
            </a:r>
          </a:p>
          <a:p>
            <a:pPr algn="l"/>
            <a:r>
              <a:rPr lang="en-US" sz="2000" dirty="0">
                <a:solidFill>
                  <a:schemeClr val="bg1"/>
                </a:solidFill>
              </a:rPr>
              <a:t>DATA 245 - Machine Learning Tec</a:t>
            </a:r>
          </a:p>
          <a:p>
            <a:pPr algn="l"/>
            <a:r>
              <a:rPr lang="en-US" sz="2000" dirty="0">
                <a:solidFill>
                  <a:schemeClr val="bg1"/>
                </a:solidFill>
              </a:rPr>
              <a:t>Dr. Shih Yu. Chang</a:t>
            </a:r>
          </a:p>
          <a:p>
            <a:pPr algn="l"/>
            <a:r>
              <a:rPr lang="en-US" sz="2000" dirty="0">
                <a:solidFill>
                  <a:schemeClr val="bg1"/>
                </a:solidFill>
              </a:rPr>
              <a:t>05/13/2024</a:t>
            </a:r>
          </a:p>
          <a:p>
            <a:pPr indent="-228600" algn="l">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674366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4BC5AB-9575-DC32-DA36-E325CC4C673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Distribution across different classes </a:t>
            </a:r>
          </a:p>
        </p:txBody>
      </p:sp>
      <p:pic>
        <p:nvPicPr>
          <p:cNvPr id="5" name="Content Placeholder 4">
            <a:extLst>
              <a:ext uri="{FF2B5EF4-FFF2-40B4-BE49-F238E27FC236}">
                <a16:creationId xmlns:a16="http://schemas.microsoft.com/office/drawing/2014/main" id="{FC92C955-4A94-A1C2-959D-C3D57E02EB0A}"/>
              </a:ext>
            </a:extLst>
          </p:cNvPr>
          <p:cNvPicPr>
            <a:picLocks noGrp="1" noChangeAspect="1"/>
          </p:cNvPicPr>
          <p:nvPr>
            <p:ph idx="1"/>
          </p:nvPr>
        </p:nvPicPr>
        <p:blipFill>
          <a:blip r:embed="rId2"/>
          <a:stretch>
            <a:fillRect/>
          </a:stretch>
        </p:blipFill>
        <p:spPr>
          <a:xfrm>
            <a:off x="5093065" y="467208"/>
            <a:ext cx="6044474" cy="5923584"/>
          </a:xfrm>
          <a:prstGeom prst="rect">
            <a:avLst/>
          </a:prstGeom>
        </p:spPr>
      </p:pic>
    </p:spTree>
    <p:extLst>
      <p:ext uri="{BB962C8B-B14F-4D97-AF65-F5344CB8AC3E}">
        <p14:creationId xmlns:p14="http://schemas.microsoft.com/office/powerpoint/2010/main" val="302465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0A7E5-AD6A-54C5-CEEF-84A60FA04D5D}"/>
              </a:ext>
            </a:extLst>
          </p:cNvPr>
          <p:cNvSpPr>
            <a:spLocks noGrp="1"/>
          </p:cNvSpPr>
          <p:nvPr>
            <p:ph type="title"/>
          </p:nvPr>
        </p:nvSpPr>
        <p:spPr>
          <a:xfrm>
            <a:off x="761802" y="240241"/>
            <a:ext cx="10760054" cy="1228299"/>
          </a:xfrm>
        </p:spPr>
        <p:txBody>
          <a:bodyPr vert="horz" lIns="91440" tIns="45720" rIns="91440" bIns="45720" rtlCol="0" anchor="ctr">
            <a:normAutofit/>
          </a:bodyPr>
          <a:lstStyle/>
          <a:p>
            <a:r>
              <a:rPr lang="en-US" sz="4000" kern="1200">
                <a:solidFill>
                  <a:schemeClr val="tx1"/>
                </a:solidFill>
                <a:latin typeface="+mj-lt"/>
                <a:ea typeface="+mj-ea"/>
                <a:cs typeface="+mj-cs"/>
              </a:rPr>
              <a:t>SMOTE for class imbalance handling </a:t>
            </a:r>
          </a:p>
        </p:txBody>
      </p:sp>
      <p:sp>
        <p:nvSpPr>
          <p:cNvPr id="7" name="TextBox 6">
            <a:extLst>
              <a:ext uri="{FF2B5EF4-FFF2-40B4-BE49-F238E27FC236}">
                <a16:creationId xmlns:a16="http://schemas.microsoft.com/office/drawing/2014/main" id="{0154B33D-812A-3D59-1469-CDDD0106EBE0}"/>
              </a:ext>
            </a:extLst>
          </p:cNvPr>
          <p:cNvSpPr txBox="1"/>
          <p:nvPr/>
        </p:nvSpPr>
        <p:spPr>
          <a:xfrm>
            <a:off x="761802" y="2321476"/>
            <a:ext cx="4993908" cy="385072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SMOTE (Synthetic Minority Over-sampling Technique) is a statistical technique used to increase the number of cases in your dataset in a balanced way. It was developed to address the imbalance issue in classification problems where some classes are significantly under-represented. SMOTE works by creating synthetic samples from the minor class instead of creating copies.</a:t>
            </a:r>
          </a:p>
        </p:txBody>
      </p:sp>
      <p:pic>
        <p:nvPicPr>
          <p:cNvPr id="5" name="Content Placeholder 4">
            <a:extLst>
              <a:ext uri="{FF2B5EF4-FFF2-40B4-BE49-F238E27FC236}">
                <a16:creationId xmlns:a16="http://schemas.microsoft.com/office/drawing/2014/main" id="{2BD2C85E-4F46-E449-629F-2ECE2826E6D4}"/>
              </a:ext>
            </a:extLst>
          </p:cNvPr>
          <p:cNvPicPr>
            <a:picLocks noGrp="1" noChangeAspect="1"/>
          </p:cNvPicPr>
          <p:nvPr>
            <p:ph idx="1"/>
          </p:nvPr>
        </p:nvPicPr>
        <p:blipFill>
          <a:blip r:embed="rId2"/>
          <a:stretch>
            <a:fillRect/>
          </a:stretch>
        </p:blipFill>
        <p:spPr>
          <a:xfrm>
            <a:off x="6385990" y="2321476"/>
            <a:ext cx="5093525" cy="3807411"/>
          </a:xfrm>
          <a:prstGeom prst="rect">
            <a:avLst/>
          </a:prstGeom>
        </p:spPr>
      </p:pic>
    </p:spTree>
    <p:extLst>
      <p:ext uri="{BB962C8B-B14F-4D97-AF65-F5344CB8AC3E}">
        <p14:creationId xmlns:p14="http://schemas.microsoft.com/office/powerpoint/2010/main" val="152345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924248-96CF-15CD-CDAF-79C24769535F}"/>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 Evaluation :</a:t>
            </a:r>
          </a:p>
        </p:txBody>
      </p:sp>
      <p:graphicFrame>
        <p:nvGraphicFramePr>
          <p:cNvPr id="7" name="Content Placeholder 2">
            <a:extLst>
              <a:ext uri="{FF2B5EF4-FFF2-40B4-BE49-F238E27FC236}">
                <a16:creationId xmlns:a16="http://schemas.microsoft.com/office/drawing/2014/main" id="{40DA5177-9AA9-30C4-81AD-546FFCD56A06}"/>
              </a:ext>
            </a:extLst>
          </p:cNvPr>
          <p:cNvGraphicFramePr>
            <a:graphicFrameLocks noGrp="1"/>
          </p:cNvGraphicFramePr>
          <p:nvPr>
            <p:ph idx="1"/>
            <p:extLst>
              <p:ext uri="{D42A27DB-BD31-4B8C-83A1-F6EECF244321}">
                <p14:modId xmlns:p14="http://schemas.microsoft.com/office/powerpoint/2010/main" val="416936283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99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E54A2A-4BEF-231C-C96D-925EAA0D105F}"/>
              </a:ext>
            </a:extLst>
          </p:cNvPr>
          <p:cNvSpPr>
            <a:spLocks noGrp="1"/>
          </p:cNvSpPr>
          <p:nvPr>
            <p:ph type="title"/>
          </p:nvPr>
        </p:nvSpPr>
        <p:spPr>
          <a:xfrm>
            <a:off x="1296613" y="305998"/>
            <a:ext cx="9833548" cy="1325563"/>
          </a:xfrm>
        </p:spPr>
        <p:txBody>
          <a:bodyPr anchor="b">
            <a:normAutofit/>
          </a:bodyPr>
          <a:lstStyle/>
          <a:p>
            <a:pPr algn="ctr"/>
            <a:r>
              <a:rPr lang="en-US" sz="3600" b="1" dirty="0">
                <a:solidFill>
                  <a:schemeClr val="tx2"/>
                </a:solidFill>
              </a:rPr>
              <a:t>Modeling : Decision Trees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19582BC-39D0-364A-630F-B4D45FEFBB42}"/>
              </a:ext>
            </a:extLst>
          </p:cNvPr>
          <p:cNvSpPr>
            <a:spLocks noGrp="1"/>
          </p:cNvSpPr>
          <p:nvPr>
            <p:ph idx="1"/>
          </p:nvPr>
        </p:nvSpPr>
        <p:spPr>
          <a:xfrm>
            <a:off x="1296613" y="1889867"/>
            <a:ext cx="9833548" cy="2457269"/>
          </a:xfrm>
        </p:spPr>
        <p:txBody>
          <a:bodyPr>
            <a:normAutofit/>
          </a:bodyPr>
          <a:lstStyle/>
          <a:p>
            <a:pPr>
              <a:buFont typeface="Arial" panose="020B0604020202020204" pitchFamily="34" charset="0"/>
              <a:buChar char="•"/>
            </a:pPr>
            <a:r>
              <a:rPr lang="en-US" sz="2000" b="1" i="0" dirty="0">
                <a:solidFill>
                  <a:schemeClr val="tx2"/>
                </a:solidFill>
                <a:effectLst/>
                <a:highlight>
                  <a:srgbClr val="FFFFFF"/>
                </a:highlight>
                <a:latin typeface="Söhne"/>
              </a:rPr>
              <a:t>Working Principle:</a:t>
            </a:r>
            <a:r>
              <a:rPr lang="en-US" sz="2000" b="0" i="0" dirty="0">
                <a:solidFill>
                  <a:schemeClr val="tx2"/>
                </a:solidFill>
                <a:effectLst/>
                <a:highlight>
                  <a:srgbClr val="FFFFFF"/>
                </a:highlight>
                <a:latin typeface="Söhne"/>
              </a:rPr>
              <a:t> Decision Trees recursively split the dataset into subsets based on the most significant attribute, creating a tree-like structure. Each internal node represents a "decision" based on a feature, and each leaf node represents the outcome.</a:t>
            </a:r>
          </a:p>
          <a:p>
            <a:pPr>
              <a:buFont typeface="Arial" panose="020B0604020202020204" pitchFamily="34" charset="0"/>
              <a:buChar char="•"/>
            </a:pPr>
            <a:r>
              <a:rPr lang="en-US" sz="2000" b="1" i="0" dirty="0">
                <a:solidFill>
                  <a:schemeClr val="tx2"/>
                </a:solidFill>
                <a:effectLst/>
                <a:highlight>
                  <a:srgbClr val="FFFFFF"/>
                </a:highlight>
                <a:latin typeface="Söhne"/>
              </a:rPr>
              <a:t>Suitability for Anomaly Detection:</a:t>
            </a:r>
            <a:r>
              <a:rPr lang="en-US" sz="2000" b="0" i="0" dirty="0">
                <a:solidFill>
                  <a:schemeClr val="tx2"/>
                </a:solidFill>
                <a:effectLst/>
                <a:highlight>
                  <a:srgbClr val="FFFFFF"/>
                </a:highlight>
                <a:latin typeface="Söhne"/>
              </a:rPr>
              <a:t> Decision Trees are easy to interpret and can capture complex relationships in the data. They are suitable for anomaly detection in IoT networks where interpretability is important and can handle both numerical and categorical data.</a:t>
            </a:r>
            <a:endParaRPr lang="en-US" sz="18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7C178385-E285-7EE6-E577-FCCBD3EBB88D}"/>
              </a:ext>
            </a:extLst>
          </p:cNvPr>
          <p:cNvPicPr>
            <a:picLocks noChangeAspect="1"/>
          </p:cNvPicPr>
          <p:nvPr/>
        </p:nvPicPr>
        <p:blipFill>
          <a:blip r:embed="rId2"/>
          <a:stretch>
            <a:fillRect/>
          </a:stretch>
        </p:blipFill>
        <p:spPr>
          <a:xfrm>
            <a:off x="3329878" y="3976208"/>
            <a:ext cx="5531938" cy="2461148"/>
          </a:xfrm>
          <a:prstGeom prst="rect">
            <a:avLst/>
          </a:prstGeom>
        </p:spPr>
      </p:pic>
    </p:spTree>
    <p:extLst>
      <p:ext uri="{BB962C8B-B14F-4D97-AF65-F5344CB8AC3E}">
        <p14:creationId xmlns:p14="http://schemas.microsoft.com/office/powerpoint/2010/main" val="206081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E54A2A-4BEF-231C-C96D-925EAA0D105F}"/>
              </a:ext>
            </a:extLst>
          </p:cNvPr>
          <p:cNvSpPr>
            <a:spLocks noGrp="1"/>
          </p:cNvSpPr>
          <p:nvPr>
            <p:ph type="title"/>
          </p:nvPr>
        </p:nvSpPr>
        <p:spPr>
          <a:xfrm>
            <a:off x="1449705" y="493983"/>
            <a:ext cx="9833548" cy="1325563"/>
          </a:xfrm>
        </p:spPr>
        <p:txBody>
          <a:bodyPr anchor="b">
            <a:normAutofit/>
          </a:bodyPr>
          <a:lstStyle/>
          <a:p>
            <a:pPr algn="ctr"/>
            <a:r>
              <a:rPr lang="en-US" sz="3600" b="1" dirty="0">
                <a:solidFill>
                  <a:schemeClr val="tx2"/>
                </a:solidFill>
              </a:rPr>
              <a:t>Modeling : </a:t>
            </a:r>
            <a:r>
              <a:rPr lang="en-US" sz="3600" i="0" dirty="0">
                <a:solidFill>
                  <a:schemeClr val="tx2"/>
                </a:solidFill>
                <a:effectLst/>
                <a:highlight>
                  <a:srgbClr val="FFFFFF"/>
                </a:highlight>
                <a:latin typeface="Söhne"/>
              </a:rPr>
              <a:t>K-NN</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19582BC-39D0-364A-630F-B4D45FEFBB42}"/>
              </a:ext>
            </a:extLst>
          </p:cNvPr>
          <p:cNvSpPr>
            <a:spLocks noGrp="1"/>
          </p:cNvSpPr>
          <p:nvPr>
            <p:ph idx="1"/>
          </p:nvPr>
        </p:nvSpPr>
        <p:spPr>
          <a:xfrm>
            <a:off x="1354986" y="1988695"/>
            <a:ext cx="9833548" cy="2693976"/>
          </a:xfrm>
        </p:spPr>
        <p:txBody>
          <a:bodyPr>
            <a:normAutofit/>
          </a:bodyPr>
          <a:lstStyle/>
          <a:p>
            <a:r>
              <a:rPr lang="en-US" sz="2000" b="1" dirty="0">
                <a:solidFill>
                  <a:schemeClr val="tx2"/>
                </a:solidFill>
              </a:rPr>
              <a:t>Working Principle: </a:t>
            </a:r>
            <a:r>
              <a:rPr lang="en-US" sz="2000" dirty="0">
                <a:solidFill>
                  <a:schemeClr val="tx2"/>
                </a:solidFill>
              </a:rPr>
              <a:t>KNN operates by identifying the nearest data points to a new instance, based on a predefined number of 'k' closest neighbors. It classifies the new instance based on the majority vote of its neighbors.</a:t>
            </a:r>
          </a:p>
          <a:p>
            <a:r>
              <a:rPr lang="en-US" sz="2000" b="1" dirty="0">
                <a:solidFill>
                  <a:schemeClr val="tx2"/>
                </a:solidFill>
              </a:rPr>
              <a:t>Suitability for Anomaly Detection: </a:t>
            </a:r>
            <a:r>
              <a:rPr lang="en-US" sz="2000" dirty="0">
                <a:solidFill>
                  <a:schemeClr val="tx2"/>
                </a:solidFill>
              </a:rPr>
              <a:t>KNN is effective for anomaly detection in IoT networks as it quickly adapts to new data without retraining. Its ability to measure similarity makes it ideal for environments where data patterns frequently change.</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DE761A53-1284-58CF-7237-C3601349EF2A}"/>
              </a:ext>
            </a:extLst>
          </p:cNvPr>
          <p:cNvPicPr>
            <a:picLocks noChangeAspect="1"/>
          </p:cNvPicPr>
          <p:nvPr/>
        </p:nvPicPr>
        <p:blipFill>
          <a:blip r:embed="rId2"/>
          <a:stretch>
            <a:fillRect/>
          </a:stretch>
        </p:blipFill>
        <p:spPr>
          <a:xfrm>
            <a:off x="1101752" y="4092391"/>
            <a:ext cx="4572000" cy="2409825"/>
          </a:xfrm>
          <a:prstGeom prst="rect">
            <a:avLst/>
          </a:prstGeom>
        </p:spPr>
      </p:pic>
      <p:pic>
        <p:nvPicPr>
          <p:cNvPr id="25" name="Picture 24">
            <a:extLst>
              <a:ext uri="{FF2B5EF4-FFF2-40B4-BE49-F238E27FC236}">
                <a16:creationId xmlns:a16="http://schemas.microsoft.com/office/drawing/2014/main" id="{8843F73A-8ED1-EFF6-BA2C-0968B16E2122}"/>
              </a:ext>
            </a:extLst>
          </p:cNvPr>
          <p:cNvPicPr>
            <a:picLocks noChangeAspect="1"/>
          </p:cNvPicPr>
          <p:nvPr/>
        </p:nvPicPr>
        <p:blipFill>
          <a:blip r:embed="rId3"/>
          <a:stretch>
            <a:fillRect/>
          </a:stretch>
        </p:blipFill>
        <p:spPr>
          <a:xfrm>
            <a:off x="5992091" y="4074267"/>
            <a:ext cx="5449677" cy="2382977"/>
          </a:xfrm>
          <a:prstGeom prst="rect">
            <a:avLst/>
          </a:prstGeom>
        </p:spPr>
      </p:pic>
    </p:spTree>
    <p:extLst>
      <p:ext uri="{BB962C8B-B14F-4D97-AF65-F5344CB8AC3E}">
        <p14:creationId xmlns:p14="http://schemas.microsoft.com/office/powerpoint/2010/main" val="363925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E54A2A-4BEF-231C-C96D-925EAA0D105F}"/>
              </a:ext>
            </a:extLst>
          </p:cNvPr>
          <p:cNvSpPr>
            <a:spLocks noGrp="1"/>
          </p:cNvSpPr>
          <p:nvPr>
            <p:ph type="title"/>
          </p:nvPr>
        </p:nvSpPr>
        <p:spPr>
          <a:xfrm>
            <a:off x="1178564" y="415686"/>
            <a:ext cx="9833548" cy="1325563"/>
          </a:xfrm>
        </p:spPr>
        <p:txBody>
          <a:bodyPr anchor="b">
            <a:normAutofit/>
          </a:bodyPr>
          <a:lstStyle/>
          <a:p>
            <a:pPr algn="ctr"/>
            <a:r>
              <a:rPr lang="en-US" sz="3600" b="1" dirty="0">
                <a:solidFill>
                  <a:schemeClr val="tx2"/>
                </a:solidFill>
              </a:rPr>
              <a:t>Modeling : Random Forest</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19582BC-39D0-364A-630F-B4D45FEFBB42}"/>
              </a:ext>
            </a:extLst>
          </p:cNvPr>
          <p:cNvSpPr>
            <a:spLocks noGrp="1"/>
          </p:cNvSpPr>
          <p:nvPr>
            <p:ph idx="1"/>
          </p:nvPr>
        </p:nvSpPr>
        <p:spPr>
          <a:xfrm>
            <a:off x="1296613" y="2032942"/>
            <a:ext cx="9833548" cy="2457269"/>
          </a:xfrm>
        </p:spPr>
        <p:txBody>
          <a:bodyPr>
            <a:normAutofit/>
          </a:bodyPr>
          <a:lstStyle/>
          <a:p>
            <a:pPr>
              <a:buFont typeface="Arial" panose="020B0604020202020204" pitchFamily="34" charset="0"/>
              <a:buChar char="•"/>
            </a:pPr>
            <a:r>
              <a:rPr lang="en-US" sz="2000" b="1" i="0" dirty="0">
                <a:solidFill>
                  <a:schemeClr val="tx2"/>
                </a:solidFill>
                <a:effectLst/>
                <a:highlight>
                  <a:srgbClr val="FFFFFF"/>
                </a:highlight>
                <a:latin typeface="Söhne"/>
              </a:rPr>
              <a:t>Working Principle:</a:t>
            </a:r>
            <a:r>
              <a:rPr lang="en-US" sz="2000" b="0" i="0" dirty="0">
                <a:solidFill>
                  <a:schemeClr val="tx2"/>
                </a:solidFill>
                <a:effectLst/>
                <a:highlight>
                  <a:srgbClr val="FFFFFF"/>
                </a:highlight>
                <a:latin typeface="Söhne"/>
              </a:rPr>
              <a:t> Random Forest is an ensemble learning method that builds multiple decision trees during training. It aggregates the predictions of individual trees to make a final prediction.</a:t>
            </a:r>
          </a:p>
          <a:p>
            <a:pPr>
              <a:buFont typeface="Arial" panose="020B0604020202020204" pitchFamily="34" charset="0"/>
              <a:buChar char="•"/>
            </a:pPr>
            <a:r>
              <a:rPr lang="en-US" sz="2000" b="1" i="0" dirty="0">
                <a:solidFill>
                  <a:schemeClr val="tx2"/>
                </a:solidFill>
                <a:effectLst/>
                <a:highlight>
                  <a:srgbClr val="FFFFFF"/>
                </a:highlight>
                <a:latin typeface="Söhne"/>
              </a:rPr>
              <a:t>Suitability for Anomaly Detection:</a:t>
            </a:r>
            <a:r>
              <a:rPr lang="en-US" sz="2000" b="0" i="0" dirty="0">
                <a:solidFill>
                  <a:schemeClr val="tx2"/>
                </a:solidFill>
                <a:effectLst/>
                <a:highlight>
                  <a:srgbClr val="FFFFFF"/>
                </a:highlight>
                <a:latin typeface="Söhne"/>
              </a:rPr>
              <a:t> Random Forest is robust against overfitting and can handle large datasets with high dimensionality. It is suitable for anomaly detection in IoT networks where the data may exhibit complex and non-linear relationships.</a:t>
            </a:r>
          </a:p>
          <a:p>
            <a:endParaRPr lang="en-US" sz="18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703C299B-CC17-DB64-AC1E-75795750A3D6}"/>
              </a:ext>
            </a:extLst>
          </p:cNvPr>
          <p:cNvPicPr>
            <a:picLocks noChangeAspect="1"/>
          </p:cNvPicPr>
          <p:nvPr/>
        </p:nvPicPr>
        <p:blipFill>
          <a:blip r:embed="rId2"/>
          <a:stretch>
            <a:fillRect/>
          </a:stretch>
        </p:blipFill>
        <p:spPr>
          <a:xfrm>
            <a:off x="1100216" y="4139852"/>
            <a:ext cx="5056326" cy="2280472"/>
          </a:xfrm>
          <a:prstGeom prst="rect">
            <a:avLst/>
          </a:prstGeom>
        </p:spPr>
      </p:pic>
      <p:pic>
        <p:nvPicPr>
          <p:cNvPr id="5" name="Picture 4">
            <a:extLst>
              <a:ext uri="{FF2B5EF4-FFF2-40B4-BE49-F238E27FC236}">
                <a16:creationId xmlns:a16="http://schemas.microsoft.com/office/drawing/2014/main" id="{F4CB7473-68F9-48CA-E400-3CFFAEB9D0EB}"/>
              </a:ext>
            </a:extLst>
          </p:cNvPr>
          <p:cNvPicPr>
            <a:picLocks noChangeAspect="1"/>
          </p:cNvPicPr>
          <p:nvPr/>
        </p:nvPicPr>
        <p:blipFill rotWithShape="1">
          <a:blip r:embed="rId3"/>
          <a:srcRect b="6783"/>
          <a:stretch/>
        </p:blipFill>
        <p:spPr>
          <a:xfrm>
            <a:off x="6588690" y="4134147"/>
            <a:ext cx="5113316" cy="2286178"/>
          </a:xfrm>
          <a:prstGeom prst="rect">
            <a:avLst/>
          </a:prstGeom>
        </p:spPr>
      </p:pic>
    </p:spTree>
    <p:extLst>
      <p:ext uri="{BB962C8B-B14F-4D97-AF65-F5344CB8AC3E}">
        <p14:creationId xmlns:p14="http://schemas.microsoft.com/office/powerpoint/2010/main" val="312159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E54A2A-4BEF-231C-C96D-925EAA0D105F}"/>
              </a:ext>
            </a:extLst>
          </p:cNvPr>
          <p:cNvSpPr>
            <a:spLocks noGrp="1"/>
          </p:cNvSpPr>
          <p:nvPr>
            <p:ph type="title"/>
          </p:nvPr>
        </p:nvSpPr>
        <p:spPr>
          <a:xfrm>
            <a:off x="1179226" y="292371"/>
            <a:ext cx="9833548" cy="1325563"/>
          </a:xfrm>
        </p:spPr>
        <p:txBody>
          <a:bodyPr anchor="b">
            <a:normAutofit/>
          </a:bodyPr>
          <a:lstStyle/>
          <a:p>
            <a:pPr algn="ctr"/>
            <a:r>
              <a:rPr lang="en-US" sz="3600" b="1" dirty="0">
                <a:solidFill>
                  <a:schemeClr val="tx2"/>
                </a:solidFill>
              </a:rPr>
              <a:t>Modeling : </a:t>
            </a:r>
            <a:r>
              <a:rPr lang="en-US" sz="3600" i="0" dirty="0" err="1">
                <a:solidFill>
                  <a:schemeClr val="tx2"/>
                </a:solidFill>
                <a:effectLst/>
                <a:highlight>
                  <a:srgbClr val="FFFFFF"/>
                </a:highlight>
                <a:latin typeface="Söhne"/>
              </a:rPr>
              <a:t>XGBoost</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19582BC-39D0-364A-630F-B4D45FEFBB42}"/>
              </a:ext>
            </a:extLst>
          </p:cNvPr>
          <p:cNvSpPr>
            <a:spLocks noGrp="1"/>
          </p:cNvSpPr>
          <p:nvPr>
            <p:ph idx="1"/>
          </p:nvPr>
        </p:nvSpPr>
        <p:spPr>
          <a:xfrm>
            <a:off x="1179226" y="1769352"/>
            <a:ext cx="9833548" cy="2693976"/>
          </a:xfrm>
        </p:spPr>
        <p:txBody>
          <a:bodyPr>
            <a:normAutofit/>
          </a:bodyPr>
          <a:lstStyle/>
          <a:p>
            <a:pPr>
              <a:buFont typeface="Arial" panose="020B0604020202020204" pitchFamily="34" charset="0"/>
              <a:buChar char="•"/>
            </a:pPr>
            <a:r>
              <a:rPr lang="en-US" sz="2000" b="1" i="0" dirty="0">
                <a:solidFill>
                  <a:schemeClr val="tx2"/>
                </a:solidFill>
                <a:effectLst/>
                <a:highlight>
                  <a:srgbClr val="FFFFFF"/>
                </a:highlight>
                <a:latin typeface="Söhne"/>
              </a:rPr>
              <a:t>Working Principle:</a:t>
            </a:r>
            <a:r>
              <a:rPr lang="en-US" sz="2000" b="0" i="0" dirty="0">
                <a:solidFill>
                  <a:schemeClr val="tx2"/>
                </a:solidFill>
                <a:effectLst/>
                <a:highlight>
                  <a:srgbClr val="FFFFFF"/>
                </a:highlight>
                <a:latin typeface="Söhne"/>
              </a:rPr>
              <a:t> </a:t>
            </a:r>
            <a:r>
              <a:rPr lang="en-US" sz="2000" b="0" i="0" dirty="0" err="1">
                <a:solidFill>
                  <a:schemeClr val="tx2"/>
                </a:solidFill>
                <a:effectLst/>
                <a:highlight>
                  <a:srgbClr val="FFFFFF"/>
                </a:highlight>
                <a:latin typeface="Söhne"/>
              </a:rPr>
              <a:t>XGBoost</a:t>
            </a:r>
            <a:r>
              <a:rPr lang="en-US" sz="2000" b="0" i="0" dirty="0">
                <a:solidFill>
                  <a:schemeClr val="tx2"/>
                </a:solidFill>
                <a:effectLst/>
                <a:highlight>
                  <a:srgbClr val="FFFFFF"/>
                </a:highlight>
                <a:latin typeface="Söhne"/>
              </a:rPr>
              <a:t> is an optimized gradient boosting algorithm that uses an ensemble of weak learners (decision trees) to make predictions. It sequentially builds trees to correct errors made by previous models.</a:t>
            </a:r>
          </a:p>
          <a:p>
            <a:pPr>
              <a:buFont typeface="Arial" panose="020B0604020202020204" pitchFamily="34" charset="0"/>
              <a:buChar char="•"/>
            </a:pPr>
            <a:r>
              <a:rPr lang="en-US" sz="2000" b="1" i="0" dirty="0">
                <a:solidFill>
                  <a:schemeClr val="tx2"/>
                </a:solidFill>
                <a:effectLst/>
                <a:highlight>
                  <a:srgbClr val="FFFFFF"/>
                </a:highlight>
                <a:latin typeface="Söhne"/>
              </a:rPr>
              <a:t>Suitability for Anomaly Detection:</a:t>
            </a:r>
            <a:r>
              <a:rPr lang="en-US" sz="2000" b="0" i="0" dirty="0">
                <a:solidFill>
                  <a:schemeClr val="tx2"/>
                </a:solidFill>
                <a:effectLst/>
                <a:highlight>
                  <a:srgbClr val="FFFFFF"/>
                </a:highlight>
                <a:latin typeface="Söhne"/>
              </a:rPr>
              <a:t> </a:t>
            </a:r>
            <a:r>
              <a:rPr lang="en-US" sz="2000" b="0" i="0" dirty="0" err="1">
                <a:solidFill>
                  <a:schemeClr val="tx2"/>
                </a:solidFill>
                <a:effectLst/>
                <a:highlight>
                  <a:srgbClr val="FFFFFF"/>
                </a:highlight>
                <a:latin typeface="Söhne"/>
              </a:rPr>
              <a:t>XGBoost</a:t>
            </a:r>
            <a:r>
              <a:rPr lang="en-US" sz="2000" b="0" i="0" dirty="0">
                <a:solidFill>
                  <a:schemeClr val="tx2"/>
                </a:solidFill>
                <a:effectLst/>
                <a:highlight>
                  <a:srgbClr val="FFFFFF"/>
                </a:highlight>
                <a:latin typeface="Söhne"/>
              </a:rPr>
              <a:t> is highly scalable and can handle large datasets with high dimensionality. It is suitable for anomaly detection in IoT networks where high accuracy and efficiency are required.</a:t>
            </a:r>
            <a:endParaRPr lang="en-US" sz="18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46CA6777-0A0F-7902-053B-6B25CFDC3A9D}"/>
              </a:ext>
            </a:extLst>
          </p:cNvPr>
          <p:cNvPicPr>
            <a:picLocks noChangeAspect="1"/>
          </p:cNvPicPr>
          <p:nvPr/>
        </p:nvPicPr>
        <p:blipFill>
          <a:blip r:embed="rId2"/>
          <a:stretch>
            <a:fillRect/>
          </a:stretch>
        </p:blipFill>
        <p:spPr>
          <a:xfrm>
            <a:off x="3758231" y="3997888"/>
            <a:ext cx="4675537" cy="2501360"/>
          </a:xfrm>
          <a:prstGeom prst="rect">
            <a:avLst/>
          </a:prstGeom>
        </p:spPr>
      </p:pic>
    </p:spTree>
    <p:extLst>
      <p:ext uri="{BB962C8B-B14F-4D97-AF65-F5344CB8AC3E}">
        <p14:creationId xmlns:p14="http://schemas.microsoft.com/office/powerpoint/2010/main" val="249437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EF98-BA18-8EE1-5B57-26A6C2E3D68F}"/>
              </a:ext>
            </a:extLst>
          </p:cNvPr>
          <p:cNvSpPr>
            <a:spLocks noGrp="1"/>
          </p:cNvSpPr>
          <p:nvPr>
            <p:ph type="title"/>
          </p:nvPr>
        </p:nvSpPr>
        <p:spPr/>
        <p:txBody>
          <a:bodyPr/>
          <a:lstStyle/>
          <a:p>
            <a:r>
              <a:rPr lang="en-US" b="1" i="0" dirty="0">
                <a:solidFill>
                  <a:srgbClr val="0D0D0D"/>
                </a:solidFill>
                <a:effectLst/>
                <a:highlight>
                  <a:srgbClr val="FFFFFF"/>
                </a:highlight>
                <a:latin typeface="Söhne"/>
              </a:rPr>
              <a:t>Model Performance Evaluation</a:t>
            </a:r>
            <a:br>
              <a:rPr lang="en-US" b="0"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7F45239D-5FE3-79E8-1F0C-EE72D40A6E60}"/>
              </a:ext>
            </a:extLst>
          </p:cNvPr>
          <p:cNvSpPr>
            <a:spLocks noGrp="1"/>
          </p:cNvSpPr>
          <p:nvPr>
            <p:ph idx="1"/>
          </p:nvPr>
        </p:nvSpPr>
        <p:spPr/>
        <p:txBody>
          <a:bodyPr>
            <a:normAutofit fontScale="77500" lnSpcReduction="20000"/>
          </a:bodyPr>
          <a:lstStyle/>
          <a:p>
            <a:pPr marL="0" indent="0" algn="l">
              <a:buNone/>
            </a:pPr>
            <a:r>
              <a:rPr lang="en-US" b="1" i="0" dirty="0">
                <a:solidFill>
                  <a:srgbClr val="0D0D0D"/>
                </a:solidFill>
                <a:effectLst/>
                <a:highlight>
                  <a:srgbClr val="FFFFFF"/>
                </a:highlight>
                <a:latin typeface="Söhne"/>
              </a:rPr>
              <a:t>Overview of Model Performance:</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Models Evaluated: Decision Tree, Random Forest, KNN, </a:t>
            </a:r>
            <a:r>
              <a:rPr lang="en-US" b="0" i="0" dirty="0" err="1">
                <a:solidFill>
                  <a:srgbClr val="0D0D0D"/>
                </a:solidFill>
                <a:effectLst/>
                <a:highlight>
                  <a:srgbClr val="FFFFFF"/>
                </a:highlight>
                <a:latin typeface="Söhne"/>
              </a:rPr>
              <a:t>XGBoost</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Key metrics: Precision, Recall, F1-Score, and Model Accuracy.</a:t>
            </a:r>
          </a:p>
          <a:p>
            <a:pPr marL="0" indent="0" algn="l">
              <a:buNone/>
            </a:pPr>
            <a:r>
              <a:rPr lang="en-US" b="1" i="0" dirty="0">
                <a:solidFill>
                  <a:srgbClr val="0D0D0D"/>
                </a:solidFill>
                <a:effectLst/>
                <a:highlight>
                  <a:srgbClr val="FFFFFF"/>
                </a:highlight>
                <a:latin typeface="Söhne"/>
              </a:rPr>
              <a:t>K-Nearest Neighbors (KNN):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Best K value: 9</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Accuracy: 0.92016</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 F1-scores across classes, especially for '</a:t>
            </a:r>
            <a:r>
              <a:rPr lang="en-US" b="0" i="0" dirty="0" err="1">
                <a:solidFill>
                  <a:srgbClr val="0D0D0D"/>
                </a:solidFill>
                <a:effectLst/>
                <a:highlight>
                  <a:srgbClr val="FFFFFF"/>
                </a:highlight>
                <a:latin typeface="Söhne"/>
              </a:rPr>
              <a:t>Okiru</a:t>
            </a:r>
            <a:r>
              <a:rPr lang="en-US" b="0" i="0" dirty="0">
                <a:solidFill>
                  <a:srgbClr val="0D0D0D"/>
                </a:solidFill>
                <a:effectLst/>
                <a:highlight>
                  <a:srgbClr val="FFFFFF"/>
                </a:highlight>
                <a:latin typeface="Söhne"/>
              </a:rPr>
              <a:t>' and 'DDoS'.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Excellent performance in classifying '</a:t>
            </a:r>
            <a:r>
              <a:rPr lang="en-US" b="0" i="0" dirty="0" err="1">
                <a:solidFill>
                  <a:srgbClr val="0D0D0D"/>
                </a:solidFill>
                <a:effectLst/>
                <a:highlight>
                  <a:srgbClr val="FFFFFF"/>
                </a:highlight>
                <a:latin typeface="Söhne"/>
              </a:rPr>
              <a:t>PartOfAHorizontalPortScan</a:t>
            </a:r>
            <a:r>
              <a:rPr lang="en-US" b="0" i="0" dirty="0">
                <a:solidFill>
                  <a:srgbClr val="0D0D0D"/>
                </a:solidFill>
                <a:effectLst/>
                <a:highlight>
                  <a:srgbClr val="FFFFFF"/>
                </a:highlight>
                <a:latin typeface="Söhne"/>
              </a:rPr>
              <a:t>'.</a:t>
            </a:r>
          </a:p>
          <a:p>
            <a:pPr marL="0" indent="0" algn="l">
              <a:buNone/>
            </a:pPr>
            <a:r>
              <a:rPr lang="en-US" b="1" i="0" dirty="0">
                <a:solidFill>
                  <a:srgbClr val="0D0D0D"/>
                </a:solidFill>
                <a:effectLst/>
                <a:highlight>
                  <a:srgbClr val="FFFFFF"/>
                </a:highlight>
                <a:latin typeface="Söhne"/>
              </a:rPr>
              <a:t>Random Forest:</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Performance across different runs shows consistency.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Strong in detecting '</a:t>
            </a:r>
            <a:r>
              <a:rPr lang="en-US" b="0" i="0" dirty="0" err="1">
                <a:solidFill>
                  <a:srgbClr val="0D0D0D"/>
                </a:solidFill>
                <a:effectLst/>
                <a:highlight>
                  <a:srgbClr val="FFFFFF"/>
                </a:highlight>
                <a:latin typeface="Söhne"/>
              </a:rPr>
              <a:t>Okiru</a:t>
            </a:r>
            <a:r>
              <a:rPr lang="en-US" b="0" i="0" dirty="0">
                <a:solidFill>
                  <a:srgbClr val="0D0D0D"/>
                </a:solidFill>
                <a:effectLst/>
                <a:highlight>
                  <a:srgbClr val="FFFFFF"/>
                </a:highlight>
                <a:latin typeface="Söhne"/>
              </a:rPr>
              <a:t>' and '</a:t>
            </a:r>
            <a:r>
              <a:rPr lang="en-US" b="0" i="0" dirty="0" err="1">
                <a:solidFill>
                  <a:srgbClr val="0D0D0D"/>
                </a:solidFill>
                <a:effectLst/>
                <a:highlight>
                  <a:srgbClr val="FFFFFF"/>
                </a:highlight>
                <a:latin typeface="Söhne"/>
              </a:rPr>
              <a:t>PartOfAHorizontalPortScan</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Lower performance on 'Benign' and 'C&amp;C' classifications.</a:t>
            </a:r>
          </a:p>
          <a:p>
            <a:pPr marL="0" indent="0" algn="l">
              <a:buNone/>
            </a:pPr>
            <a:r>
              <a:rPr lang="en-US" b="1" i="0" dirty="0">
                <a:solidFill>
                  <a:srgbClr val="0D0D0D"/>
                </a:solidFill>
                <a:effectLst/>
                <a:highlight>
                  <a:srgbClr val="FFFFFF"/>
                </a:highlight>
                <a:latin typeface="Söhne"/>
              </a:rPr>
              <a:t>Detailed Insights: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KNN demonstrates high accuracy and is very effective for certain anomaly types.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Random Forest exhibits robustness but varies slightly in precision and recall across classes.</a:t>
            </a:r>
          </a:p>
          <a:p>
            <a:endParaRPr lang="en-US" dirty="0"/>
          </a:p>
        </p:txBody>
      </p:sp>
    </p:spTree>
    <p:extLst>
      <p:ext uri="{BB962C8B-B14F-4D97-AF65-F5344CB8AC3E}">
        <p14:creationId xmlns:p14="http://schemas.microsoft.com/office/powerpoint/2010/main" val="239542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89712D-57B8-FF9E-2493-DCFFBE462C7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Conclusion :</a:t>
            </a:r>
          </a:p>
        </p:txBody>
      </p:sp>
      <p:sp>
        <p:nvSpPr>
          <p:cNvPr id="4" name="Content Placeholder 3">
            <a:extLst>
              <a:ext uri="{FF2B5EF4-FFF2-40B4-BE49-F238E27FC236}">
                <a16:creationId xmlns:a16="http://schemas.microsoft.com/office/drawing/2014/main" id="{9473273D-9C3A-07FD-EA19-03A4538A655A}"/>
              </a:ext>
            </a:extLst>
          </p:cNvPr>
          <p:cNvSpPr>
            <a:spLocks noGrp="1"/>
          </p:cNvSpPr>
          <p:nvPr>
            <p:ph idx="1"/>
          </p:nvPr>
        </p:nvSpPr>
        <p:spPr>
          <a:xfrm>
            <a:off x="838200" y="2442675"/>
            <a:ext cx="10515600" cy="4351338"/>
          </a:xfrm>
        </p:spPr>
        <p:txBody>
          <a:bodyPr>
            <a:normAutofit/>
          </a:bodyPr>
          <a:lstStyle/>
          <a:p>
            <a:r>
              <a:rPr lang="en-US" sz="2400" dirty="0"/>
              <a:t>Our project has successfully demonstrated the application of machine learning models for anomaly detection in IoT networks using the IoT-23 dataset. We evaluated multiple models, including Decision Trees, K-Nearest Neighbors, Random Forest, and </a:t>
            </a:r>
            <a:r>
              <a:rPr lang="en-US" sz="2400" dirty="0" err="1"/>
              <a:t>XGBoost</a:t>
            </a:r>
            <a:r>
              <a:rPr lang="en-US" sz="2400" dirty="0"/>
              <a:t>, finding that each has strengths and weaknesses depending on the specific anomaly types and network conditions. This research underscores the importance of choosing the right model based on precision, recall, and efficiency, tailored to the particular challenges of IoT security. </a:t>
            </a:r>
          </a:p>
          <a:p>
            <a:r>
              <a:rPr lang="en-US" sz="2400" dirty="0"/>
              <a:t>Future work will focus on enhancing model accuracy and exploring real-time anomaly detection capabilities, aiming to strengthen the resilience and reliability of IoT systems against emerging threats.</a:t>
            </a:r>
          </a:p>
        </p:txBody>
      </p:sp>
    </p:spTree>
    <p:extLst>
      <p:ext uri="{BB962C8B-B14F-4D97-AF65-F5344CB8AC3E}">
        <p14:creationId xmlns:p14="http://schemas.microsoft.com/office/powerpoint/2010/main" val="233526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428212-F9B7-668C-7CA1-7E93FACEE165}"/>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kern="1200">
                <a:solidFill>
                  <a:srgbClr val="FFFFFF"/>
                </a:solidFill>
                <a:latin typeface="+mj-lt"/>
                <a:ea typeface="+mj-ea"/>
                <a:cs typeface="+mj-cs"/>
              </a:rPr>
              <a:t>Thank You !</a:t>
            </a:r>
          </a:p>
        </p:txBody>
      </p:sp>
    </p:spTree>
    <p:extLst>
      <p:ext uri="{BB962C8B-B14F-4D97-AF65-F5344CB8AC3E}">
        <p14:creationId xmlns:p14="http://schemas.microsoft.com/office/powerpoint/2010/main" val="356830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729C1D5-ADC9-E475-4D63-95E54FC5D1AC}"/>
              </a:ext>
            </a:extLst>
          </p:cNvPr>
          <p:cNvPicPr>
            <a:picLocks noChangeAspect="1"/>
          </p:cNvPicPr>
          <p:nvPr/>
        </p:nvPicPr>
        <p:blipFill rotWithShape="1">
          <a:blip r:embed="rId2"/>
          <a:srcRect l="8307" r="41751"/>
          <a:stretch/>
        </p:blipFill>
        <p:spPr>
          <a:xfrm>
            <a:off x="6103025" y="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6397C-D032-4F8A-FBB2-55B2FFE0D716}"/>
              </a:ext>
            </a:extLst>
          </p:cNvPr>
          <p:cNvSpPr>
            <a:spLocks noGrp="1"/>
          </p:cNvSpPr>
          <p:nvPr>
            <p:ph type="title"/>
          </p:nvPr>
        </p:nvSpPr>
        <p:spPr>
          <a:xfrm>
            <a:off x="761801" y="328512"/>
            <a:ext cx="4778387" cy="1628970"/>
          </a:xfrm>
        </p:spPr>
        <p:txBody>
          <a:bodyPr anchor="ctr">
            <a:normAutofit/>
          </a:bodyPr>
          <a:lstStyle/>
          <a:p>
            <a:r>
              <a:rPr lang="en-US" sz="4000"/>
              <a:t>Introduction :</a:t>
            </a:r>
            <a:endParaRPr lang="en-US" sz="4000" dirty="0"/>
          </a:p>
        </p:txBody>
      </p:sp>
      <p:sp>
        <p:nvSpPr>
          <p:cNvPr id="3" name="Content Placeholder 2">
            <a:extLst>
              <a:ext uri="{FF2B5EF4-FFF2-40B4-BE49-F238E27FC236}">
                <a16:creationId xmlns:a16="http://schemas.microsoft.com/office/drawing/2014/main" id="{57A55BFC-5EF5-88DE-F6FC-16317280FFED}"/>
              </a:ext>
            </a:extLst>
          </p:cNvPr>
          <p:cNvSpPr>
            <a:spLocks noGrp="1"/>
          </p:cNvSpPr>
          <p:nvPr>
            <p:ph idx="1"/>
          </p:nvPr>
        </p:nvSpPr>
        <p:spPr>
          <a:xfrm>
            <a:off x="432429" y="2784721"/>
            <a:ext cx="5238166" cy="3374137"/>
          </a:xfrm>
        </p:spPr>
        <p:txBody>
          <a:bodyPr anchor="ctr">
            <a:normAutofit/>
          </a:bodyPr>
          <a:lstStyle/>
          <a:p>
            <a:r>
              <a:rPr lang="en-US" sz="2000" b="0" i="0">
                <a:effectLst/>
                <a:highlight>
                  <a:srgbClr val="FFFFFF"/>
                </a:highlight>
                <a:latin typeface="Söhne"/>
              </a:rPr>
              <a:t>IoT networks are widely used in various industries, including healthcare, manufacturing, and smart cities, to monitor and control devices remotely.</a:t>
            </a:r>
          </a:p>
          <a:p>
            <a:r>
              <a:rPr lang="en-US" sz="2000" b="0" i="0">
                <a:effectLst/>
                <a:highlight>
                  <a:srgbClr val="FFFFFF"/>
                </a:highlight>
                <a:latin typeface="Söhne"/>
              </a:rPr>
              <a:t>Anomaly detection in IoT networks is crucial for ensuring the security and integrity of these systems.</a:t>
            </a:r>
            <a:endParaRPr lang="en-US" sz="2000">
              <a:highlight>
                <a:srgbClr val="FFFFFF"/>
              </a:highlight>
              <a:latin typeface="Söhne"/>
            </a:endParaRPr>
          </a:p>
          <a:p>
            <a:pPr marL="0" indent="0">
              <a:buNone/>
            </a:pPr>
            <a:endParaRPr lang="en-US" sz="2000" dirty="0"/>
          </a:p>
        </p:txBody>
      </p:sp>
    </p:spTree>
    <p:extLst>
      <p:ext uri="{BB962C8B-B14F-4D97-AF65-F5344CB8AC3E}">
        <p14:creationId xmlns:p14="http://schemas.microsoft.com/office/powerpoint/2010/main" val="376237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2" name="Rectangle 3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D7075-0916-CC13-A753-59A5A5173856}"/>
              </a:ext>
            </a:extLst>
          </p:cNvPr>
          <p:cNvSpPr>
            <a:spLocks noGrp="1"/>
          </p:cNvSpPr>
          <p:nvPr>
            <p:ph type="title"/>
          </p:nvPr>
        </p:nvSpPr>
        <p:spPr>
          <a:xfrm>
            <a:off x="761803" y="350196"/>
            <a:ext cx="4646904" cy="1624520"/>
          </a:xfrm>
        </p:spPr>
        <p:txBody>
          <a:bodyPr anchor="ctr">
            <a:normAutofit/>
          </a:bodyPr>
          <a:lstStyle/>
          <a:p>
            <a:r>
              <a:rPr lang="en-US" sz="4000" dirty="0"/>
              <a:t>Problem Understanding :</a:t>
            </a:r>
          </a:p>
        </p:txBody>
      </p:sp>
      <p:sp>
        <p:nvSpPr>
          <p:cNvPr id="3" name="Content Placeholder 2">
            <a:extLst>
              <a:ext uri="{FF2B5EF4-FFF2-40B4-BE49-F238E27FC236}">
                <a16:creationId xmlns:a16="http://schemas.microsoft.com/office/drawing/2014/main" id="{F318BBB0-1B03-DEA8-59AF-020D8A0AB232}"/>
              </a:ext>
            </a:extLst>
          </p:cNvPr>
          <p:cNvSpPr>
            <a:spLocks noGrp="1"/>
          </p:cNvSpPr>
          <p:nvPr>
            <p:ph idx="1"/>
          </p:nvPr>
        </p:nvSpPr>
        <p:spPr>
          <a:xfrm>
            <a:off x="761802" y="2743200"/>
            <a:ext cx="6152565" cy="3613149"/>
          </a:xfrm>
        </p:spPr>
        <p:txBody>
          <a:bodyPr anchor="ctr">
            <a:normAutofit/>
          </a:bodyPr>
          <a:lstStyle/>
          <a:p>
            <a:pPr>
              <a:buFont typeface="Arial" panose="020B0604020202020204" pitchFamily="34" charset="0"/>
              <a:buChar char="•"/>
            </a:pPr>
            <a:r>
              <a:rPr lang="en-US" sz="2000" b="0" i="0" dirty="0">
                <a:effectLst/>
                <a:highlight>
                  <a:srgbClr val="FFFFFF"/>
                </a:highlight>
                <a:latin typeface="Söhne"/>
              </a:rPr>
              <a:t>Security threats in IoT networks can lead to data breaches, financial losses, and disruptions in critical services.</a:t>
            </a:r>
          </a:p>
          <a:p>
            <a:pPr>
              <a:buFont typeface="Arial" panose="020B0604020202020204" pitchFamily="34" charset="0"/>
              <a:buChar char="•"/>
            </a:pPr>
            <a:r>
              <a:rPr lang="en-US" sz="2000" b="0" i="0" dirty="0">
                <a:effectLst/>
                <a:highlight>
                  <a:srgbClr val="FFFFFF"/>
                </a:highlight>
                <a:latin typeface="Söhne"/>
              </a:rPr>
              <a:t>Anomaly detection helps in early detection and mitigation of security threats, reducing the risk of damage and loss.</a:t>
            </a:r>
          </a:p>
          <a:p>
            <a:pPr>
              <a:buFont typeface="Arial" panose="020B0604020202020204" pitchFamily="34" charset="0"/>
              <a:buChar char="•"/>
            </a:pPr>
            <a:r>
              <a:rPr lang="en-US" sz="2000" b="0" i="0" dirty="0">
                <a:effectLst/>
                <a:highlight>
                  <a:srgbClr val="FFFFFF"/>
                </a:highlight>
                <a:latin typeface="Söhne"/>
              </a:rPr>
              <a:t>Ensuring the security of IoT networks is essential for maintaining trust and reliability in connected systems.</a:t>
            </a:r>
          </a:p>
          <a:p>
            <a:endParaRPr lang="en-US" sz="2000" dirty="0"/>
          </a:p>
        </p:txBody>
      </p:sp>
      <p:pic>
        <p:nvPicPr>
          <p:cNvPr id="26" name="Picture 25" descr="A 3D pattern of ring shapes connected by lines">
            <a:extLst>
              <a:ext uri="{FF2B5EF4-FFF2-40B4-BE49-F238E27FC236}">
                <a16:creationId xmlns:a16="http://schemas.microsoft.com/office/drawing/2014/main" id="{21D6AD89-AF7E-61A0-14A9-14B88DA7B6A4}"/>
              </a:ext>
            </a:extLst>
          </p:cNvPr>
          <p:cNvPicPr>
            <a:picLocks noChangeAspect="1"/>
          </p:cNvPicPr>
          <p:nvPr/>
        </p:nvPicPr>
        <p:blipFill rotWithShape="1">
          <a:blip r:embed="rId2"/>
          <a:srcRect l="8611" r="41333"/>
          <a:stretch/>
        </p:blipFill>
        <p:spPr>
          <a:xfrm>
            <a:off x="7446723" y="1"/>
            <a:ext cx="4752102" cy="6858000"/>
          </a:xfrm>
          <a:prstGeom prst="rect">
            <a:avLst/>
          </a:prstGeom>
        </p:spPr>
      </p:pic>
    </p:spTree>
    <p:extLst>
      <p:ext uri="{BB962C8B-B14F-4D97-AF65-F5344CB8AC3E}">
        <p14:creationId xmlns:p14="http://schemas.microsoft.com/office/powerpoint/2010/main" val="19437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3AB16B5F-FC11-3C5C-7E01-679D25FE4990}"/>
              </a:ext>
            </a:extLst>
          </p:cNvPr>
          <p:cNvPicPr>
            <a:picLocks noChangeAspect="1"/>
          </p:cNvPicPr>
          <p:nvPr/>
        </p:nvPicPr>
        <p:blipFill rotWithShape="1">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86" name="Rectangle 8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6089-22DE-DDB4-D557-5E7BCEB07FB4}"/>
              </a:ext>
            </a:extLst>
          </p:cNvPr>
          <p:cNvSpPr>
            <a:spLocks noGrp="1"/>
          </p:cNvSpPr>
          <p:nvPr>
            <p:ph type="title"/>
          </p:nvPr>
        </p:nvSpPr>
        <p:spPr>
          <a:xfrm>
            <a:off x="838200" y="365125"/>
            <a:ext cx="10515600" cy="1325563"/>
          </a:xfrm>
        </p:spPr>
        <p:txBody>
          <a:bodyPr>
            <a:normAutofit/>
          </a:bodyPr>
          <a:lstStyle/>
          <a:p>
            <a:r>
              <a:rPr lang="en-US"/>
              <a:t>Objective :</a:t>
            </a:r>
          </a:p>
        </p:txBody>
      </p:sp>
      <p:graphicFrame>
        <p:nvGraphicFramePr>
          <p:cNvPr id="68" name="Content Placeholder 2">
            <a:extLst>
              <a:ext uri="{FF2B5EF4-FFF2-40B4-BE49-F238E27FC236}">
                <a16:creationId xmlns:a16="http://schemas.microsoft.com/office/drawing/2014/main" id="{60542D95-FD3B-2825-F1D7-D7A374E1B27A}"/>
              </a:ext>
            </a:extLst>
          </p:cNvPr>
          <p:cNvGraphicFramePr/>
          <p:nvPr>
            <p:extLst>
              <p:ext uri="{D42A27DB-BD31-4B8C-83A1-F6EECF244321}">
                <p14:modId xmlns:p14="http://schemas.microsoft.com/office/powerpoint/2010/main" val="38191416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295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058A-6EA5-626D-22A1-AFB84B608C95}"/>
              </a:ext>
            </a:extLst>
          </p:cNvPr>
          <p:cNvSpPr>
            <a:spLocks noGrp="1"/>
          </p:cNvSpPr>
          <p:nvPr>
            <p:ph type="title"/>
          </p:nvPr>
        </p:nvSpPr>
        <p:spPr>
          <a:xfrm>
            <a:off x="761800" y="762001"/>
            <a:ext cx="5977203" cy="1708242"/>
          </a:xfrm>
        </p:spPr>
        <p:txBody>
          <a:bodyPr anchor="ctr">
            <a:normAutofit/>
          </a:bodyPr>
          <a:lstStyle/>
          <a:p>
            <a:r>
              <a:rPr lang="en-US" sz="4000" dirty="0"/>
              <a:t>Dataset Details</a:t>
            </a:r>
          </a:p>
        </p:txBody>
      </p:sp>
      <p:sp>
        <p:nvSpPr>
          <p:cNvPr id="3" name="Content Placeholder 2">
            <a:extLst>
              <a:ext uri="{FF2B5EF4-FFF2-40B4-BE49-F238E27FC236}">
                <a16:creationId xmlns:a16="http://schemas.microsoft.com/office/drawing/2014/main" id="{57E225BC-3313-4F42-121E-C3A0ECB09C24}"/>
              </a:ext>
            </a:extLst>
          </p:cNvPr>
          <p:cNvSpPr>
            <a:spLocks noGrp="1"/>
          </p:cNvSpPr>
          <p:nvPr>
            <p:ph idx="1"/>
          </p:nvPr>
        </p:nvSpPr>
        <p:spPr>
          <a:xfrm>
            <a:off x="761800" y="2470244"/>
            <a:ext cx="6208934" cy="3769835"/>
          </a:xfrm>
        </p:spPr>
        <p:txBody>
          <a:bodyPr anchor="ctr">
            <a:normAutofit/>
          </a:bodyPr>
          <a:lstStyle/>
          <a:p>
            <a:r>
              <a:rPr lang="en-US" sz="1600" b="0" i="0" dirty="0">
                <a:effectLst/>
                <a:highlight>
                  <a:srgbClr val="FFFFFF"/>
                </a:highlight>
                <a:latin typeface="calluna"/>
              </a:rPr>
              <a:t>The IoT-23 dataset consists various captures, called </a:t>
            </a:r>
            <a:r>
              <a:rPr lang="en-US" sz="1600" b="1" i="1" dirty="0">
                <a:effectLst/>
                <a:highlight>
                  <a:srgbClr val="FFFFFF"/>
                </a:highlight>
                <a:latin typeface="calluna"/>
              </a:rPr>
              <a:t>scenarios</a:t>
            </a:r>
            <a:r>
              <a:rPr lang="en-US" sz="1600" b="0" i="0" dirty="0">
                <a:effectLst/>
                <a:highlight>
                  <a:srgbClr val="FFFFFF"/>
                </a:highlight>
                <a:latin typeface="calluna"/>
              </a:rPr>
              <a:t>, of different IoT network traffic.</a:t>
            </a:r>
          </a:p>
          <a:p>
            <a:r>
              <a:rPr lang="en-US" sz="1600" b="0" i="0" dirty="0">
                <a:effectLst/>
                <a:highlight>
                  <a:srgbClr val="FFFFFF"/>
                </a:highlight>
                <a:latin typeface="calluna"/>
              </a:rPr>
              <a:t>Every scenario contains the following basic information, among other content that will be described later:</a:t>
            </a:r>
          </a:p>
          <a:p>
            <a:pPr marL="514350" indent="-514350">
              <a:buFont typeface="+mj-lt"/>
              <a:buAutoNum type="arabicParenR"/>
            </a:pPr>
            <a:r>
              <a:rPr lang="en-US" sz="1600" b="1" i="0" dirty="0">
                <a:effectLst/>
                <a:highlight>
                  <a:srgbClr val="FFFFFF"/>
                </a:highlight>
                <a:latin typeface="calluna"/>
              </a:rPr>
              <a:t>README.md</a:t>
            </a:r>
            <a:r>
              <a:rPr lang="en-US" sz="1600" b="0" i="0" dirty="0">
                <a:effectLst/>
                <a:highlight>
                  <a:srgbClr val="FFFFFF"/>
                </a:highlight>
                <a:latin typeface="calluna"/>
              </a:rPr>
              <a:t>: this file has the capture and malware information such as the probable malware name, md5, sha1 and sha256 of the malware binary; the duration of the capture in seconds, the link to the </a:t>
            </a:r>
            <a:r>
              <a:rPr lang="en-US" sz="1600" b="0" i="0" dirty="0" err="1">
                <a:effectLst/>
                <a:highlight>
                  <a:srgbClr val="FFFFFF"/>
                </a:highlight>
                <a:latin typeface="calluna"/>
              </a:rPr>
              <a:t>VirusTotal</a:t>
            </a:r>
            <a:r>
              <a:rPr lang="en-US" sz="1600" b="0" i="0" dirty="0">
                <a:effectLst/>
                <a:highlight>
                  <a:srgbClr val="FFFFFF"/>
                </a:highlight>
                <a:latin typeface="calluna"/>
              </a:rPr>
              <a:t> malware file and some short description of the files inside the folder.</a:t>
            </a:r>
          </a:p>
          <a:p>
            <a:pPr marL="514350" indent="-514350">
              <a:buFont typeface="+mj-lt"/>
              <a:buAutoNum type="arabicParenR"/>
            </a:pPr>
            <a:r>
              <a:rPr lang="en-US" sz="1600" b="1" i="0" dirty="0">
                <a:effectLst/>
                <a:highlight>
                  <a:srgbClr val="FFFFFF"/>
                </a:highlight>
                <a:latin typeface="calluna"/>
              </a:rPr>
              <a:t>.</a:t>
            </a:r>
            <a:r>
              <a:rPr lang="en-US" sz="1600" b="1" i="0" dirty="0" err="1">
                <a:effectLst/>
                <a:highlight>
                  <a:srgbClr val="FFFFFF"/>
                </a:highlight>
                <a:latin typeface="calluna"/>
              </a:rPr>
              <a:t>pcap</a:t>
            </a:r>
            <a:r>
              <a:rPr lang="en-US" sz="1600" b="0" i="0" dirty="0">
                <a:effectLst/>
                <a:highlight>
                  <a:srgbClr val="FFFFFF"/>
                </a:highlight>
                <a:latin typeface="calluna"/>
              </a:rPr>
              <a:t>: this is the original packet capture file from the network traffic capture.</a:t>
            </a:r>
          </a:p>
          <a:p>
            <a:pPr marL="514350" indent="-514350">
              <a:buFont typeface="+mj-lt"/>
              <a:buAutoNum type="arabicParenR"/>
            </a:pPr>
            <a:r>
              <a:rPr lang="en-US" sz="1600" b="1" i="0" dirty="0" err="1">
                <a:effectLst/>
                <a:highlight>
                  <a:srgbClr val="FFFFFF"/>
                </a:highlight>
                <a:latin typeface="calluna"/>
              </a:rPr>
              <a:t>conn.log.labeled</a:t>
            </a:r>
            <a:r>
              <a:rPr lang="en-US" sz="1600" b="0" i="0" dirty="0">
                <a:effectLst/>
                <a:highlight>
                  <a:srgbClr val="FFFFFF"/>
                </a:highlight>
                <a:latin typeface="calluna"/>
              </a:rPr>
              <a:t>: this is the </a:t>
            </a:r>
            <a:r>
              <a:rPr lang="en-US" sz="1600" b="0" i="0" dirty="0" err="1">
                <a:effectLst/>
                <a:highlight>
                  <a:srgbClr val="FFFFFF"/>
                </a:highlight>
                <a:latin typeface="calluna"/>
              </a:rPr>
              <a:t>netflows</a:t>
            </a:r>
            <a:r>
              <a:rPr lang="en-US" sz="1600" b="0" i="0" dirty="0">
                <a:effectLst/>
                <a:highlight>
                  <a:srgbClr val="FFFFFF"/>
                </a:highlight>
                <a:latin typeface="calluna"/>
              </a:rPr>
              <a:t> generated by </a:t>
            </a:r>
            <a:r>
              <a:rPr lang="en-US" sz="1600" b="0" i="0" dirty="0" err="1">
                <a:effectLst/>
                <a:highlight>
                  <a:srgbClr val="FFFFFF"/>
                </a:highlight>
                <a:latin typeface="calluna"/>
              </a:rPr>
              <a:t>Zeek</a:t>
            </a:r>
            <a:r>
              <a:rPr lang="en-US" sz="1600" b="0" i="0" dirty="0">
                <a:effectLst/>
                <a:highlight>
                  <a:srgbClr val="FFFFFF"/>
                </a:highlight>
                <a:latin typeface="calluna"/>
              </a:rPr>
              <a:t>/Bro IDS with labels. </a:t>
            </a:r>
          </a:p>
          <a:p>
            <a:endParaRPr lang="en-US" sz="1600" dirty="0"/>
          </a:p>
        </p:txBody>
      </p:sp>
      <p:pic>
        <p:nvPicPr>
          <p:cNvPr id="29" name="Picture 28" descr="Programming data on computer monitor">
            <a:extLst>
              <a:ext uri="{FF2B5EF4-FFF2-40B4-BE49-F238E27FC236}">
                <a16:creationId xmlns:a16="http://schemas.microsoft.com/office/drawing/2014/main" id="{4555726A-0DDA-71D6-F71B-AC1DEBAEC064}"/>
              </a:ext>
            </a:extLst>
          </p:cNvPr>
          <p:cNvPicPr>
            <a:picLocks noChangeAspect="1"/>
          </p:cNvPicPr>
          <p:nvPr/>
        </p:nvPicPr>
        <p:blipFill rotWithShape="1">
          <a:blip r:embed="rId2"/>
          <a:srcRect l="29054" r="19109" b="-1"/>
          <a:stretch/>
        </p:blipFill>
        <p:spPr>
          <a:xfrm>
            <a:off x="7352777" y="-10886"/>
            <a:ext cx="483922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7881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00F2F-9366-1E35-CDF1-2D0823939562}"/>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Data Information</a:t>
            </a:r>
          </a:p>
        </p:txBody>
      </p:sp>
      <p:pic>
        <p:nvPicPr>
          <p:cNvPr id="5" name="Content Placeholder 4">
            <a:extLst>
              <a:ext uri="{FF2B5EF4-FFF2-40B4-BE49-F238E27FC236}">
                <a16:creationId xmlns:a16="http://schemas.microsoft.com/office/drawing/2014/main" id="{967E2F7A-CA54-DA46-67EA-2D88955EC12E}"/>
              </a:ext>
            </a:extLst>
          </p:cNvPr>
          <p:cNvPicPr>
            <a:picLocks noGrp="1" noChangeAspect="1"/>
          </p:cNvPicPr>
          <p:nvPr>
            <p:ph idx="1"/>
          </p:nvPr>
        </p:nvPicPr>
        <p:blipFill rotWithShape="1">
          <a:blip r:embed="rId2"/>
          <a:srcRect t="22067" r="-2" b="10558"/>
          <a:stretch/>
        </p:blipFill>
        <p:spPr>
          <a:xfrm>
            <a:off x="198741" y="2410448"/>
            <a:ext cx="5803323" cy="3890357"/>
          </a:xfrm>
          <a:prstGeom prst="rect">
            <a:avLst/>
          </a:prstGeom>
        </p:spPr>
      </p:pic>
      <p:pic>
        <p:nvPicPr>
          <p:cNvPr id="7" name="Picture 6">
            <a:extLst>
              <a:ext uri="{FF2B5EF4-FFF2-40B4-BE49-F238E27FC236}">
                <a16:creationId xmlns:a16="http://schemas.microsoft.com/office/drawing/2014/main" id="{76AA7FD5-C0E6-9AFC-4D05-90640DCB653B}"/>
              </a:ext>
            </a:extLst>
          </p:cNvPr>
          <p:cNvPicPr>
            <a:picLocks noChangeAspect="1"/>
          </p:cNvPicPr>
          <p:nvPr/>
        </p:nvPicPr>
        <p:blipFill rotWithShape="1">
          <a:blip r:embed="rId3"/>
          <a:srcRect r="1196" b="-2"/>
          <a:stretch/>
        </p:blipFill>
        <p:spPr>
          <a:xfrm>
            <a:off x="6189934" y="2410448"/>
            <a:ext cx="5803323" cy="3890357"/>
          </a:xfrm>
          <a:prstGeom prst="rect">
            <a:avLst/>
          </a:prstGeom>
        </p:spPr>
      </p:pic>
    </p:spTree>
    <p:extLst>
      <p:ext uri="{BB962C8B-B14F-4D97-AF65-F5344CB8AC3E}">
        <p14:creationId xmlns:p14="http://schemas.microsoft.com/office/powerpoint/2010/main" val="375423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0E40E-5EBF-B095-7B09-2E18C5492768}"/>
              </a:ext>
            </a:extLst>
          </p:cNvPr>
          <p:cNvSpPr>
            <a:spLocks noGrp="1"/>
          </p:cNvSpPr>
          <p:nvPr>
            <p:ph type="title"/>
          </p:nvPr>
        </p:nvSpPr>
        <p:spPr>
          <a:xfrm>
            <a:off x="4959559" y="374451"/>
            <a:ext cx="5754896" cy="1667569"/>
          </a:xfrm>
        </p:spPr>
        <p:txBody>
          <a:bodyPr anchor="b">
            <a:normAutofit/>
          </a:bodyPr>
          <a:lstStyle/>
          <a:p>
            <a:r>
              <a:rPr lang="en-US" sz="4000" b="1" dirty="0"/>
              <a:t>Data Preparation :</a:t>
            </a:r>
          </a:p>
        </p:txBody>
      </p:sp>
      <p:pic>
        <p:nvPicPr>
          <p:cNvPr id="7" name="Graphic 6" descr="Report Add">
            <a:extLst>
              <a:ext uri="{FF2B5EF4-FFF2-40B4-BE49-F238E27FC236}">
                <a16:creationId xmlns:a16="http://schemas.microsoft.com/office/drawing/2014/main" id="{CDB49558-6391-969B-D65C-66CE674267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602" y="1410962"/>
            <a:ext cx="3740273" cy="3740273"/>
          </a:xfrm>
          <a:prstGeom prst="rect">
            <a:avLst/>
          </a:prstGeom>
        </p:spPr>
      </p:pic>
      <p:sp>
        <p:nvSpPr>
          <p:cNvPr id="3" name="Content Placeholder 2">
            <a:extLst>
              <a:ext uri="{FF2B5EF4-FFF2-40B4-BE49-F238E27FC236}">
                <a16:creationId xmlns:a16="http://schemas.microsoft.com/office/drawing/2014/main" id="{9BDE13F1-FE6C-E56A-13F0-41F156091688}"/>
              </a:ext>
            </a:extLst>
          </p:cNvPr>
          <p:cNvSpPr>
            <a:spLocks noGrp="1"/>
          </p:cNvSpPr>
          <p:nvPr>
            <p:ph idx="1"/>
          </p:nvPr>
        </p:nvSpPr>
        <p:spPr>
          <a:xfrm>
            <a:off x="4959560" y="2216360"/>
            <a:ext cx="6391838" cy="3386998"/>
          </a:xfrm>
        </p:spPr>
        <p:txBody>
          <a:bodyPr anchor="t">
            <a:normAutofit/>
          </a:bodyPr>
          <a:lstStyle/>
          <a:p>
            <a:pPr marL="0" indent="0">
              <a:buNone/>
            </a:pPr>
            <a:r>
              <a:rPr lang="en-US" sz="1800" dirty="0"/>
              <a:t>Steps followed while preparing the data from available IoT -23 dataset -</a:t>
            </a:r>
          </a:p>
          <a:p>
            <a:r>
              <a:rPr lang="en-US" sz="1800" b="1" dirty="0"/>
              <a:t>Read Data: </a:t>
            </a:r>
            <a:r>
              <a:rPr lang="en-US" sz="1800" dirty="0"/>
              <a:t>Load network traffic data from various log files into separate </a:t>
            </a:r>
            <a:r>
              <a:rPr lang="en-US" sz="1800" dirty="0" err="1"/>
              <a:t>DataFrames</a:t>
            </a:r>
            <a:r>
              <a:rPr lang="en-US" sz="1800" dirty="0"/>
              <a:t>.</a:t>
            </a:r>
          </a:p>
          <a:p>
            <a:r>
              <a:rPr lang="en-US" sz="1800" b="1" dirty="0"/>
              <a:t>Concatenate </a:t>
            </a:r>
            <a:r>
              <a:rPr lang="en-US" sz="1800" b="1" dirty="0" err="1"/>
              <a:t>DataFrames</a:t>
            </a:r>
            <a:r>
              <a:rPr lang="en-US" sz="1800" b="1" dirty="0"/>
              <a:t> : </a:t>
            </a:r>
            <a:r>
              <a:rPr lang="en-US" sz="1800" dirty="0"/>
              <a:t>Combine the data from different captures into a single </a:t>
            </a:r>
            <a:r>
              <a:rPr lang="en-US" sz="1800" dirty="0" err="1"/>
              <a:t>DataFrame</a:t>
            </a:r>
            <a:r>
              <a:rPr lang="en-US" sz="1800" dirty="0"/>
              <a:t> for a comprehensive analysis.</a:t>
            </a:r>
          </a:p>
          <a:p>
            <a:r>
              <a:rPr lang="en-US" sz="1800" b="1" dirty="0"/>
              <a:t>Feature Engineering : </a:t>
            </a:r>
            <a:r>
              <a:rPr lang="en-US" sz="1800" dirty="0"/>
              <a:t>Apply One-Hot Encoding to categorical columns to convert them into a format suitable for machine learning algorithms.</a:t>
            </a:r>
          </a:p>
          <a:p>
            <a:r>
              <a:rPr lang="en-US" sz="1800" b="1" dirty="0"/>
              <a:t>Drop Unnecessary Columns: </a:t>
            </a:r>
            <a:r>
              <a:rPr lang="en-US" sz="1800" dirty="0"/>
              <a:t>Remove columns that do not contribute to the analysis.</a:t>
            </a:r>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0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6" name="Rectangle 1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BF3C5-046D-5015-1603-81E90BF75F21}"/>
              </a:ext>
            </a:extLst>
          </p:cNvPr>
          <p:cNvSpPr>
            <a:spLocks noGrp="1"/>
          </p:cNvSpPr>
          <p:nvPr>
            <p:ph type="title"/>
          </p:nvPr>
        </p:nvSpPr>
        <p:spPr>
          <a:xfrm>
            <a:off x="761803" y="350196"/>
            <a:ext cx="4646904" cy="1624520"/>
          </a:xfrm>
        </p:spPr>
        <p:txBody>
          <a:bodyPr anchor="ctr">
            <a:normAutofit/>
          </a:bodyPr>
          <a:lstStyle/>
          <a:p>
            <a:r>
              <a:rPr lang="en-US" sz="4000"/>
              <a:t>Data Preprocessing</a:t>
            </a:r>
          </a:p>
        </p:txBody>
      </p:sp>
      <p:sp>
        <p:nvSpPr>
          <p:cNvPr id="3" name="Content Placeholder 2">
            <a:extLst>
              <a:ext uri="{FF2B5EF4-FFF2-40B4-BE49-F238E27FC236}">
                <a16:creationId xmlns:a16="http://schemas.microsoft.com/office/drawing/2014/main" id="{7981EE65-9329-8700-CF6E-D719D32C3BEA}"/>
              </a:ext>
            </a:extLst>
          </p:cNvPr>
          <p:cNvSpPr>
            <a:spLocks noGrp="1"/>
          </p:cNvSpPr>
          <p:nvPr>
            <p:ph idx="1"/>
          </p:nvPr>
        </p:nvSpPr>
        <p:spPr>
          <a:xfrm>
            <a:off x="761802" y="2743200"/>
            <a:ext cx="4646905" cy="3613149"/>
          </a:xfrm>
        </p:spPr>
        <p:txBody>
          <a:bodyPr anchor="ctr">
            <a:normAutofit/>
          </a:bodyPr>
          <a:lstStyle/>
          <a:p>
            <a:r>
              <a:rPr lang="en-US" sz="2000" dirty="0"/>
              <a:t>Removing Duplicates</a:t>
            </a:r>
          </a:p>
          <a:p>
            <a:r>
              <a:rPr lang="en-US" sz="2000" dirty="0"/>
              <a:t>Handling Missing Values</a:t>
            </a:r>
          </a:p>
          <a:p>
            <a:r>
              <a:rPr lang="en-US" sz="2000" dirty="0"/>
              <a:t>Data Type Conversion</a:t>
            </a:r>
          </a:p>
          <a:p>
            <a:r>
              <a:rPr lang="en-US" sz="2000" dirty="0"/>
              <a:t>Target Variable Class Labeling</a:t>
            </a:r>
          </a:p>
          <a:p>
            <a:r>
              <a:rPr lang="en-US" sz="2000" dirty="0"/>
              <a:t>Balancing data in classes using SMOTE</a:t>
            </a:r>
          </a:p>
          <a:p>
            <a:r>
              <a:rPr lang="en-US" sz="2000" dirty="0"/>
              <a:t>Label encoding </a:t>
            </a:r>
          </a:p>
        </p:txBody>
      </p:sp>
      <p:pic>
        <p:nvPicPr>
          <p:cNvPr id="17" name="Picture 16" descr="Graph">
            <a:extLst>
              <a:ext uri="{FF2B5EF4-FFF2-40B4-BE49-F238E27FC236}">
                <a16:creationId xmlns:a16="http://schemas.microsoft.com/office/drawing/2014/main" id="{0C83C85D-7442-2F35-2436-5C7D8787112D}"/>
              </a:ext>
            </a:extLst>
          </p:cNvPr>
          <p:cNvPicPr>
            <a:picLocks noChangeAspect="1"/>
          </p:cNvPicPr>
          <p:nvPr/>
        </p:nvPicPr>
        <p:blipFill rotWithShape="1">
          <a:blip r:embed="rId2"/>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59794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B4539-5C72-EDF2-CD71-12837F76A369}"/>
              </a:ext>
            </a:extLst>
          </p:cNvPr>
          <p:cNvSpPr>
            <a:spLocks noGrp="1"/>
          </p:cNvSpPr>
          <p:nvPr>
            <p:ph type="title"/>
          </p:nvPr>
        </p:nvSpPr>
        <p:spPr>
          <a:xfrm>
            <a:off x="4493277" y="329184"/>
            <a:ext cx="7055595" cy="1783080"/>
          </a:xfrm>
        </p:spPr>
        <p:txBody>
          <a:bodyPr anchor="b">
            <a:normAutofit/>
          </a:bodyPr>
          <a:lstStyle/>
          <a:p>
            <a:r>
              <a:rPr lang="en-US" sz="5400" dirty="0"/>
              <a:t>Data Understanding and Exploration :</a:t>
            </a:r>
          </a:p>
        </p:txBody>
      </p:sp>
      <p:pic>
        <p:nvPicPr>
          <p:cNvPr id="5" name="Picture 4" descr="Blue digital binary data on a screen">
            <a:extLst>
              <a:ext uri="{FF2B5EF4-FFF2-40B4-BE49-F238E27FC236}">
                <a16:creationId xmlns:a16="http://schemas.microsoft.com/office/drawing/2014/main" id="{71938787-25C8-55E7-1D16-354AB1CF2889}"/>
              </a:ext>
            </a:extLst>
          </p:cNvPr>
          <p:cNvPicPr>
            <a:picLocks noChangeAspect="1"/>
          </p:cNvPicPr>
          <p:nvPr/>
        </p:nvPicPr>
        <p:blipFill rotWithShape="1">
          <a:blip r:embed="rId2"/>
          <a:srcRect l="35663" r="26137"/>
          <a:stretch/>
        </p:blipFill>
        <p:spPr>
          <a:xfrm>
            <a:off x="1" y="10"/>
            <a:ext cx="3778712"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A453B5-54DF-36CD-7C7C-D4A061F11883}"/>
              </a:ext>
            </a:extLst>
          </p:cNvPr>
          <p:cNvSpPr>
            <a:spLocks noGrp="1"/>
          </p:cNvSpPr>
          <p:nvPr>
            <p:ph idx="1"/>
          </p:nvPr>
        </p:nvSpPr>
        <p:spPr>
          <a:xfrm>
            <a:off x="4608334" y="2706624"/>
            <a:ext cx="6940538" cy="3483864"/>
          </a:xfrm>
        </p:spPr>
        <p:txBody>
          <a:bodyPr>
            <a:normAutofit/>
          </a:bodyPr>
          <a:lstStyle/>
          <a:p>
            <a:pPr>
              <a:buFont typeface="Arial" panose="020B0604020202020204" pitchFamily="34" charset="0"/>
              <a:buChar char="•"/>
            </a:pPr>
            <a:r>
              <a:rPr lang="en-US" sz="2000" b="0" i="0" dirty="0">
                <a:effectLst/>
                <a:highlight>
                  <a:srgbClr val="FFFFFF"/>
                </a:highlight>
                <a:latin typeface="Söhne"/>
              </a:rPr>
              <a:t>Publicly available </a:t>
            </a:r>
            <a:r>
              <a:rPr lang="en-US" sz="2000" b="0" i="0" dirty="0">
                <a:effectLst/>
                <a:highlight>
                  <a:srgbClr val="FFFFFF"/>
                </a:highlight>
                <a:latin typeface="calluna"/>
              </a:rPr>
              <a:t>dataset of malicious and benign network traffic of real IoT devices.</a:t>
            </a:r>
          </a:p>
          <a:p>
            <a:pPr>
              <a:buFont typeface="Arial" panose="020B0604020202020204" pitchFamily="34" charset="0"/>
              <a:buChar char="•"/>
            </a:pPr>
            <a:r>
              <a:rPr lang="en-US" sz="2000" b="0" i="0" dirty="0">
                <a:effectLst/>
                <a:highlight>
                  <a:srgbClr val="FFFFFF"/>
                </a:highlight>
                <a:latin typeface="Söhne"/>
              </a:rPr>
              <a:t>Data is stored in log files, capturing different network interactions.</a:t>
            </a:r>
          </a:p>
          <a:p>
            <a:pPr>
              <a:buFont typeface="Arial" panose="020B0604020202020204" pitchFamily="34" charset="0"/>
              <a:buChar char="•"/>
            </a:pPr>
            <a:r>
              <a:rPr lang="en-US" sz="2000" b="0" i="0" dirty="0">
                <a:effectLst/>
                <a:highlight>
                  <a:srgbClr val="FFFFFF"/>
                </a:highlight>
                <a:latin typeface="Söhne"/>
              </a:rPr>
              <a:t>Includes data from normal and various types of anomalous activities.</a:t>
            </a:r>
          </a:p>
          <a:p>
            <a:r>
              <a:rPr lang="en-US" sz="2000" b="0" i="0" dirty="0">
                <a:effectLst/>
                <a:highlight>
                  <a:srgbClr val="FFFFFF"/>
                </a:highlight>
                <a:latin typeface="Söhne"/>
              </a:rPr>
              <a:t>Allows simulation of real-world IoT environments with multiple device types.</a:t>
            </a:r>
          </a:p>
          <a:p>
            <a:r>
              <a:rPr lang="en-US" sz="2000" b="0" i="0" dirty="0">
                <a:effectLst/>
                <a:highlight>
                  <a:srgbClr val="FFFFFF"/>
                </a:highlight>
                <a:latin typeface="Söhne"/>
              </a:rPr>
              <a:t>Dataset includes anomalies like scanning attacks, botnet traffic, and data exfiltration attempts.</a:t>
            </a:r>
            <a:endParaRPr lang="en-US" sz="2000" dirty="0"/>
          </a:p>
          <a:p>
            <a:endParaRPr lang="en-US" sz="2000" dirty="0"/>
          </a:p>
        </p:txBody>
      </p:sp>
    </p:spTree>
    <p:extLst>
      <p:ext uri="{BB962C8B-B14F-4D97-AF65-F5344CB8AC3E}">
        <p14:creationId xmlns:p14="http://schemas.microsoft.com/office/powerpoint/2010/main" val="4160357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1215</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calluna</vt:lpstr>
      <vt:lpstr>Söhne</vt:lpstr>
      <vt:lpstr>Office Theme</vt:lpstr>
      <vt:lpstr>Spot the Glitch: Anomaly Detection in IoT Networks </vt:lpstr>
      <vt:lpstr>Introduction :</vt:lpstr>
      <vt:lpstr>Problem Understanding :</vt:lpstr>
      <vt:lpstr>Objective :</vt:lpstr>
      <vt:lpstr>Dataset Details</vt:lpstr>
      <vt:lpstr>Data Information</vt:lpstr>
      <vt:lpstr>Data Preparation :</vt:lpstr>
      <vt:lpstr>Data Preprocessing</vt:lpstr>
      <vt:lpstr>Data Understanding and Exploration :</vt:lpstr>
      <vt:lpstr>Distribution across different classes </vt:lpstr>
      <vt:lpstr>SMOTE for class imbalance handling </vt:lpstr>
      <vt:lpstr> Evaluation :</vt:lpstr>
      <vt:lpstr>Modeling : Decision Trees</vt:lpstr>
      <vt:lpstr>Modeling : K-NN</vt:lpstr>
      <vt:lpstr>Modeling : Random Forest</vt:lpstr>
      <vt:lpstr>Modeling : XGBoost</vt:lpstr>
      <vt:lpstr>Model Performance Evaluation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IoT Using Machine Learning Models  A Comprehensive Approach to Securing IoT Networks</dc:title>
  <dc:creator>Srushtee Rajendra Upashi</dc:creator>
  <cp:lastModifiedBy>Srushti Lalit Doshi</cp:lastModifiedBy>
  <cp:revision>9</cp:revision>
  <dcterms:created xsi:type="dcterms:W3CDTF">2024-04-09T02:53:46Z</dcterms:created>
  <dcterms:modified xsi:type="dcterms:W3CDTF">2024-05-14T06:36:15Z</dcterms:modified>
</cp:coreProperties>
</file>