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Tiwary" initials="AT" lastIdx="1" clrIdx="0">
    <p:extLst>
      <p:ext uri="{19B8F6BF-5375-455C-9EA6-DF929625EA0E}">
        <p15:presenceInfo xmlns:p15="http://schemas.microsoft.com/office/powerpoint/2012/main" userId="190bebef99aa66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73D1-6EA9-2D5C-BA82-9701AA74723A}"/>
              </a:ext>
            </a:extLst>
          </p:cNvPr>
          <p:cNvSpPr>
            <a:spLocks noGrp="1"/>
          </p:cNvSpPr>
          <p:nvPr>
            <p:ph type="ctrTitle"/>
          </p:nvPr>
        </p:nvSpPr>
        <p:spPr>
          <a:xfrm>
            <a:off x="159798" y="-2175032"/>
            <a:ext cx="11000327" cy="4083890"/>
          </a:xfrm>
        </p:spPr>
        <p:txBody>
          <a:bodyPr/>
          <a:lstStyle/>
          <a:p>
            <a:r>
              <a:rPr lang="en-US" dirty="0"/>
              <a:t>DETECTION OF COTTON LEAVES DISEASE</a:t>
            </a:r>
            <a:endParaRPr lang="en-IN" dirty="0"/>
          </a:p>
        </p:txBody>
      </p:sp>
      <p:sp>
        <p:nvSpPr>
          <p:cNvPr id="3" name="Subtitle 2">
            <a:extLst>
              <a:ext uri="{FF2B5EF4-FFF2-40B4-BE49-F238E27FC236}">
                <a16:creationId xmlns:a16="http://schemas.microsoft.com/office/drawing/2014/main" id="{2F019979-7017-C797-73C0-50FAE3F1281E}"/>
              </a:ext>
            </a:extLst>
          </p:cNvPr>
          <p:cNvSpPr>
            <a:spLocks noGrp="1"/>
          </p:cNvSpPr>
          <p:nvPr>
            <p:ph type="subTitle" idx="1"/>
          </p:nvPr>
        </p:nvSpPr>
        <p:spPr>
          <a:xfrm>
            <a:off x="417250" y="2547891"/>
            <a:ext cx="10742875" cy="1740024"/>
          </a:xfrm>
        </p:spPr>
        <p:txBody>
          <a:bodyPr/>
          <a:lstStyle/>
          <a:p>
            <a:pPr algn="ctr"/>
            <a:r>
              <a:rPr lang="en-US" dirty="0"/>
              <a:t>By</a:t>
            </a:r>
          </a:p>
          <a:p>
            <a:pPr algn="ctr"/>
            <a:r>
              <a:rPr lang="en-US" dirty="0"/>
              <a:t> </a:t>
            </a:r>
            <a:r>
              <a:rPr lang="en-US" dirty="0" err="1"/>
              <a:t>ravjot</a:t>
            </a:r>
            <a:r>
              <a:rPr lang="en-US" dirty="0"/>
              <a:t> </a:t>
            </a:r>
            <a:r>
              <a:rPr lang="en-US" dirty="0" err="1"/>
              <a:t>singh</a:t>
            </a:r>
            <a:r>
              <a:rPr lang="en-US" dirty="0"/>
              <a:t> </a:t>
            </a:r>
            <a:r>
              <a:rPr lang="en-US" dirty="0" err="1"/>
              <a:t>rayat</a:t>
            </a:r>
            <a:r>
              <a:rPr lang="en-US" dirty="0"/>
              <a:t>(20cse167) </a:t>
            </a:r>
          </a:p>
          <a:p>
            <a:pPr algn="ctr"/>
            <a:r>
              <a:rPr lang="en-US" dirty="0"/>
              <a:t>e kavya(20CSE145)</a:t>
            </a:r>
          </a:p>
          <a:p>
            <a:pPr algn="ctr"/>
            <a:r>
              <a:rPr lang="en-US" dirty="0"/>
              <a:t>Rahul </a:t>
            </a:r>
            <a:r>
              <a:rPr lang="en-US" dirty="0" err="1"/>
              <a:t>kumar</a:t>
            </a:r>
            <a:r>
              <a:rPr lang="en-US" dirty="0"/>
              <a:t> </a:t>
            </a:r>
            <a:r>
              <a:rPr lang="en-US" dirty="0" err="1"/>
              <a:t>kuila</a:t>
            </a:r>
            <a:r>
              <a:rPr lang="en-US" dirty="0"/>
              <a:t>(20CSE283)</a:t>
            </a:r>
            <a:endParaRPr lang="en-IN" dirty="0"/>
          </a:p>
        </p:txBody>
      </p:sp>
    </p:spTree>
    <p:extLst>
      <p:ext uri="{BB962C8B-B14F-4D97-AF65-F5344CB8AC3E}">
        <p14:creationId xmlns:p14="http://schemas.microsoft.com/office/powerpoint/2010/main" val="125664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51EFE-F4C8-ADD4-A750-7CCB8E8834A0}"/>
              </a:ext>
            </a:extLst>
          </p:cNvPr>
          <p:cNvSpPr txBox="1"/>
          <p:nvPr/>
        </p:nvSpPr>
        <p:spPr>
          <a:xfrm>
            <a:off x="4467225" y="600075"/>
            <a:ext cx="3095625" cy="584775"/>
          </a:xfrm>
          <a:prstGeom prst="rect">
            <a:avLst/>
          </a:prstGeom>
          <a:noFill/>
        </p:spPr>
        <p:txBody>
          <a:bodyPr wrap="square" rtlCol="0">
            <a:spAutoFit/>
          </a:bodyPr>
          <a:lstStyle/>
          <a:p>
            <a:r>
              <a:rPr lang="en-US" sz="3200" dirty="0"/>
              <a:t>        </a:t>
            </a:r>
            <a:r>
              <a:rPr lang="en-US" sz="3200" u="sng" dirty="0"/>
              <a:t>TESTING</a:t>
            </a:r>
            <a:endParaRPr lang="en-IN" sz="3200" dirty="0"/>
          </a:p>
        </p:txBody>
      </p:sp>
      <p:pic>
        <p:nvPicPr>
          <p:cNvPr id="3" name="Picture 2">
            <a:extLst>
              <a:ext uri="{FF2B5EF4-FFF2-40B4-BE49-F238E27FC236}">
                <a16:creationId xmlns:a16="http://schemas.microsoft.com/office/drawing/2014/main" id="{1BDFB7DE-EBBC-5E3B-32D6-B50D94533C46}"/>
              </a:ext>
            </a:extLst>
          </p:cNvPr>
          <p:cNvPicPr>
            <a:picLocks noChangeAspect="1"/>
          </p:cNvPicPr>
          <p:nvPr/>
        </p:nvPicPr>
        <p:blipFill>
          <a:blip r:embed="rId2"/>
          <a:stretch>
            <a:fillRect/>
          </a:stretch>
        </p:blipFill>
        <p:spPr>
          <a:xfrm>
            <a:off x="981635" y="1198297"/>
            <a:ext cx="10502154" cy="5363868"/>
          </a:xfrm>
          <a:prstGeom prst="rect">
            <a:avLst/>
          </a:prstGeom>
        </p:spPr>
      </p:pic>
    </p:spTree>
    <p:extLst>
      <p:ext uri="{BB962C8B-B14F-4D97-AF65-F5344CB8AC3E}">
        <p14:creationId xmlns:p14="http://schemas.microsoft.com/office/powerpoint/2010/main" val="113217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67D836-2F71-D75D-782D-C23F27E067B4}"/>
              </a:ext>
            </a:extLst>
          </p:cNvPr>
          <p:cNvSpPr txBox="1"/>
          <p:nvPr/>
        </p:nvSpPr>
        <p:spPr>
          <a:xfrm>
            <a:off x="3409950" y="396359"/>
            <a:ext cx="6096000" cy="523220"/>
          </a:xfrm>
          <a:prstGeom prst="rect">
            <a:avLst/>
          </a:prstGeom>
          <a:noFill/>
        </p:spPr>
        <p:txBody>
          <a:bodyPr wrap="square">
            <a:spAutoFit/>
          </a:bodyPr>
          <a:lstStyle/>
          <a:p>
            <a:r>
              <a:rPr lang="en-IN" sz="2800" u="sng" dirty="0">
                <a:effectLst/>
                <a:latin typeface="Times New Roman" panose="02020603050405020304" pitchFamily="18" charset="0"/>
                <a:ea typeface="Times New Roman" panose="02020603050405020304" pitchFamily="18" charset="0"/>
              </a:rPr>
              <a:t>CONCLUSION AND LIMITATION</a:t>
            </a:r>
            <a:endParaRPr lang="en-IN" sz="2800" dirty="0"/>
          </a:p>
        </p:txBody>
      </p:sp>
      <p:sp>
        <p:nvSpPr>
          <p:cNvPr id="6" name="TextBox 5">
            <a:extLst>
              <a:ext uri="{FF2B5EF4-FFF2-40B4-BE49-F238E27FC236}">
                <a16:creationId xmlns:a16="http://schemas.microsoft.com/office/drawing/2014/main" id="{2B1F2641-A7A5-48CC-CB8F-7739DCD2CCE2}"/>
              </a:ext>
            </a:extLst>
          </p:cNvPr>
          <p:cNvSpPr txBox="1"/>
          <p:nvPr/>
        </p:nvSpPr>
        <p:spPr>
          <a:xfrm>
            <a:off x="133350" y="1333500"/>
            <a:ext cx="11782425" cy="3139321"/>
          </a:xfrm>
          <a:prstGeom prst="rect">
            <a:avLst/>
          </a:prstGeom>
          <a:noFill/>
        </p:spPr>
        <p:txBody>
          <a:bodyPr wrap="square" rtlCol="0">
            <a:spAutoFit/>
          </a:bodyPr>
          <a:lstStyle/>
          <a:p>
            <a:r>
              <a:rPr lang="en-US" dirty="0"/>
              <a:t>One potential limitation of this project is that it may only be effective in detecting diseases in cotton leaves </a:t>
            </a:r>
            <a:r>
              <a:rPr lang="en-US" dirty="0" err="1"/>
              <a:t>withb</a:t>
            </a:r>
            <a:r>
              <a:rPr lang="en-US" dirty="0"/>
              <a:t> a resolution of 256*256 pixels. This may limit the accuracy of the predictions, as images with a higher or lower resolution may not provide the same level of detail to the CNN. Additionally, the effectiveness of the CNN in detecting diseases in cotton leaves may be limited by the quality and diversity of the training data used to train the model. If the training data is not representative of the types  of diseases and conditions that the model will encounter in real-world scenarios, the model may not be able to accurately predict the presence of diseases in new images.</a:t>
            </a:r>
          </a:p>
          <a:p>
            <a:endParaRPr lang="en-US" dirty="0"/>
          </a:p>
          <a:p>
            <a:endParaRPr lang="en-US" dirty="0"/>
          </a:p>
          <a:p>
            <a:endParaRPr lang="en-US" dirty="0"/>
          </a:p>
          <a:p>
            <a:r>
              <a:rPr lang="en-US" dirty="0"/>
              <a:t>This model can only predict the image of size 256*256 size and if any other image is given as input then it can’t predict whether it is the leaves of cotton or not. It says the confidence % is less.</a:t>
            </a:r>
            <a:endParaRPr lang="en-IN" dirty="0"/>
          </a:p>
        </p:txBody>
      </p:sp>
    </p:spTree>
    <p:extLst>
      <p:ext uri="{BB962C8B-B14F-4D97-AF65-F5344CB8AC3E}">
        <p14:creationId xmlns:p14="http://schemas.microsoft.com/office/powerpoint/2010/main" val="413456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F691C40-340A-44BC-A6B3-C3A20A9ED913}"/>
              </a:ext>
            </a:extLst>
          </p:cNvPr>
          <p:cNvSpPr txBox="1"/>
          <p:nvPr/>
        </p:nvSpPr>
        <p:spPr>
          <a:xfrm>
            <a:off x="0" y="2788520"/>
            <a:ext cx="12192000" cy="995209"/>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sz="5867" dirty="0">
                <a:solidFill>
                  <a:schemeClr val="accent5"/>
                </a:solidFill>
                <a:cs typeface="Arial" pitchFamily="34" charset="0"/>
              </a:rPr>
              <a:t>Thank You</a:t>
            </a:r>
            <a:endParaRPr lang="ko-KR" altLang="en-US" sz="5867" dirty="0">
              <a:solidFill>
                <a:schemeClr val="accent5"/>
              </a:solidFill>
              <a:cs typeface="Arial" pitchFamily="34" charset="0"/>
            </a:endParaRPr>
          </a:p>
        </p:txBody>
      </p:sp>
    </p:spTree>
    <p:extLst>
      <p:ext uri="{BB962C8B-B14F-4D97-AF65-F5344CB8AC3E}">
        <p14:creationId xmlns:p14="http://schemas.microsoft.com/office/powerpoint/2010/main" val="67567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3D2A1-5526-EB3B-18A2-817254592E0C}"/>
              </a:ext>
            </a:extLst>
          </p:cNvPr>
          <p:cNvSpPr txBox="1"/>
          <p:nvPr/>
        </p:nvSpPr>
        <p:spPr>
          <a:xfrm>
            <a:off x="4141694" y="504824"/>
            <a:ext cx="4059331" cy="923330"/>
          </a:xfrm>
          <a:prstGeom prst="rect">
            <a:avLst/>
          </a:prstGeom>
          <a:noFill/>
        </p:spPr>
        <p:txBody>
          <a:bodyPr wrap="square" rtlCol="0">
            <a:spAutoFit/>
          </a:bodyPr>
          <a:lstStyle/>
          <a:p>
            <a:r>
              <a:rPr lang="en-US" dirty="0"/>
              <a:t> </a:t>
            </a:r>
            <a:r>
              <a:rPr lang="en-US" sz="5400" b="1" i="1" u="sng" dirty="0">
                <a:solidFill>
                  <a:schemeClr val="accent3">
                    <a:lumMod val="75000"/>
                  </a:schemeClr>
                </a:solidFill>
              </a:rPr>
              <a:t>CONTENTS</a:t>
            </a:r>
            <a:endParaRPr lang="en-IN" sz="5400" b="1" i="1" u="sng" dirty="0">
              <a:solidFill>
                <a:schemeClr val="accent3">
                  <a:lumMod val="75000"/>
                </a:schemeClr>
              </a:solidFill>
            </a:endParaRPr>
          </a:p>
        </p:txBody>
      </p:sp>
      <p:sp>
        <p:nvSpPr>
          <p:cNvPr id="3" name="TextBox 2">
            <a:extLst>
              <a:ext uri="{FF2B5EF4-FFF2-40B4-BE49-F238E27FC236}">
                <a16:creationId xmlns:a16="http://schemas.microsoft.com/office/drawing/2014/main" id="{85EBBCC3-A6D3-50C9-B923-DA6EDCFFEB4B}"/>
              </a:ext>
            </a:extLst>
          </p:cNvPr>
          <p:cNvSpPr txBox="1"/>
          <p:nvPr/>
        </p:nvSpPr>
        <p:spPr>
          <a:xfrm>
            <a:off x="4724400" y="2203191"/>
            <a:ext cx="5295899" cy="400110"/>
          </a:xfrm>
          <a:prstGeom prst="rect">
            <a:avLst/>
          </a:prstGeom>
          <a:noFill/>
        </p:spPr>
        <p:txBody>
          <a:bodyPr wrap="square" rtlCol="0">
            <a:spAutoFit/>
          </a:bodyPr>
          <a:lstStyle/>
          <a:p>
            <a:r>
              <a:rPr lang="en-US" sz="2000" dirty="0"/>
              <a:t>O1                  INTRODUCTION  </a:t>
            </a:r>
            <a:endParaRPr lang="en-IN" sz="2000" dirty="0"/>
          </a:p>
        </p:txBody>
      </p:sp>
      <p:sp>
        <p:nvSpPr>
          <p:cNvPr id="4" name="TextBox 3">
            <a:extLst>
              <a:ext uri="{FF2B5EF4-FFF2-40B4-BE49-F238E27FC236}">
                <a16:creationId xmlns:a16="http://schemas.microsoft.com/office/drawing/2014/main" id="{442CB688-3F6E-9A52-6A4C-372D68E21F30}"/>
              </a:ext>
            </a:extLst>
          </p:cNvPr>
          <p:cNvSpPr txBox="1"/>
          <p:nvPr/>
        </p:nvSpPr>
        <p:spPr>
          <a:xfrm>
            <a:off x="3092824" y="3000375"/>
            <a:ext cx="7451351" cy="400110"/>
          </a:xfrm>
          <a:prstGeom prst="rect">
            <a:avLst/>
          </a:prstGeom>
          <a:noFill/>
        </p:spPr>
        <p:txBody>
          <a:bodyPr wrap="square" rtlCol="0">
            <a:spAutoFit/>
          </a:bodyPr>
          <a:lstStyle/>
          <a:p>
            <a:r>
              <a:rPr lang="en-US" sz="2000" dirty="0"/>
              <a:t>                            02                  SYSTEM REQUIREMENTS</a:t>
            </a:r>
            <a:endParaRPr lang="en-IN" sz="2000" dirty="0"/>
          </a:p>
        </p:txBody>
      </p:sp>
      <p:sp>
        <p:nvSpPr>
          <p:cNvPr id="5" name="TextBox 4">
            <a:extLst>
              <a:ext uri="{FF2B5EF4-FFF2-40B4-BE49-F238E27FC236}">
                <a16:creationId xmlns:a16="http://schemas.microsoft.com/office/drawing/2014/main" id="{036D0E58-5FAE-5C8C-626C-E2D507835807}"/>
              </a:ext>
            </a:extLst>
          </p:cNvPr>
          <p:cNvSpPr txBox="1"/>
          <p:nvPr/>
        </p:nvSpPr>
        <p:spPr>
          <a:xfrm>
            <a:off x="3092824" y="3805506"/>
            <a:ext cx="8661026" cy="400110"/>
          </a:xfrm>
          <a:prstGeom prst="rect">
            <a:avLst/>
          </a:prstGeom>
          <a:noFill/>
        </p:spPr>
        <p:txBody>
          <a:bodyPr wrap="square" rtlCol="0">
            <a:spAutoFit/>
          </a:bodyPr>
          <a:lstStyle/>
          <a:p>
            <a:r>
              <a:rPr lang="en-US" dirty="0"/>
              <a:t>                              </a:t>
            </a:r>
            <a:r>
              <a:rPr lang="en-US" sz="2000" dirty="0"/>
              <a:t>03                   CONCEPT BEHIND THIS SYSTEM</a:t>
            </a:r>
            <a:endParaRPr lang="en-IN" sz="2000" dirty="0"/>
          </a:p>
        </p:txBody>
      </p:sp>
      <p:sp>
        <p:nvSpPr>
          <p:cNvPr id="6" name="TextBox 5">
            <a:extLst>
              <a:ext uri="{FF2B5EF4-FFF2-40B4-BE49-F238E27FC236}">
                <a16:creationId xmlns:a16="http://schemas.microsoft.com/office/drawing/2014/main" id="{1E66DA00-5C91-AB17-88F9-A5E57AD1CABF}"/>
              </a:ext>
            </a:extLst>
          </p:cNvPr>
          <p:cNvSpPr txBox="1"/>
          <p:nvPr/>
        </p:nvSpPr>
        <p:spPr>
          <a:xfrm>
            <a:off x="4625788" y="4543962"/>
            <a:ext cx="5161149" cy="400110"/>
          </a:xfrm>
          <a:prstGeom prst="rect">
            <a:avLst/>
          </a:prstGeom>
          <a:noFill/>
        </p:spPr>
        <p:txBody>
          <a:bodyPr wrap="square" rtlCol="0">
            <a:spAutoFit/>
          </a:bodyPr>
          <a:lstStyle/>
          <a:p>
            <a:r>
              <a:rPr lang="en-US" sz="2000" dirty="0"/>
              <a:t> 04                    TESTING</a:t>
            </a:r>
            <a:endParaRPr lang="en-IN" sz="2000" dirty="0"/>
          </a:p>
        </p:txBody>
      </p:sp>
      <p:sp>
        <p:nvSpPr>
          <p:cNvPr id="7" name="TextBox 6">
            <a:extLst>
              <a:ext uri="{FF2B5EF4-FFF2-40B4-BE49-F238E27FC236}">
                <a16:creationId xmlns:a16="http://schemas.microsoft.com/office/drawing/2014/main" id="{A71567C1-A934-69D7-CECF-CB31B39F55F3}"/>
              </a:ext>
            </a:extLst>
          </p:cNvPr>
          <p:cNvSpPr txBox="1"/>
          <p:nvPr/>
        </p:nvSpPr>
        <p:spPr>
          <a:xfrm>
            <a:off x="4625788" y="5282418"/>
            <a:ext cx="7228074" cy="400110"/>
          </a:xfrm>
          <a:prstGeom prst="rect">
            <a:avLst/>
          </a:prstGeom>
          <a:noFill/>
        </p:spPr>
        <p:txBody>
          <a:bodyPr wrap="square" rtlCol="0">
            <a:spAutoFit/>
          </a:bodyPr>
          <a:lstStyle/>
          <a:p>
            <a:r>
              <a:rPr lang="en-US" sz="2000" dirty="0"/>
              <a:t>  05                   CONCLUSION AND LIMITATIONS</a:t>
            </a:r>
            <a:endParaRPr lang="en-IN" sz="2000" dirty="0"/>
          </a:p>
        </p:txBody>
      </p:sp>
    </p:spTree>
    <p:extLst>
      <p:ext uri="{BB962C8B-B14F-4D97-AF65-F5344CB8AC3E}">
        <p14:creationId xmlns:p14="http://schemas.microsoft.com/office/powerpoint/2010/main" val="272410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C1337-D7DD-8C74-D2B8-B0FD2F1242BE}"/>
              </a:ext>
            </a:extLst>
          </p:cNvPr>
          <p:cNvSpPr txBox="1"/>
          <p:nvPr/>
        </p:nvSpPr>
        <p:spPr>
          <a:xfrm>
            <a:off x="4562475" y="238125"/>
            <a:ext cx="3810000" cy="584775"/>
          </a:xfrm>
          <a:prstGeom prst="rect">
            <a:avLst/>
          </a:prstGeom>
          <a:noFill/>
        </p:spPr>
        <p:txBody>
          <a:bodyPr wrap="square" rtlCol="0">
            <a:spAutoFit/>
          </a:bodyPr>
          <a:lstStyle/>
          <a:p>
            <a:r>
              <a:rPr lang="en-US" sz="3200" u="sng" dirty="0"/>
              <a:t>ABOUT OUR PROJECT</a:t>
            </a:r>
            <a:endParaRPr lang="en-IN" sz="3200" u="sng" dirty="0"/>
          </a:p>
        </p:txBody>
      </p:sp>
      <p:sp>
        <p:nvSpPr>
          <p:cNvPr id="4" name="TextBox 3">
            <a:extLst>
              <a:ext uri="{FF2B5EF4-FFF2-40B4-BE49-F238E27FC236}">
                <a16:creationId xmlns:a16="http://schemas.microsoft.com/office/drawing/2014/main" id="{715BDA96-87BA-7BF0-EF5F-6CF6DB87A66E}"/>
              </a:ext>
            </a:extLst>
          </p:cNvPr>
          <p:cNvSpPr txBox="1"/>
          <p:nvPr/>
        </p:nvSpPr>
        <p:spPr>
          <a:xfrm>
            <a:off x="285750" y="1333500"/>
            <a:ext cx="6848475" cy="2031325"/>
          </a:xfrm>
          <a:prstGeom prst="rect">
            <a:avLst/>
          </a:prstGeom>
          <a:noFill/>
        </p:spPr>
        <p:txBody>
          <a:bodyPr wrap="square" rtlCol="0">
            <a:spAutoFit/>
          </a:bodyPr>
          <a:lstStyle/>
          <a:p>
            <a:r>
              <a:rPr lang="en-US" dirty="0"/>
              <a:t>Cotton is a major agricultural crop that is grown worldwide for its fibers, which are used to make textiles. However, cotton plants are susceptible to a variety of diseases, which can greatly reduce yields  and cause significant economic losses for farmers. Early detection     and diagnosis of these diseases is crucial for farmers to take timely   and appropriate action to prevent the spread of diseases and    minimize losses.</a:t>
            </a:r>
            <a:endParaRPr lang="en-IN" dirty="0"/>
          </a:p>
        </p:txBody>
      </p:sp>
      <p:sp>
        <p:nvSpPr>
          <p:cNvPr id="5" name="TextBox 4">
            <a:extLst>
              <a:ext uri="{FF2B5EF4-FFF2-40B4-BE49-F238E27FC236}">
                <a16:creationId xmlns:a16="http://schemas.microsoft.com/office/drawing/2014/main" id="{AFB0C3A7-5F85-CA23-85EC-1757556A427F}"/>
              </a:ext>
            </a:extLst>
          </p:cNvPr>
          <p:cNvSpPr txBox="1"/>
          <p:nvPr/>
        </p:nvSpPr>
        <p:spPr>
          <a:xfrm>
            <a:off x="295275" y="3810000"/>
            <a:ext cx="6172200" cy="2308324"/>
          </a:xfrm>
          <a:prstGeom prst="rect">
            <a:avLst/>
          </a:prstGeom>
          <a:noFill/>
        </p:spPr>
        <p:txBody>
          <a:bodyPr wrap="square" rtlCol="0">
            <a:spAutoFit/>
          </a:bodyPr>
          <a:lstStyle/>
          <a:p>
            <a:r>
              <a:rPr lang="en-US" dirty="0"/>
              <a:t>In this project, we aim to develop a computer vision system to automatically detect and classify different cotton leaf diseases. Our system uses image processing techniques to extract features from images of cotton leaves, which are then fed into a machine learning model to identify the presence and type of disease. We evaluate our system on a dataset of images of cotton leaves with different disease and assets its performance in detecting and classifying the diseases.</a:t>
            </a:r>
            <a:endParaRPr lang="en-IN" dirty="0"/>
          </a:p>
        </p:txBody>
      </p:sp>
      <p:pic>
        <p:nvPicPr>
          <p:cNvPr id="6" name="Picture 5">
            <a:extLst>
              <a:ext uri="{FF2B5EF4-FFF2-40B4-BE49-F238E27FC236}">
                <a16:creationId xmlns:a16="http://schemas.microsoft.com/office/drawing/2014/main" id="{3095696A-3FBE-9EF6-1150-3B53FC9A84AE}"/>
              </a:ext>
            </a:extLst>
          </p:cNvPr>
          <p:cNvPicPr>
            <a:picLocks noChangeAspect="1"/>
          </p:cNvPicPr>
          <p:nvPr/>
        </p:nvPicPr>
        <p:blipFill>
          <a:blip r:embed="rId2"/>
          <a:stretch>
            <a:fillRect/>
          </a:stretch>
        </p:blipFill>
        <p:spPr>
          <a:xfrm>
            <a:off x="6683188" y="1535314"/>
            <a:ext cx="5321113" cy="4341051"/>
          </a:xfrm>
          <a:prstGeom prst="rect">
            <a:avLst/>
          </a:prstGeom>
        </p:spPr>
      </p:pic>
    </p:spTree>
    <p:extLst>
      <p:ext uri="{BB962C8B-B14F-4D97-AF65-F5344CB8AC3E}">
        <p14:creationId xmlns:p14="http://schemas.microsoft.com/office/powerpoint/2010/main" val="205014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0C91D-B137-592D-C5FD-C1D97CEB13E2}"/>
              </a:ext>
            </a:extLst>
          </p:cNvPr>
          <p:cNvSpPr txBox="1"/>
          <p:nvPr/>
        </p:nvSpPr>
        <p:spPr>
          <a:xfrm>
            <a:off x="2762250" y="438150"/>
            <a:ext cx="7829550" cy="646331"/>
          </a:xfrm>
          <a:prstGeom prst="rect">
            <a:avLst/>
          </a:prstGeom>
          <a:noFill/>
        </p:spPr>
        <p:txBody>
          <a:bodyPr wrap="square" rtlCol="0">
            <a:spAutoFit/>
          </a:bodyPr>
          <a:lstStyle/>
          <a:p>
            <a:r>
              <a:rPr lang="en-US" sz="3600"/>
              <a:t>            </a:t>
            </a:r>
            <a:r>
              <a:rPr lang="en-US" sz="3600" u="sng"/>
              <a:t>WORK </a:t>
            </a:r>
            <a:r>
              <a:rPr lang="en-US" sz="3600" u="sng" dirty="0"/>
              <a:t>FLOW DIAGRAM</a:t>
            </a:r>
            <a:endParaRPr lang="en-IN" sz="3600" u="sng" dirty="0"/>
          </a:p>
        </p:txBody>
      </p:sp>
      <p:pic>
        <p:nvPicPr>
          <p:cNvPr id="4" name="Picture 3">
            <a:extLst>
              <a:ext uri="{FF2B5EF4-FFF2-40B4-BE49-F238E27FC236}">
                <a16:creationId xmlns:a16="http://schemas.microsoft.com/office/drawing/2014/main" id="{D5DA687A-A048-5361-17F6-43ADA383CB71}"/>
              </a:ext>
            </a:extLst>
          </p:cNvPr>
          <p:cNvPicPr>
            <a:picLocks noChangeAspect="1"/>
          </p:cNvPicPr>
          <p:nvPr/>
        </p:nvPicPr>
        <p:blipFill>
          <a:blip r:embed="rId2"/>
          <a:stretch>
            <a:fillRect/>
          </a:stretch>
        </p:blipFill>
        <p:spPr>
          <a:xfrm>
            <a:off x="3109495" y="1542755"/>
            <a:ext cx="5973009" cy="4229690"/>
          </a:xfrm>
          <a:prstGeom prst="rect">
            <a:avLst/>
          </a:prstGeom>
        </p:spPr>
      </p:pic>
    </p:spTree>
    <p:extLst>
      <p:ext uri="{BB962C8B-B14F-4D97-AF65-F5344CB8AC3E}">
        <p14:creationId xmlns:p14="http://schemas.microsoft.com/office/powerpoint/2010/main" val="18272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62664C-FC12-5D85-62A8-98E1CC03C352}"/>
              </a:ext>
            </a:extLst>
          </p:cNvPr>
          <p:cNvSpPr txBox="1"/>
          <p:nvPr/>
        </p:nvSpPr>
        <p:spPr>
          <a:xfrm>
            <a:off x="304800" y="1400176"/>
            <a:ext cx="8347969" cy="2646878"/>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800" dirty="0">
                <a:solidFill>
                  <a:schemeClr val="accent3"/>
                </a:solidFill>
              </a:rPr>
              <a:t>HARDWARE REQUIREMENTS:-</a:t>
            </a:r>
          </a:p>
          <a:p>
            <a:endParaRPr lang="en-US" sz="2400" dirty="0">
              <a:solidFill>
                <a:schemeClr val="accent3"/>
              </a:solidFill>
            </a:endParaRPr>
          </a:p>
          <a:p>
            <a:pPr marL="285750" indent="-285750">
              <a:buFont typeface="Arial" panose="020B0604020202020204" pitchFamily="34" charset="0"/>
              <a:buChar char="•"/>
            </a:pPr>
            <a:r>
              <a:rPr lang="en-US" sz="2400" dirty="0"/>
              <a:t>RAM: 8GB</a:t>
            </a:r>
          </a:p>
          <a:p>
            <a:pPr marL="285750" indent="-285750">
              <a:buFont typeface="Arial" panose="020B0604020202020204" pitchFamily="34" charset="0"/>
              <a:buChar char="•"/>
            </a:pPr>
            <a:r>
              <a:rPr lang="en-US" sz="2400" dirty="0"/>
              <a:t>WINDOWS 10 OR 11</a:t>
            </a:r>
          </a:p>
          <a:p>
            <a:pPr marL="285750" indent="-285750">
              <a:buFont typeface="Arial" panose="020B0604020202020204" pitchFamily="34" charset="0"/>
              <a:buChar char="•"/>
            </a:pPr>
            <a:r>
              <a:rPr lang="en-US" sz="2400" dirty="0">
                <a:latin typeface="arial" panose="020B0604020202020204" pitchFamily="34" charset="0"/>
              </a:rPr>
              <a:t>i5 PROCESSOR</a:t>
            </a:r>
          </a:p>
          <a:p>
            <a:pPr marL="285750" indent="-285750">
              <a:buFont typeface="Arial" panose="020B0604020202020204" pitchFamily="34" charset="0"/>
              <a:buChar char="•"/>
            </a:pPr>
            <a:r>
              <a:rPr lang="en-US" sz="2400" dirty="0">
                <a:latin typeface="arial" panose="020B0604020202020204" pitchFamily="34" charset="0"/>
              </a:rPr>
              <a:t>GRAPHIC CARD – Intel UHD 620</a:t>
            </a:r>
            <a:endParaRPr lang="en-US" dirty="0"/>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45DB402A-3F19-A521-1CBD-922583B791D3}"/>
              </a:ext>
            </a:extLst>
          </p:cNvPr>
          <p:cNvSpPr txBox="1"/>
          <p:nvPr/>
        </p:nvSpPr>
        <p:spPr>
          <a:xfrm>
            <a:off x="4029075" y="257175"/>
            <a:ext cx="5372100" cy="646331"/>
          </a:xfrm>
          <a:prstGeom prst="rect">
            <a:avLst/>
          </a:prstGeom>
          <a:noFill/>
        </p:spPr>
        <p:txBody>
          <a:bodyPr wrap="square" rtlCol="0">
            <a:spAutoFit/>
          </a:bodyPr>
          <a:lstStyle/>
          <a:p>
            <a:r>
              <a:rPr lang="en-US" sz="3600" u="sng" dirty="0"/>
              <a:t>SYSTEM REQUIREMENTS</a:t>
            </a:r>
            <a:endParaRPr lang="en-IN" sz="3600" u="sng" dirty="0"/>
          </a:p>
        </p:txBody>
      </p:sp>
      <p:sp>
        <p:nvSpPr>
          <p:cNvPr id="6" name="TextBox 2">
            <a:extLst>
              <a:ext uri="{FF2B5EF4-FFF2-40B4-BE49-F238E27FC236}">
                <a16:creationId xmlns:a16="http://schemas.microsoft.com/office/drawing/2014/main" id="{4662664C-FC12-5D85-62A8-98E1CC03C352}"/>
              </a:ext>
            </a:extLst>
          </p:cNvPr>
          <p:cNvSpPr txBox="1"/>
          <p:nvPr/>
        </p:nvSpPr>
        <p:spPr>
          <a:xfrm>
            <a:off x="3539231" y="2290226"/>
            <a:ext cx="5113538" cy="646331"/>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dirty="0"/>
          </a:p>
          <a:p>
            <a:pPr marL="285750" indent="-285750">
              <a:buFont typeface="Arial" panose="020B0604020202020204" pitchFamily="34" charset="0"/>
              <a:buChar char="•"/>
            </a:pPr>
            <a:endParaRPr lang="en-IN" dirty="0"/>
          </a:p>
        </p:txBody>
      </p:sp>
      <p:sp>
        <p:nvSpPr>
          <p:cNvPr id="7" name="TextBox 3">
            <a:extLst>
              <a:ext uri="{FF2B5EF4-FFF2-40B4-BE49-F238E27FC236}">
                <a16:creationId xmlns:a16="http://schemas.microsoft.com/office/drawing/2014/main" id="{96A0735E-6609-AE86-E2CC-43483BDBFF58}"/>
              </a:ext>
            </a:extLst>
          </p:cNvPr>
          <p:cNvSpPr txBox="1"/>
          <p:nvPr/>
        </p:nvSpPr>
        <p:spPr>
          <a:xfrm flipH="1">
            <a:off x="314324" y="4205823"/>
            <a:ext cx="5019675" cy="236988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800" dirty="0">
                <a:solidFill>
                  <a:schemeClr val="accent3"/>
                </a:solidFill>
              </a:rPr>
              <a:t>SOFTWARE REQUIREMENTS:-</a:t>
            </a:r>
          </a:p>
          <a:p>
            <a:endParaRPr lang="en-US" sz="2400" dirty="0"/>
          </a:p>
          <a:p>
            <a:pPr marL="285750" indent="-285750">
              <a:buFont typeface="Arial" panose="020B0604020202020204" pitchFamily="34" charset="0"/>
              <a:buChar char="•"/>
            </a:pPr>
            <a:r>
              <a:rPr lang="en-US" sz="2400" dirty="0"/>
              <a:t>JUPYTER NETWORK</a:t>
            </a:r>
          </a:p>
          <a:p>
            <a:pPr marL="285750" indent="-285750">
              <a:buFont typeface="Arial" panose="020B0604020202020204" pitchFamily="34" charset="0"/>
              <a:buChar char="•"/>
            </a:pPr>
            <a:r>
              <a:rPr lang="en-US" sz="2400" dirty="0"/>
              <a:t>FAST API</a:t>
            </a:r>
          </a:p>
          <a:p>
            <a:pPr marL="285750" indent="-285750">
              <a:buFont typeface="Arial" panose="020B0604020202020204" pitchFamily="34" charset="0"/>
              <a:buChar char="•"/>
            </a:pPr>
            <a:r>
              <a:rPr lang="en-US" sz="2400" dirty="0"/>
              <a:t>VISUAL STUDIO CODE</a:t>
            </a:r>
          </a:p>
          <a:p>
            <a:pPr marL="285750" indent="-285750">
              <a:buFont typeface="Arial" panose="020B0604020202020204" pitchFamily="34" charset="0"/>
              <a:buChar char="•"/>
            </a:pPr>
            <a:r>
              <a:rPr lang="en-US" sz="2400" dirty="0"/>
              <a:t>REACT JS</a:t>
            </a:r>
            <a:endParaRPr lang="en-IN" sz="2400" dirty="0"/>
          </a:p>
        </p:txBody>
      </p:sp>
    </p:spTree>
    <p:extLst>
      <p:ext uri="{BB962C8B-B14F-4D97-AF65-F5344CB8AC3E}">
        <p14:creationId xmlns:p14="http://schemas.microsoft.com/office/powerpoint/2010/main" val="232158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6B0EA8-77B2-0C9A-228F-253C3E62EFFA}"/>
              </a:ext>
            </a:extLst>
          </p:cNvPr>
          <p:cNvSpPr txBox="1"/>
          <p:nvPr/>
        </p:nvSpPr>
        <p:spPr>
          <a:xfrm>
            <a:off x="1152525" y="466725"/>
            <a:ext cx="9982200" cy="584775"/>
          </a:xfrm>
          <a:prstGeom prst="rect">
            <a:avLst/>
          </a:prstGeom>
          <a:noFill/>
        </p:spPr>
        <p:txBody>
          <a:bodyPr wrap="square" rtlCol="0">
            <a:spAutoFit/>
          </a:bodyPr>
          <a:lstStyle/>
          <a:p>
            <a:r>
              <a:rPr lang="en-US" sz="3200" dirty="0"/>
              <a:t>          </a:t>
            </a:r>
            <a:r>
              <a:rPr lang="en-US" sz="3200" u="sng" dirty="0"/>
              <a:t>CONCEPT BEHIND THIS DETECTION SYSTEM</a:t>
            </a:r>
            <a:endParaRPr lang="en-IN" sz="3200" u="sng" dirty="0"/>
          </a:p>
        </p:txBody>
      </p:sp>
      <p:sp>
        <p:nvSpPr>
          <p:cNvPr id="4" name="TextBox 19">
            <a:extLst>
              <a:ext uri="{FF2B5EF4-FFF2-40B4-BE49-F238E27FC236}">
                <a16:creationId xmlns:a16="http://schemas.microsoft.com/office/drawing/2014/main" id="{396F76BB-843D-6D62-9CA2-AE8D78974EC0}"/>
              </a:ext>
            </a:extLst>
          </p:cNvPr>
          <p:cNvSpPr txBox="1"/>
          <p:nvPr/>
        </p:nvSpPr>
        <p:spPr>
          <a:xfrm>
            <a:off x="175933" y="1364908"/>
            <a:ext cx="11725835" cy="5460469"/>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100"/>
              </a:lnSpc>
              <a:spcBef>
                <a:spcPts val="1370"/>
              </a:spcBef>
            </a:pPr>
            <a:r>
              <a:rPr lang="en-IN" sz="2400" b="1" u="sng" dirty="0">
                <a:solidFill>
                  <a:schemeClr val="bg2">
                    <a:lumMod val="20000"/>
                    <a:lumOff val="80000"/>
                  </a:schemeClr>
                </a:solidFill>
                <a:effectLst/>
                <a:latin typeface="Times New Roman" panose="02020603050405020304" pitchFamily="18" charset="0"/>
                <a:ea typeface="Times New Roman" panose="02020603050405020304" pitchFamily="18" charset="0"/>
              </a:rPr>
              <a:t>Image pre-processing:-</a:t>
            </a:r>
          </a:p>
          <a:p>
            <a:pPr algn="just">
              <a:lnSpc>
                <a:spcPts val="2100"/>
              </a:lnSpc>
              <a:spcBef>
                <a:spcPts val="1370"/>
              </a:spcBef>
            </a:pPr>
            <a:endParaRPr lang="en-IN" sz="2400" dirty="0">
              <a:effectLst/>
              <a:latin typeface="Times New Roman" panose="02020603050405020304" pitchFamily="18" charset="0"/>
              <a:ea typeface="Times New Roman" panose="02020603050405020304" pitchFamily="18" charset="0"/>
            </a:endParaRPr>
          </a:p>
          <a:p>
            <a:pPr algn="just">
              <a:lnSpc>
                <a:spcPts val="2100"/>
              </a:lnSpc>
              <a:spcBef>
                <a:spcPts val="1370"/>
              </a:spcBef>
            </a:pPr>
            <a:r>
              <a:rPr lang="en-IN" sz="2400" dirty="0">
                <a:latin typeface="Times New Roman" panose="02020603050405020304" pitchFamily="18" charset="0"/>
                <a:ea typeface="Times New Roman" panose="02020603050405020304" pitchFamily="18" charset="0"/>
              </a:rPr>
              <a:t>In this phases, we require better resolution images and with better quality. All these images are resized with specific manner and resolution. These images we remove noise content and rotate the images using a data augmentation process.   </a:t>
            </a:r>
            <a:endParaRPr lang="en-IN" sz="2400" dirty="0">
              <a:effectLst/>
              <a:latin typeface="Times New Roman" panose="02020603050405020304" pitchFamily="18" charset="0"/>
              <a:ea typeface="Times New Roman" panose="02020603050405020304" pitchFamily="18" charset="0"/>
            </a:endParaRPr>
          </a:p>
          <a:p>
            <a:pPr algn="just">
              <a:spcBef>
                <a:spcPts val="600"/>
              </a:spcBef>
            </a:pPr>
            <a:endParaRPr lang="en-IN" sz="2400" dirty="0">
              <a:solidFill>
                <a:srgbClr val="000000"/>
              </a:solidFill>
              <a:effectLst/>
              <a:latin typeface="Times New Roman" panose="02020603050405020304" pitchFamily="18" charset="0"/>
              <a:ea typeface="Times New Roman" panose="02020603050405020304" pitchFamily="18" charset="0"/>
            </a:endParaRPr>
          </a:p>
          <a:p>
            <a:pPr algn="just">
              <a:spcBef>
                <a:spcPts val="600"/>
              </a:spcBef>
            </a:pP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lnSpc>
                <a:spcPts val="2100"/>
              </a:lnSpc>
            </a:pPr>
            <a:r>
              <a:rPr lang="en-IN" sz="2400" b="1" u="sng" dirty="0">
                <a:solidFill>
                  <a:schemeClr val="bg2">
                    <a:lumMod val="20000"/>
                    <a:lumOff val="80000"/>
                  </a:schemeClr>
                </a:solidFill>
                <a:latin typeface="Times New Roman" panose="02020603050405020304" pitchFamily="18" charset="0"/>
                <a:ea typeface="Times New Roman" panose="02020603050405020304" pitchFamily="18" charset="0"/>
              </a:rPr>
              <a:t>Data augmentation</a:t>
            </a:r>
            <a:r>
              <a:rPr lang="en-IN" sz="2400" b="1" u="sng" dirty="0">
                <a:solidFill>
                  <a:schemeClr val="bg2">
                    <a:lumMod val="20000"/>
                    <a:lumOff val="80000"/>
                  </a:schemeClr>
                </a:solidFill>
                <a:effectLst/>
                <a:latin typeface="Times New Roman" panose="02020603050405020304" pitchFamily="18" charset="0"/>
                <a:ea typeface="Times New Roman" panose="02020603050405020304" pitchFamily="18" charset="0"/>
              </a:rPr>
              <a:t>:-</a:t>
            </a:r>
          </a:p>
          <a:p>
            <a:pPr algn="just">
              <a:lnSpc>
                <a:spcPts val="2100"/>
              </a:lnSpc>
            </a:pPr>
            <a:endParaRPr lang="en-IN" sz="2400" b="1" u="sng" dirty="0">
              <a:solidFill>
                <a:schemeClr val="bg2">
                  <a:lumMod val="20000"/>
                  <a:lumOff val="80000"/>
                </a:schemeClr>
              </a:solidFill>
              <a:latin typeface="Times New Roman" panose="02020603050405020304" pitchFamily="18" charset="0"/>
              <a:ea typeface="Times New Roman" panose="02020603050405020304" pitchFamily="18" charset="0"/>
            </a:endParaRPr>
          </a:p>
          <a:p>
            <a:pPr algn="just">
              <a:lnSpc>
                <a:spcPts val="2100"/>
              </a:lnSpc>
            </a:pPr>
            <a:endParaRPr lang="en-IN" sz="2400" b="1" u="sng" dirty="0">
              <a:solidFill>
                <a:schemeClr val="bg2">
                  <a:lumMod val="20000"/>
                  <a:lumOff val="80000"/>
                </a:schemeClr>
              </a:solidFill>
              <a:latin typeface="Times New Roman" panose="02020603050405020304" pitchFamily="18" charset="0"/>
              <a:ea typeface="Times New Roman" panose="02020603050405020304" pitchFamily="18" charset="0"/>
            </a:endParaRPr>
          </a:p>
          <a:p>
            <a:pPr algn="just">
              <a:lnSpc>
                <a:spcPts val="2100"/>
              </a:lnSpc>
            </a:pPr>
            <a:r>
              <a:rPr lang="en-IN" sz="2400" dirty="0">
                <a:solidFill>
                  <a:schemeClr val="tx1">
                    <a:lumMod val="95000"/>
                  </a:schemeClr>
                </a:solidFill>
                <a:latin typeface="Times New Roman" panose="02020603050405020304" pitchFamily="18" charset="0"/>
                <a:ea typeface="Times New Roman" panose="02020603050405020304" pitchFamily="18" charset="0"/>
              </a:rPr>
              <a:t>There are 4 classes of diseases for which the images were collected. These images were less in number. A deep learning based approaches need more images, we have performed data augmentation using MATLAB. This is one process which gives 10 rotated versions of original images. We have used various data science related libraries like </a:t>
            </a:r>
            <a:r>
              <a:rPr lang="en-IN" sz="2400" dirty="0" err="1">
                <a:solidFill>
                  <a:schemeClr val="tx1">
                    <a:lumMod val="95000"/>
                  </a:schemeClr>
                </a:solidFill>
                <a:latin typeface="Times New Roman" panose="02020603050405020304" pitchFamily="18" charset="0"/>
                <a:ea typeface="Times New Roman" panose="02020603050405020304" pitchFamily="18" charset="0"/>
              </a:rPr>
              <a:t>keras</a:t>
            </a:r>
            <a:r>
              <a:rPr lang="en-IN" sz="2400" dirty="0">
                <a:solidFill>
                  <a:schemeClr val="tx1">
                    <a:lumMod val="95000"/>
                  </a:schemeClr>
                </a:solidFill>
                <a:latin typeface="Times New Roman" panose="02020603050405020304" pitchFamily="18" charset="0"/>
                <a:ea typeface="Times New Roman" panose="02020603050405020304" pitchFamily="18" charset="0"/>
              </a:rPr>
              <a:t>, </a:t>
            </a:r>
            <a:r>
              <a:rPr lang="en-IN" sz="2400" dirty="0" err="1">
                <a:solidFill>
                  <a:schemeClr val="tx1">
                    <a:lumMod val="95000"/>
                  </a:schemeClr>
                </a:solidFill>
                <a:latin typeface="Times New Roman" panose="02020603050405020304" pitchFamily="18" charset="0"/>
                <a:ea typeface="Times New Roman" panose="02020603050405020304" pitchFamily="18" charset="0"/>
              </a:rPr>
              <a:t>tensorflow</a:t>
            </a:r>
            <a:r>
              <a:rPr lang="en-IN" sz="2400" dirty="0">
                <a:solidFill>
                  <a:schemeClr val="tx1">
                    <a:lumMod val="95000"/>
                  </a:schemeClr>
                </a:solidFill>
                <a:latin typeface="Times New Roman" panose="02020603050405020304" pitchFamily="18" charset="0"/>
                <a:ea typeface="Times New Roman" panose="02020603050405020304" pitchFamily="18" charset="0"/>
              </a:rPr>
              <a:t>, </a:t>
            </a:r>
            <a:r>
              <a:rPr lang="en-IN" sz="2400" dirty="0" err="1">
                <a:solidFill>
                  <a:schemeClr val="tx1">
                    <a:lumMod val="95000"/>
                  </a:schemeClr>
                </a:solidFill>
                <a:latin typeface="Times New Roman" panose="02020603050405020304" pitchFamily="18" charset="0"/>
                <a:ea typeface="Times New Roman" panose="02020603050405020304" pitchFamily="18" charset="0"/>
              </a:rPr>
              <a:t>fatsapi</a:t>
            </a:r>
            <a:r>
              <a:rPr lang="en-IN" sz="2400" dirty="0">
                <a:solidFill>
                  <a:schemeClr val="tx1">
                    <a:lumMod val="95000"/>
                  </a:schemeClr>
                </a:solidFill>
                <a:latin typeface="Times New Roman" panose="02020603050405020304" pitchFamily="18" charset="0"/>
                <a:ea typeface="Times New Roman" panose="02020603050405020304" pitchFamily="18" charset="0"/>
              </a:rPr>
              <a:t>, </a:t>
            </a:r>
            <a:r>
              <a:rPr lang="en-IN" sz="2400" dirty="0" err="1">
                <a:solidFill>
                  <a:schemeClr val="tx1">
                    <a:lumMod val="95000"/>
                  </a:schemeClr>
                </a:solidFill>
                <a:latin typeface="Times New Roman" panose="02020603050405020304" pitchFamily="18" charset="0"/>
                <a:ea typeface="Times New Roman" panose="02020603050405020304" pitchFamily="18" charset="0"/>
              </a:rPr>
              <a:t>opencv</a:t>
            </a:r>
            <a:r>
              <a:rPr lang="en-IN" sz="2400" dirty="0">
                <a:solidFill>
                  <a:schemeClr val="tx1">
                    <a:lumMod val="95000"/>
                  </a:schemeClr>
                </a:solidFill>
                <a:latin typeface="Times New Roman" panose="02020603050405020304" pitchFamily="18" charset="0"/>
                <a:ea typeface="Times New Roman" panose="02020603050405020304" pitchFamily="18" charset="0"/>
              </a:rPr>
              <a:t>, matplotlib, </a:t>
            </a:r>
            <a:r>
              <a:rPr lang="en-IN" sz="2400" dirty="0" err="1">
                <a:solidFill>
                  <a:schemeClr val="tx1">
                    <a:lumMod val="95000"/>
                  </a:schemeClr>
                </a:solidFill>
                <a:latin typeface="Times New Roman" panose="02020603050405020304" pitchFamily="18" charset="0"/>
                <a:ea typeface="Times New Roman" panose="02020603050405020304" pitchFamily="18" charset="0"/>
              </a:rPr>
              <a:t>numpy</a:t>
            </a:r>
            <a:r>
              <a:rPr lang="en-IN" sz="2400" dirty="0">
                <a:solidFill>
                  <a:schemeClr val="tx1">
                    <a:lumMod val="95000"/>
                  </a:schemeClr>
                </a:solidFill>
                <a:latin typeface="Times New Roman" panose="02020603050405020304" pitchFamily="18" charset="0"/>
                <a:ea typeface="Times New Roman" panose="02020603050405020304" pitchFamily="18" charset="0"/>
              </a:rPr>
              <a:t>, etc.</a:t>
            </a:r>
            <a:endParaRPr lang="en-IN" dirty="0">
              <a:solidFill>
                <a:schemeClr val="tx1">
                  <a:lumMod val="95000"/>
                </a:schemeClr>
              </a:solidFill>
              <a:latin typeface="Times New Roman" panose="02020603050405020304" pitchFamily="18" charset="0"/>
              <a:ea typeface="Times New Roman" panose="02020603050405020304" pitchFamily="18" charset="0"/>
            </a:endParaRPr>
          </a:p>
          <a:p>
            <a:pPr algn="just">
              <a:spcBef>
                <a:spcPts val="600"/>
              </a:spcBef>
            </a:pPr>
            <a:endParaRPr lang="en-IN" sz="1800" dirty="0">
              <a:effectLst/>
              <a:latin typeface="Times New Roman" panose="02020603050405020304" pitchFamily="18" charset="0"/>
              <a:ea typeface="Times New Roman" panose="02020603050405020304" pitchFamily="18" charset="0"/>
            </a:endParaRPr>
          </a:p>
          <a:p>
            <a:pPr algn="just">
              <a:spcBef>
                <a:spcPts val="600"/>
              </a:spcBef>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051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84836-9E0A-090F-64B3-0AAED0FA84ED}"/>
              </a:ext>
            </a:extLst>
          </p:cNvPr>
          <p:cNvSpPr txBox="1"/>
          <p:nvPr/>
        </p:nvSpPr>
        <p:spPr>
          <a:xfrm>
            <a:off x="257174" y="590550"/>
            <a:ext cx="11782425" cy="1446550"/>
          </a:xfrm>
          <a:prstGeom prst="rect">
            <a:avLst/>
          </a:prstGeom>
          <a:noFill/>
        </p:spPr>
        <p:txBody>
          <a:bodyPr wrap="square" rtlCol="0">
            <a:spAutoFit/>
          </a:bodyPr>
          <a:lstStyle/>
          <a:p>
            <a:r>
              <a:rPr lang="en-US" sz="2400" b="1" u="sng" dirty="0">
                <a:solidFill>
                  <a:schemeClr val="bg2">
                    <a:lumMod val="40000"/>
                    <a:lumOff val="60000"/>
                  </a:schemeClr>
                </a:solidFill>
              </a:rPr>
              <a:t>Image Segmentation:-</a:t>
            </a:r>
          </a:p>
          <a:p>
            <a:endParaRPr lang="en-US" sz="2400" b="1" u="sng" dirty="0">
              <a:solidFill>
                <a:schemeClr val="bg2">
                  <a:lumMod val="40000"/>
                  <a:lumOff val="60000"/>
                </a:schemeClr>
              </a:solidFill>
            </a:endParaRPr>
          </a:p>
          <a:p>
            <a:r>
              <a:rPr lang="en-US" sz="2000" dirty="0">
                <a:solidFill>
                  <a:schemeClr val="tx1">
                    <a:lumMod val="95000"/>
                  </a:schemeClr>
                </a:solidFill>
              </a:rPr>
              <a:t>It is a process of dividing a digital image into various sections. Its use to remove the region of the pixel in infected leaf and easily identified the </a:t>
            </a:r>
            <a:r>
              <a:rPr lang="en-US" sz="2000" dirty="0" err="1">
                <a:solidFill>
                  <a:schemeClr val="tx1">
                    <a:lumMod val="95000"/>
                  </a:schemeClr>
                </a:solidFill>
              </a:rPr>
              <a:t>moel</a:t>
            </a:r>
            <a:r>
              <a:rPr lang="en-US" sz="2000" dirty="0">
                <a:solidFill>
                  <a:schemeClr val="tx1">
                    <a:lumMod val="95000"/>
                  </a:schemeClr>
                </a:solidFill>
              </a:rPr>
              <a:t> which part is infected. </a:t>
            </a:r>
            <a:endParaRPr lang="en-IN" sz="2000" dirty="0">
              <a:solidFill>
                <a:schemeClr val="tx1">
                  <a:lumMod val="95000"/>
                </a:schemeClr>
              </a:solidFill>
            </a:endParaRPr>
          </a:p>
        </p:txBody>
      </p:sp>
      <p:sp>
        <p:nvSpPr>
          <p:cNvPr id="3" name="TextBox 2">
            <a:extLst>
              <a:ext uri="{FF2B5EF4-FFF2-40B4-BE49-F238E27FC236}">
                <a16:creationId xmlns:a16="http://schemas.microsoft.com/office/drawing/2014/main" id="{8BBE0964-BBD2-19F0-D2CE-ED45B7B80359}"/>
              </a:ext>
            </a:extLst>
          </p:cNvPr>
          <p:cNvSpPr txBox="1"/>
          <p:nvPr/>
        </p:nvSpPr>
        <p:spPr>
          <a:xfrm>
            <a:off x="257174" y="2967335"/>
            <a:ext cx="11430000" cy="1661993"/>
          </a:xfrm>
          <a:prstGeom prst="rect">
            <a:avLst/>
          </a:prstGeom>
          <a:noFill/>
        </p:spPr>
        <p:txBody>
          <a:bodyPr wrap="square" rtlCol="0">
            <a:spAutoFit/>
          </a:bodyPr>
          <a:lstStyle/>
          <a:p>
            <a:r>
              <a:rPr lang="en-US" sz="2400" u="sng" dirty="0">
                <a:solidFill>
                  <a:schemeClr val="bg2">
                    <a:lumMod val="40000"/>
                    <a:lumOff val="60000"/>
                  </a:schemeClr>
                </a:solidFill>
              </a:rPr>
              <a:t>F</a:t>
            </a:r>
            <a:r>
              <a:rPr lang="en-US" sz="2400" b="1" u="sng" dirty="0">
                <a:solidFill>
                  <a:schemeClr val="bg2">
                    <a:lumMod val="40000"/>
                    <a:lumOff val="60000"/>
                  </a:schemeClr>
                </a:solidFill>
              </a:rPr>
              <a:t>eature Extraction:-</a:t>
            </a:r>
          </a:p>
          <a:p>
            <a:endParaRPr lang="en-US" sz="2400" b="1" u="sng" dirty="0">
              <a:solidFill>
                <a:schemeClr val="bg2">
                  <a:lumMod val="40000"/>
                  <a:lumOff val="60000"/>
                </a:schemeClr>
              </a:solidFill>
            </a:endParaRPr>
          </a:p>
          <a:p>
            <a:r>
              <a:rPr lang="en-US" dirty="0">
                <a:solidFill>
                  <a:schemeClr val="tx1">
                    <a:lumMod val="95000"/>
                  </a:schemeClr>
                </a:solidFill>
              </a:rPr>
              <a:t>It </a:t>
            </a:r>
            <a:r>
              <a:rPr lang="en-US" dirty="0" err="1">
                <a:solidFill>
                  <a:schemeClr val="tx1">
                    <a:lumMod val="95000"/>
                  </a:schemeClr>
                </a:solidFill>
              </a:rPr>
              <a:t>extacts</a:t>
            </a:r>
            <a:r>
              <a:rPr lang="en-US" dirty="0">
                <a:solidFill>
                  <a:schemeClr val="tx1">
                    <a:lumMod val="95000"/>
                  </a:schemeClr>
                </a:solidFill>
              </a:rPr>
              <a:t> some of the important features of the defected leaf. It can create colored structure and convert the color value from RGB components of defected parts of cotton leaf image. This feature can be used to train our neural network. When all processes are done then we give the train and test data to the model and apply the CNN algorithm.</a:t>
            </a:r>
            <a:endParaRPr lang="en-IN" dirty="0">
              <a:solidFill>
                <a:schemeClr val="tx1">
                  <a:lumMod val="95000"/>
                </a:schemeClr>
              </a:solidFill>
            </a:endParaRPr>
          </a:p>
        </p:txBody>
      </p:sp>
    </p:spTree>
    <p:extLst>
      <p:ext uri="{BB962C8B-B14F-4D97-AF65-F5344CB8AC3E}">
        <p14:creationId xmlns:p14="http://schemas.microsoft.com/office/powerpoint/2010/main" val="349131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F9460-8723-CF5B-1153-A489A8321D36}"/>
              </a:ext>
            </a:extLst>
          </p:cNvPr>
          <p:cNvSpPr txBox="1"/>
          <p:nvPr/>
        </p:nvSpPr>
        <p:spPr>
          <a:xfrm>
            <a:off x="4086225" y="371475"/>
            <a:ext cx="3924300" cy="646331"/>
          </a:xfrm>
          <a:prstGeom prst="rect">
            <a:avLst/>
          </a:prstGeom>
          <a:noFill/>
        </p:spPr>
        <p:txBody>
          <a:bodyPr wrap="square" rtlCol="0">
            <a:spAutoFit/>
          </a:bodyPr>
          <a:lstStyle/>
          <a:p>
            <a:r>
              <a:rPr lang="en-US" sz="3600" dirty="0"/>
              <a:t>         </a:t>
            </a:r>
            <a:r>
              <a:rPr lang="en-US" sz="3200" u="sng" dirty="0"/>
              <a:t>CODING</a:t>
            </a:r>
            <a:endParaRPr lang="en-IN" sz="3200" u="sng" dirty="0"/>
          </a:p>
        </p:txBody>
      </p:sp>
      <p:pic>
        <p:nvPicPr>
          <p:cNvPr id="4" name="Picture 3">
            <a:extLst>
              <a:ext uri="{FF2B5EF4-FFF2-40B4-BE49-F238E27FC236}">
                <a16:creationId xmlns:a16="http://schemas.microsoft.com/office/drawing/2014/main" id="{03C5CC56-7660-5DCD-18CB-3E7E476876FC}"/>
              </a:ext>
            </a:extLst>
          </p:cNvPr>
          <p:cNvPicPr>
            <a:picLocks noChangeAspect="1"/>
          </p:cNvPicPr>
          <p:nvPr/>
        </p:nvPicPr>
        <p:blipFill>
          <a:blip r:embed="rId2"/>
          <a:stretch>
            <a:fillRect/>
          </a:stretch>
        </p:blipFill>
        <p:spPr>
          <a:xfrm>
            <a:off x="1501676" y="1017806"/>
            <a:ext cx="9188648" cy="5654456"/>
          </a:xfrm>
          <a:prstGeom prst="rect">
            <a:avLst/>
          </a:prstGeom>
        </p:spPr>
      </p:pic>
    </p:spTree>
    <p:extLst>
      <p:ext uri="{BB962C8B-B14F-4D97-AF65-F5344CB8AC3E}">
        <p14:creationId xmlns:p14="http://schemas.microsoft.com/office/powerpoint/2010/main" val="425975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DEF15-62AA-6742-FBBB-7744A9D22564}"/>
              </a:ext>
            </a:extLst>
          </p:cNvPr>
          <p:cNvSpPr txBox="1"/>
          <p:nvPr/>
        </p:nvSpPr>
        <p:spPr>
          <a:xfrm>
            <a:off x="3771900" y="342900"/>
            <a:ext cx="4238625" cy="584775"/>
          </a:xfrm>
          <a:prstGeom prst="rect">
            <a:avLst/>
          </a:prstGeom>
          <a:noFill/>
        </p:spPr>
        <p:txBody>
          <a:bodyPr wrap="square" rtlCol="0">
            <a:spAutoFit/>
          </a:bodyPr>
          <a:lstStyle/>
          <a:p>
            <a:r>
              <a:rPr lang="en-US" sz="3200" dirty="0"/>
              <a:t>             </a:t>
            </a:r>
            <a:r>
              <a:rPr lang="en-US" sz="3200" u="sng" dirty="0"/>
              <a:t>CODING</a:t>
            </a:r>
            <a:endParaRPr lang="en-IN" sz="3200" u="sng" dirty="0"/>
          </a:p>
        </p:txBody>
      </p:sp>
      <p:pic>
        <p:nvPicPr>
          <p:cNvPr id="4" name="Picture 3">
            <a:extLst>
              <a:ext uri="{FF2B5EF4-FFF2-40B4-BE49-F238E27FC236}">
                <a16:creationId xmlns:a16="http://schemas.microsoft.com/office/drawing/2014/main" id="{6541C041-E646-EC91-9045-ECAD4769FD50}"/>
              </a:ext>
            </a:extLst>
          </p:cNvPr>
          <p:cNvPicPr>
            <a:picLocks noChangeAspect="1"/>
          </p:cNvPicPr>
          <p:nvPr/>
        </p:nvPicPr>
        <p:blipFill>
          <a:blip r:embed="rId2"/>
          <a:stretch>
            <a:fillRect/>
          </a:stretch>
        </p:blipFill>
        <p:spPr>
          <a:xfrm>
            <a:off x="1815353" y="920951"/>
            <a:ext cx="8606117" cy="5735343"/>
          </a:xfrm>
          <a:prstGeom prst="rect">
            <a:avLst/>
          </a:prstGeom>
        </p:spPr>
      </p:pic>
    </p:spTree>
    <p:extLst>
      <p:ext uri="{BB962C8B-B14F-4D97-AF65-F5344CB8AC3E}">
        <p14:creationId xmlns:p14="http://schemas.microsoft.com/office/powerpoint/2010/main" val="3542253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239</TotalTime>
  <Words>651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Times New Roman</vt:lpstr>
      <vt:lpstr>Celestial</vt:lpstr>
      <vt:lpstr>DETECTION OF COTTON LEAVES DISEASE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COTTON LEAVES DISEASE</dc:title>
  <dc:creator>Anurag Tiwary</dc:creator>
  <cp:lastModifiedBy>Ravjot Singh Rayat</cp:lastModifiedBy>
  <cp:revision>3</cp:revision>
  <dcterms:created xsi:type="dcterms:W3CDTF">2022-12-05T15:32:37Z</dcterms:created>
  <dcterms:modified xsi:type="dcterms:W3CDTF">2022-12-06T06:29:13Z</dcterms:modified>
</cp:coreProperties>
</file>