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>
  <p:sldMasterIdLst>
    <p:sldMasterId id="2147483648" r:id="rId1"/>
  </p:sldMasterIdLst>
  <p:notesMasterIdLst>
    <p:notesMasterId r:id="rId34"/>
  </p:notesMasterIdLst>
  <p:handoutMasterIdLst>
    <p:handoutMasterId r:id="rId43"/>
  </p:handoutMasterIdLst>
  <p:sldIdLst>
    <p:sldId id="316" r:id="rId3"/>
    <p:sldId id="320" r:id="rId4"/>
    <p:sldId id="333" r:id="rId5"/>
    <p:sldId id="325" r:id="rId6"/>
    <p:sldId id="360" r:id="rId7"/>
    <p:sldId id="358" r:id="rId8"/>
    <p:sldId id="326" r:id="rId9"/>
    <p:sldId id="359" r:id="rId10"/>
    <p:sldId id="362" r:id="rId11"/>
    <p:sldId id="365" r:id="rId12"/>
    <p:sldId id="364" r:id="rId13"/>
    <p:sldId id="367" r:id="rId14"/>
    <p:sldId id="331" r:id="rId15"/>
    <p:sldId id="334" r:id="rId16"/>
    <p:sldId id="330" r:id="rId17"/>
    <p:sldId id="352" r:id="rId18"/>
    <p:sldId id="341" r:id="rId19"/>
    <p:sldId id="363" r:id="rId20"/>
    <p:sldId id="375" r:id="rId21"/>
    <p:sldId id="376" r:id="rId22"/>
    <p:sldId id="377" r:id="rId23"/>
    <p:sldId id="378" r:id="rId24"/>
    <p:sldId id="336" r:id="rId25"/>
    <p:sldId id="335" r:id="rId26"/>
    <p:sldId id="386" r:id="rId27"/>
    <p:sldId id="387" r:id="rId28"/>
    <p:sldId id="343" r:id="rId29"/>
    <p:sldId id="388" r:id="rId30"/>
    <p:sldId id="344" r:id="rId31"/>
    <p:sldId id="337" r:id="rId32"/>
    <p:sldId id="356" r:id="rId33"/>
    <p:sldId id="357" r:id="rId35"/>
    <p:sldId id="345" r:id="rId36"/>
    <p:sldId id="346" r:id="rId37"/>
    <p:sldId id="338" r:id="rId38"/>
    <p:sldId id="339" r:id="rId39"/>
    <p:sldId id="347" r:id="rId40"/>
    <p:sldId id="353" r:id="rId41"/>
    <p:sldId id="340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anose="020B0603020202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anose="020B0603020202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 panose="020B06030202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0CEB9C15-225D-4DCC-A349-BF4C178DDA61}" type="datetimeFigureOut">
              <a:rPr lang="pl-PL" smtClean="0"/>
            </a:fld>
            <a:endParaRPr lang="pl-PL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pl-PL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F81153B2-4AD1-4DEB-8872-9AAA921BEC10}" type="slidenum">
              <a:rPr lang="pl-PL" smtClean="0"/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Investment Portfolio Optimization</a:t>
            </a:r>
            <a:endParaRPr lang="en-US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" altLang="en-US">
                <a:solidFill>
                  <a:schemeClr val="bg1"/>
                </a:solidFill>
              </a:rPr>
              <a:t>Michał Podsiadło</a:t>
            </a:r>
            <a:endParaRPr lang="" altLang="en-US">
              <a:solidFill>
                <a:schemeClr val="bg1"/>
              </a:solidFill>
            </a:endParaRPr>
          </a:p>
          <a:p>
            <a:pPr algn="r"/>
            <a:r>
              <a:rPr lang="" altLang="en-US">
                <a:solidFill>
                  <a:schemeClr val="bg1"/>
                </a:solidFill>
              </a:rPr>
              <a:t>WhyR?</a:t>
            </a:r>
            <a:endParaRPr lang="" altLang="en-US">
              <a:solidFill>
                <a:schemeClr val="bg1"/>
              </a:solidFill>
            </a:endParaRPr>
          </a:p>
          <a:p>
            <a:pPr algn="r"/>
            <a:r>
              <a:rPr lang="" altLang="en-US">
                <a:solidFill>
                  <a:schemeClr val="bg1"/>
                </a:solidFill>
              </a:rPr>
              <a:t>28th September 2019</a:t>
            </a:r>
            <a:endParaRPr lang="" altLang="en-US">
              <a:solidFill>
                <a:schemeClr val="bg1"/>
              </a:solidFill>
            </a:endParaRPr>
          </a:p>
          <a:p>
            <a:pPr algn="r"/>
            <a:r>
              <a:rPr lang="" altLang="en-US">
                <a:solidFill>
                  <a:schemeClr val="bg1"/>
                </a:solidFill>
              </a:rPr>
              <a:t>Warsaw</a:t>
            </a:r>
            <a:endParaRPr lang="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870" y="537845"/>
            <a:ext cx="4619625" cy="578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5870" y="537845"/>
            <a:ext cx="4619625" cy="578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215" y="328930"/>
            <a:ext cx="5257800" cy="62001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6106" y="6528816"/>
            <a:ext cx="12019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>
                <a:solidFill>
                  <a:schemeClr val="bg1"/>
                </a:solidFill>
              </a:rPr>
              <a:t>SOURCE: </a:t>
            </a:r>
            <a:r>
              <a:rPr lang="en-US" sz="1600">
                <a:solidFill>
                  <a:schemeClr val="bg1"/>
                </a:solidFill>
              </a:rPr>
              <a:t>https://wolfstreet.com/credit-rating-scales-by-moodys-sp-and-fitch/</a:t>
            </a:r>
            <a:endParaRPr 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Assets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pecification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(2/3)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Equities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Risky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companies' finances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of dividends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Accounting principle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= Liabilities + Equities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</a:t>
            </a:r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Industry Classification Standard</a:t>
            </a:r>
            <a:endParaRPr lang="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Assets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pecification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(3/3)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Sectors</a:t>
            </a: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Global Industry Classification Standard</a:t>
            </a:r>
            <a:endParaRPr lang="" alt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Discretionary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Staples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Care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 Technology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Services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Estate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Packages &amp; Libraries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</a:t>
            </a:r>
            <a:endParaRPr lang="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known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models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PortfolioOptimizer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simple, minimalistic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portfolios as separate objects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just only add up constraints, objectives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et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&amp; ETL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Set Specification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sets from Kaggle</a:t>
            </a:r>
            <a:endParaRPr lang="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Mutual Funds and ETFs</a:t>
            </a:r>
            <a:endParaRPr lang="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at the 03/05/2019</a:t>
            </a:r>
            <a:endParaRPr lang="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Based on</a:t>
            </a:r>
            <a:r>
              <a:rPr lang="pl-PL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Yahoo Finance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Contain</a:t>
            </a:r>
            <a:endParaRPr lang="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General (basic) details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Sector weights (equities)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Rating weights (bonds)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Return rates for each year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Return rates for certain asset classes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Morningstar's portfolio classifications</a:t>
            </a:r>
            <a:endParaRPr lang="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Bonds maturities</a:t>
            </a:r>
            <a:endParaRPr lang="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ETFs</a:t>
            </a:r>
            <a:r>
              <a:rPr 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CSV </a:t>
            </a:r>
            <a:r>
              <a:rPr lang="en-US" alt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file </a:t>
            </a:r>
            <a:r>
              <a:rPr 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[;]</a:t>
            </a:r>
            <a:endParaRPr lang="pl-PL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2.352 </a:t>
            </a:r>
            <a:r>
              <a:rPr lang="en-US" alt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instances (rows)</a:t>
            </a:r>
            <a:endParaRPr lang="en-US" altLang="pl-PL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104 </a:t>
            </a:r>
            <a:r>
              <a:rPr lang="en-US" alt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attributes (columns)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Mutual </a:t>
            </a:r>
            <a:r>
              <a:rPr lang="pl-PL" sz="3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Funds</a:t>
            </a:r>
            <a:r>
              <a:rPr 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CSV </a:t>
            </a:r>
            <a:r>
              <a:rPr lang="en-US" alt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file </a:t>
            </a:r>
            <a:r>
              <a:rPr lang="pl-PL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[;]</a:t>
            </a:r>
            <a:endParaRPr lang="pl-PL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25.308 i</a:t>
            </a:r>
            <a:r>
              <a:rPr lang="en-US" alt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nstances (rows)</a:t>
            </a:r>
            <a:endParaRPr lang="pl-PL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125 </a:t>
            </a:r>
            <a:r>
              <a:rPr lang="en-US" altLang="pl-PL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attributes (columns)</a:t>
            </a:r>
            <a:endParaRPr lang="en-US" altLang="pl-PL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ETL 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 “certain” ratios and measures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Remained only factual data with weights and returns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 had to be adjusted to percents - e.g. 6.93 → 0.0693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 had to be adjusted in the context of the whole portfolio, not the certain asset class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were adjusted in context of certain assets and asset classes - it will be needed in Portfolio Optimization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Key Variables (1/2)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General specific variables</a:t>
            </a:r>
            <a:endParaRPr lang="" alt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" alt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Categorization</a:t>
            </a:r>
            <a:endParaRPr 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investment</a:t>
            </a:r>
            <a:endParaRPr 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size</a:t>
            </a:r>
            <a:endParaRPr 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Asset classes</a:t>
            </a:r>
            <a:endParaRPr 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portfolio_stocks</a:t>
            </a:r>
            <a:endParaRPr 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pl-P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portfolio_bond</a:t>
            </a:r>
            <a:r>
              <a:rPr lang="" altLang="pl-PL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endParaRPr lang="" altLang="pl-PL" sz="2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/>
          <a:p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Return rates</a:t>
            </a:r>
            <a:endParaRPr lang="pl-PL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_</a:t>
            </a:r>
            <a:r>
              <a:rPr 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2018</a:t>
            </a:r>
            <a:endParaRPr 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</a:t>
            </a:r>
            <a:r>
              <a:rPr 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</a:t>
            </a:r>
            <a:r>
              <a:rPr 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fund_return_2015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fund_return_2014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fund_return_2013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fund_return_2012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fund_return_2011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fund_return_2010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Key 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Variables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(2/2)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Sectors </a:t>
            </a: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(Equities)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basic_materials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consumer_cyclical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financial_services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real_estate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consumer_defensive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healthcare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utilities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communication_services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energy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industrials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technology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" alt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(Bonds)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rating_aaa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rating_aa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rating_a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rating_bbb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rating_bb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rating_b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rating_below_b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/>
            <a:r>
              <a:rPr lang="en-US"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rating_others</a:t>
            </a:r>
            <a:endParaRPr lang="en-US"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08 - Weight correlations of bonds' ratings within the portfolio"/>
          <p:cNvPicPr>
            <a:picLocks noChangeAspect="1"/>
          </p:cNvPicPr>
          <p:nvPr/>
        </p:nvPicPr>
        <p:blipFill>
          <a:blip r:embed="rId1"/>
          <a:srcRect l="13870" t="296" r="3833" b="3241"/>
          <a:stretch>
            <a:fillRect/>
          </a:stretch>
        </p:blipFill>
        <p:spPr>
          <a:xfrm>
            <a:off x="3274060" y="121285"/>
            <a:ext cx="5643880" cy="6615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Plan Of Presentation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endParaRPr lang="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Specification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Specification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 &amp; Libraries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&amp; ETL</a:t>
            </a:r>
            <a:endParaRPr lang="" alt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Specification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Methodology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Variables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00B050"/>
          </a:solidFill>
        </p:spPr>
        <p:txBody>
          <a:bodyPr/>
          <a:p>
            <a:pPr lvl="0"/>
            <a:r>
              <a:rPr lang="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Price Predictions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Regression Metrics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Prediction M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odels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Modelling 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Outcomes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Portfolio </a:t>
            </a:r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Optimization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 </a:t>
            </a: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ormulas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Business Scenarios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Optimization 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Outcomes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Summary</a:t>
            </a:r>
            <a:endParaRPr lang="en-US" alt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Short &amp; Concise</a:t>
            </a:r>
            <a:endParaRPr lang="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Sources</a:t>
            </a:r>
            <a:endParaRPr lang="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09 - Weight correlations of equities' sectors within portfolio"/>
          <p:cNvPicPr>
            <a:picLocks noChangeAspect="1"/>
          </p:cNvPicPr>
          <p:nvPr/>
        </p:nvPicPr>
        <p:blipFill>
          <a:blip r:embed="rId1"/>
          <a:srcRect l="7815" t="296" r="9296" b="9880"/>
          <a:stretch>
            <a:fillRect/>
          </a:stretch>
        </p:blipFill>
        <p:spPr>
          <a:xfrm>
            <a:off x="3030855" y="107315"/>
            <a:ext cx="6130290" cy="6643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10 - Weight correlations of all assets types within portfolio"/>
          <p:cNvPicPr>
            <a:picLocks noChangeAspect="1"/>
          </p:cNvPicPr>
          <p:nvPr/>
        </p:nvPicPr>
        <p:blipFill>
          <a:blip r:embed="rId1"/>
          <a:srcRect l="3981" t="148" r="6787" b="9296"/>
          <a:stretch>
            <a:fillRect/>
          </a:stretch>
        </p:blipFill>
        <p:spPr>
          <a:xfrm>
            <a:off x="2801938" y="86043"/>
            <a:ext cx="6588125" cy="6685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11 - Portfolios by investment strategies and capitalization sizes"/>
          <p:cNvPicPr>
            <a:picLocks noChangeAspect="1"/>
          </p:cNvPicPr>
          <p:nvPr/>
        </p:nvPicPr>
        <p:blipFill>
          <a:blip r:embed="rId1"/>
          <a:srcRect l="18296" t="1611" r="3093" b="19472"/>
          <a:stretch>
            <a:fillRect/>
          </a:stretch>
        </p:blipFill>
        <p:spPr>
          <a:xfrm>
            <a:off x="2806065" y="126048"/>
            <a:ext cx="6579870" cy="66059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Price Predictions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Regression Metrics (1/3)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00B050"/>
              </a:solidFill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𝐑𝐌𝐒𝐄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(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𝐑𝐨𝐨𝐭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𝐌𝐞𝐚𝐧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𝐒𝐪𝐮𝐚𝐫𝐞𝐝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𝐄𝐫𝐫𝐨𝐫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square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root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of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Mean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Squared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Error</m:t>
                    </m:r>
                  </m:oMath>
                </a14:m>
                <a:endParaRPr lang="en-US" altLang="en-US" sz="28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error</m:t>
                    </m:r>
                    <m: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2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rate</m:t>
                    </m:r>
                  </m:oMath>
                </a14:m>
                <a:endParaRPr lang="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𝑅𝑀𝑆𝐸</m:t>
                      </m:r>
                      <m:r>
                        <a:rPr lang="en-US" altLang="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radPr>
                        <m:deg/>
                        <m:e>
                          <m:r>
                            <a:rPr lang="en-US" altLang="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𝑀𝑆𝐸</m:t>
                          </m:r>
                        </m:e>
                      </m:rad>
                      <m:r>
                        <a:rPr lang="en-US" altLang="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en-US" altLang="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𝐰𝐡𝐞𝐫𝐞</m:t>
                      </m:r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: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predicted value of y</a:t>
                </a:r>
                <a:endParaRPr lang="" altLang="en-US" sz="20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mean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value of y</a:t>
                </a:r>
                <a:endParaRPr lang="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Regression Metrics (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/3)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00B050"/>
              </a:solidFill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𝐑𝐬𝐪𝐮𝐚𝐫𝐞𝐝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(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𝐂𝐨𝐞𝐟𝐟𝐢𝐜𝐢𝐞𝐧𝐭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𝐨𝐟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𝐝𝐞𝐭𝐞𝐫𝐦𝐢𝐧𝐚𝐭𝐢𝐨𝐧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how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properly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predicted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values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fit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to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original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on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es</m:t>
                    </m:r>
                  </m:oMath>
                </a14:m>
                <a:endParaRPr lang="pl-PL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interpreted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as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percentages</m:t>
                    </m:r>
                  </m:oMath>
                </a14:m>
                <a:endPara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en-US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en-US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en-US" altLang="en-US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𝐰𝐡𝐞𝐫𝐞</m:t>
                      </m:r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: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predicted value of y</a:t>
                </a:r>
                <a:endParaRPr lang="en-US" altLang="en-US" sz="20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mean value of y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Regression Metrics (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/3)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00B050"/>
              </a:solidFill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𝐌𝐀𝐄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(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𝐌𝐞𝐚𝐧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𝐀𝐛𝐬𝐨𝐥𝐮𝐭𝐞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𝐄𝐫𝐫𝐨𝐫</m:t>
                      </m:r>
                      <m:r>
                        <a:rPr lang="en-US" altLang="en-US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pl-PL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original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and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pr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edicted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values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differences</m:t>
                    </m:r>
                  </m:oMath>
                </a14:m>
                <a:endParaRPr lang="pl-PL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averaged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absolute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difference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(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along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data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set</m:t>
                    </m:r>
                    <m:r>
                      <a:rPr lang="en-US" altLang="en-US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endParaRPr lang="en-US" altLang="en-US" sz="2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𝑀𝐴𝐸</m:t>
                      </m:r>
                      <m:r>
                        <a:rPr lang="en-US" altLang="en-US" sz="2000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000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trlP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i="1">
                                          <a:solidFill>
                                            <a:schemeClr val="bg1"/>
                                          </a:solidFill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en-US" sz="2000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lvl="0" indent="0">
                  <a:buFont typeface="Wingdings" panose="05000000000000000000" charset="0"/>
                  <a:buNone/>
                </a:pPr>
                <a:endParaRPr lang="en-US" altLang="en-US" sz="2000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𝐰𝐡𝐞𝐫𝐞</m:t>
                      </m:r>
                      <m:r>
                        <a:rPr lang="en-US" sz="20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:</m:t>
                      </m:r>
                    </m:oMath>
                  </m:oMathPara>
                </a14:m>
                <a:endParaRPr lang="pl-PL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predicted value of y</a:t>
                </a:r>
                <a:endParaRPr lang="en-US" altLang="en-US" sz="20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en-US" sz="2000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20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mean value of y</a:t>
                </a:r>
                <a:endParaRPr lang="en-US" alt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Prediction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Models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2010 - 2018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Linearity is obvious - not only for prediction, but also for portfolio construction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135 Possible Linear Models to use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 only 1 model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RSquared used in decision making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 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Outcomes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Content Placeholder 2" descr="R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4480" y="1264285"/>
            <a:ext cx="6563360" cy="5181600"/>
          </a:xfrm>
          <a:prstGeom prst="rect">
            <a:avLst/>
          </a:prstGeom>
          <a:solidFill>
            <a:srgbClr val="00B050"/>
          </a:solidFill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Outcomes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8867 samples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 predictor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pre-processing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Resampling: Cross-Validated (10 fold)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sample sizes: 7982, 7980, 7979, 7981, 7980, 7981, ...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Resampling results: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RMSE       Rsquared   MAE      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0.0464308  0.5579009  0.03218755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INTRO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ortfolio Optimization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Key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Formulas (1/2)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00B050"/>
              </a:solidFill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𝐄𝐱𝐩𝐞𝐜𝐭𝐞𝐝</m:t>
                      </m:r>
                      <m:r>
                        <a:rPr lang="en-US" altLang="en-US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𝐏𝐨𝐫𝐭𝐟𝐨𝐥𝐢𝐨</m:t>
                      </m:r>
                      <m:r>
                        <a:rPr lang="en-US" altLang="en-US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en-US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𝐑𝐞𝐭𝐮𝐫𝐧</m:t>
                      </m:r>
                    </m:oMath>
                  </m:oMathPara>
                </a14:m>
                <a:endParaRPr lang="pl-PL" sz="18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Return</m:t>
                    </m:r>
                    <m: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rates</m:t>
                    </m:r>
                  </m:oMath>
                </a14:m>
                <a:endParaRPr lang="en-US" altLang="en-US" sz="18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Assets</m:t>
                    </m:r>
                    <m: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weights</m:t>
                    </m:r>
                  </m:oMath>
                </a14:m>
                <a:endParaRPr lang="en-US" altLang="en-US" sz="18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Weighted</m:t>
                    </m:r>
                    <m: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en-US" sz="18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average</m:t>
                    </m:r>
                  </m:oMath>
                </a14:m>
                <a:endParaRPr lang="pl-PL" sz="1600" dirty="0">
                  <a:solidFill>
                    <a:schemeClr val="bg1"/>
                  </a:solidFill>
                  <a:sym typeface="+mn-ea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US" sz="1800">
                  <a:solidFill>
                    <a:schemeClr val="bg1"/>
                  </a:solidFill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𝐄</m:t>
                      </m:r>
                      <m:d>
                        <m:d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𝐩</m:t>
                              </m:r>
                            </m:sub>
                          </m:sSub>
                        </m:e>
                      </m:d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1800" b="1" i="1" smtClean="0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𝐢</m:t>
                          </m:r>
                          <m:r>
                            <a:rPr lang="en-US" sz="1800" b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𝐍</m:t>
                          </m:r>
                        </m:sup>
                        <m:e>
                          <m:sSub>
                            <m:sSub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𝐄</m:t>
                          </m:r>
                          <m:d>
                            <m:d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800" b="1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𝐢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𝐄</m:t>
                      </m:r>
                      <m:d>
                        <m:d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𝐄</m:t>
                      </m:r>
                      <m:d>
                        <m:d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+…+</m:t>
                      </m:r>
                      <m:sSub>
                        <m:sSub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𝐧</m:t>
                          </m:r>
                        </m:sub>
                      </m:sSub>
                      <m:r>
                        <a:rPr lang="en-US" sz="1800" b="1" i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𝐄</m:t>
                      </m:r>
                      <m:d>
                        <m:dPr>
                          <m:ctrlPr>
                            <a:rPr lang="pl-PL" sz="18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1" i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:endParaRPr lang="en-US" sz="1800" b="1">
                  <a:solidFill>
                    <a:schemeClr val="bg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𝐰𝐡𝐞𝐫𝐞</m:t>
                      </m:r>
                      <m:r>
                        <a:rPr lang="en-US" sz="18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:</m:t>
                      </m:r>
                    </m:oMath>
                  </m:oMathPara>
                </a14:m>
                <a:endParaRPr lang="pl-PL" sz="1800" dirty="0">
                  <a:solidFill>
                    <a:schemeClr val="bg1"/>
                  </a:solidFill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𝐄</m:t>
                    </m:r>
                    <m:d>
                      <m:dPr>
                        <m:ctrlPr>
                          <a:rPr lang="pl-PL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18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en-US" sz="18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expected return rate for the whole portfolio</a:t>
                </a:r>
                <a:endParaRPr lang="pl-PL" sz="1800" dirty="0">
                  <a:solidFill>
                    <a:schemeClr val="bg1"/>
                  </a:solidFill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𝐢</m:t>
                        </m:r>
                        <m:r>
                          <a:rPr lang="pl-PL" sz="1800" b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𝐍</m:t>
                        </m:r>
                      </m:sup>
                      <m:e>
                        <m:sSub>
                          <m:sSubPr>
                            <m:ctrlPr>
                              <a:rPr lang="pl-PL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𝐄</m:t>
                        </m:r>
                        <m:d>
                          <m:dPr>
                            <m:ctrlPr>
                              <a:rPr lang="pl-PL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800" b="1" i="1">
                                    <a:solidFill>
                                      <a:schemeClr val="bg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pl-PL" sz="1800" dirty="0">
                    <a:solidFill>
                      <a:schemeClr val="bg1"/>
                    </a:solidFill>
                    <a:sym typeface="+mn-ea"/>
                  </a:rPr>
                  <a:t> – </a:t>
                </a:r>
                <a:r>
                  <a:rPr lang="" sz="18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sum of products for expected return rates and asset weights</a:t>
                </a:r>
                <a:endParaRPr lang="pl-PL" sz="1800" dirty="0">
                  <a:solidFill>
                    <a:schemeClr val="bg1"/>
                  </a:solidFill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𝐰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18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en-US" sz="18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weight of a certain</a:t>
                </a:r>
                <a:r>
                  <a:rPr lang="en-US" altLang="pl-PL" sz="18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asset</a:t>
                </a:r>
                <a:endParaRPr lang="pl-PL" sz="1800" dirty="0">
                  <a:solidFill>
                    <a:schemeClr val="bg1"/>
                  </a:solidFill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𝐄</m:t>
                    </m:r>
                    <m:d>
                      <m:dPr>
                        <m:ctrlPr>
                          <a:rPr lang="pl-PL" sz="18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800" dirty="0">
                    <a:solidFill>
                      <a:schemeClr val="bg1"/>
                    </a:solidFill>
                    <a:sym typeface="+mn-ea"/>
                  </a:rPr>
                  <a:t> – </a:t>
                </a:r>
                <a:r>
                  <a:rPr lang="" altLang="en-US" sz="18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expected return rate of a given asset</a:t>
                </a:r>
                <a:endParaRPr lang="" altLang="en-US" sz="18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Key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Formulas (2/2)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rgbClr val="00B050"/>
              </a:solidFill>
            </p:spPr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𝐏𝐨𝐫𝐭𝐟𝐨𝐥𝐢𝐨</m:t>
                      </m:r>
                      <m:r>
                        <a:rPr lang="en-US" altLang="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 </m:t>
                      </m:r>
                      <m:r>
                        <a:rPr lang="en-US" altLang="" sz="1800" b="1" dirty="0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  <a:sym typeface="+mn-ea"/>
                        </a:rPr>
                        <m:t>𝐫𝐢𝐬𝐤</m:t>
                      </m:r>
                    </m:oMath>
                  </m:oMathPara>
                </a14:m>
                <a:endParaRPr lang="pl-PL" sz="14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Correlations</m:t>
                    </m:r>
                    <m: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between</m:t>
                    </m:r>
                    <m: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assets</m:t>
                    </m:r>
                  </m:oMath>
                </a14:m>
                <a:endParaRPr lang="pl-PL" sz="1600" b="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Assets</m:t>
                    </m:r>
                    <m: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" sz="1600" dirty="0">
                        <a:solidFill>
                          <a:schemeClr val="bg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weights</m:t>
                    </m:r>
                  </m:oMath>
                </a14:m>
                <a:endParaRPr lang="pl-PL" sz="1600" dirty="0">
                  <a:solidFill>
                    <a:schemeClr val="bg1"/>
                  </a:solidFill>
                  <a:sym typeface="+mn-ea"/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pl-PL" sz="1400" dirty="0">
                  <a:solidFill>
                    <a:schemeClr val="bg1"/>
                  </a:solidFill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𝐏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  <m:r>
                                <a:rPr lang="en-US" sz="1400" b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, 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</m:oMath>
                  </m:oMathPara>
                </a14:m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b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𝐨𝐫</m:t>
                      </m:r>
                    </m:oMath>
                  </m:oMathPara>
                </a14:m>
                <a:endParaRPr lang="en-US" sz="1400" b="1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𝝈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𝐏</m:t>
                          </m:r>
                        </m:sub>
                      </m:sSub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l-PL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400" b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𝐂𝐨𝐯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𝟏</m:t>
                              </m:r>
                              <m:r>
                                <a:rPr lang="en-US" sz="1400" b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, </m:t>
                              </m:r>
                              <m:r>
                                <a:rPr lang="en-US" sz="1400" b="1" i="1">
                                  <a:solidFill>
                                    <a:schemeClr val="bg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𝟐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1400">
                  <a:solidFill>
                    <a:schemeClr val="bg1"/>
                  </a:solidFill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US" sz="140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400" b="1">
                  <a:solidFill>
                    <a:schemeClr val="bg1"/>
                  </a:solidFill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𝐰𝐡𝐞𝐫𝐞</m:t>
                      </m:r>
                      <m:r>
                        <a:rPr lang="en-US" sz="1400" b="1">
                          <a:solidFill>
                            <a:schemeClr val="bg1"/>
                          </a:solidFill>
                          <a:latin typeface="DejaVu Math TeX Gyre" panose="02000503000000000000" charset="0"/>
                          <a:ea typeface="MS Mincho" charset="0"/>
                          <a:cs typeface="DejaVu Math TeX Gyre" panose="02000503000000000000" charset="0"/>
                        </a:rPr>
                        <m:t>:</m:t>
                      </m:r>
                    </m:oMath>
                  </m:oMathPara>
                </a14:m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𝐰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14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pl-PL" sz="14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weight of asset 1 in portfolio</a:t>
                </a:r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𝝈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14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pl-PL" sz="14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ind</a:t>
                </a:r>
                <a:r>
                  <a:rPr lang="" altLang="pl-PL" sz="14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ividual variance for asset 1</a:t>
                </a:r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𝐏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pl-PL" sz="1400" b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sym typeface="+mn-ea"/>
                  </a:rPr>
                  <a:t> </a:t>
                </a:r>
                <a:r>
                  <a:rPr lang="pl-PL" sz="1400" dirty="0">
                    <a:solidFill>
                      <a:schemeClr val="bg1"/>
                    </a:solidFill>
                    <a:sym typeface="+mn-ea"/>
                  </a:rPr>
                  <a:t>– </a:t>
                </a:r>
                <a:r>
                  <a:rPr lang="" altLang="pl-PL" sz="14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correlation between assets 1 and 2</a:t>
                </a:r>
                <a:endParaRPr lang="pl-PL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𝐂𝐨𝐯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  <m:r>
                          <a:rPr lang="pl-PL" sz="1400" b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l-PL" sz="1400" dirty="0">
                    <a:solidFill>
                      <a:schemeClr val="bg1"/>
                    </a:solidFill>
                    <a:sym typeface="+mn-ea"/>
                  </a:rPr>
                  <a:t> – </a:t>
                </a:r>
                <a:r>
                  <a:rPr lang="" altLang="pl-PL" sz="1400" dirty="0">
                    <a:solidFill>
                      <a:schemeClr val="bg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covariance between assets 1 and 2</a:t>
                </a:r>
                <a:endParaRPr lang="" altLang="pl-PL" sz="1400" dirty="0">
                  <a:solidFill>
                    <a:schemeClr val="bg1"/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Business Scenarios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can be many and lots of combinations or needs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 on customer's needs and market flavours</a:t>
            </a:r>
            <a:endParaRPr lang="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portfolio / capitalization sizes</a:t>
            </a:r>
            <a:endParaRPr lang="" altLang="en-US" sz="2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lang="" alt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  <a:endParaRPr lang="" alt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endParaRPr lang="" altLang="en-US" sz="171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investment strategy</a:t>
            </a:r>
            <a:endParaRPr lang="" altLang="en-US" sz="2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" alt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endParaRPr lang="" alt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blend</a:t>
            </a:r>
            <a:endParaRPr lang="" altLang="en-US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Optimization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Outcomes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08610" y="1361440"/>
          <a:ext cx="11402060" cy="520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710"/>
                <a:gridCol w="1195070"/>
                <a:gridCol w="1195705"/>
                <a:gridCol w="1196975"/>
                <a:gridCol w="1059180"/>
                <a:gridCol w="1059180"/>
                <a:gridCol w="1059180"/>
                <a:gridCol w="1049655"/>
                <a:gridCol w="1047750"/>
                <a:gridCol w="1049655"/>
              </a:tblGrid>
              <a:tr h="695325">
                <a:tc>
                  <a:txBody>
                    <a:bodyPr/>
                    <a:p>
                      <a:pPr algn="ctr">
                        <a:buNone/>
                      </a:pP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GROWTH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SMALL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GROWTH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MEDIUM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GROWTH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LARGE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VALUE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SMALL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VALUE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MEDIUM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VALUE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LARGE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BLEND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SMALL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BLEND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MEDIUM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Strategy - BLEND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  <a:p>
                      <a:pPr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Size - LARGE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1369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OTHER ASSETS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Basic materials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Consumer cyclical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Financial services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Real estate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Consumer defensive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Healthcare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Utilities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14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Communication services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Energy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Industrials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Technology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AAA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AA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A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0,3501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0,3501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BBB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BB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B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Below B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Other</a:t>
                      </a:r>
                      <a:endParaRPr lang="en-US" sz="800" b="1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0,6500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75A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0,3499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Times New Roman" panose="02020603050405020304" charset="-18"/>
                        </a:rPr>
                        <a:t>0,0000</a:t>
                      </a:r>
                      <a:endParaRPr lang="en-US" sz="800">
                        <a:solidFill>
                          <a:srgbClr val="000000"/>
                        </a:solidFill>
                        <a:latin typeface="Times New Roman" panose="02020603050405020304" charset="-18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Summary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Short &amp; Concise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Diversification does matter!</a:t>
            </a:r>
            <a:endParaRPr lang="" altLang="pl-P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Both for </a:t>
            </a:r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assets </a:t>
            </a:r>
            <a:r>
              <a:rPr lang="" alt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asset classes</a:t>
            </a:r>
            <a:endParaRPr lang="" alt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want </a:t>
            </a:r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maximized returns </a:t>
            </a:r>
            <a:r>
              <a:rPr lang="" altLang="pl-PL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" altLang="pl-PL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minimized risks</a:t>
            </a:r>
            <a:endParaRPr lang="" altLang="pl-PL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Only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proper selection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weights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asset classes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can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minimize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dilute risk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 invested capital</a:t>
            </a:r>
            <a:endParaRPr lang="" altLang="pl-P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Capitalization size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lang="" alt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investment strategy 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 matter!</a:t>
            </a:r>
            <a:endParaRPr lang="" altLang="pl-P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ources (1/2)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Andrecut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M. (2013). Portfolio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Optimization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 R.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Unlimited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Analytics Inc.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Balcewicz, J. (2019).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Cyberpolicy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NASK.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https://cyberpolicy.nask.pl/sztuczna-inteligencja-godna-zaufania-rekomendacje-grupy-ekspertow-komisji-europejskiej/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Bennett, R. (2018).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PortfolioAnalytics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Everitt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B. S., &amp;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Hothorn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T. (2006). A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Handbook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Statistical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Analyses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Using R. Chapman &amp; Hall-CRC.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Frątczak, E. (2012). W Zaawansowane metody analiz statystycznych (strony 45-47). Warszawa: Oficyna Wydawnicza SGH.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Frątczak, E. (2015). In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Statistics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Management and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Economics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(pp. 409-412). Warszawa: Oficyna Wydawnicza SGH.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Frątczak, E. i Korczyński, A. (2014). Statystyka od podstaw z systemem SAS wersja 9.2 i 9.3. Warszawa: Oficyna Wydawnicza SGH.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Garnry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P. (2017). Skarbiec.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https://www.skarbiec.biz/inwestycje/gielda/zmienic-portfel-bardziej-defensywny.html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Grzegorzewski, P.,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Gagolewski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M. i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Bobecka-Wesołowska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K. (2014). Wnioskowanie statystyczne z wykorzystaniem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srodowiska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R. Warszawa: Biuro ds. Projektu „Program Rozwojowy Politechniki Warszawskiej”.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Harrington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C. (2017). CFA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Institute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https://www.cfainstitute.org/en/research/cfa-magazine/2017/speaking-data-science-with-an-investment-accent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IShares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(2019).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https://www.ishares.com/us/about-etfs/what-is-an-etf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Sources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(2/2)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KupAkcje.pl. (2007).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http://kupakcje.pl/?p=159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Leone, S. (2019).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Kaggle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https://www.kaggle.com/stefanoleone992/mutual-funds-and-etfs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Mankiw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G. N., &amp; Taylor, M. P. (2016). Makroekonomia. Warszawa: Polskie Wydawnictwo Ekonomiczne.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Panimalar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A.,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Shree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V., &amp;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Kathrine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V. (2017).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Irjet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https://www.irjet.net/archives/V4/i9/IRJET-V4I957.pdf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Przanowski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K. (2014).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Credit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Scoring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 erze Big-Data. Warszawa: Oficyna Wydawnicza SGH.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Przanowski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K. (2015). In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Credit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Scoring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– studia przypadków procesów biznesowych (p. 36). Warszawa: Oficyna Wydawnicza SGH.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Saidov, U. (2018)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CFA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Institute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</a:t>
            </a:r>
            <a:r>
              <a:rPr lang="" alt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https://blogs.cfainstitute.org/investor/2018/02/08/data-science-will-transform-the-investment-industry-are-you-prepared/</a:t>
            </a:r>
            <a:endParaRPr lang="" alt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Świerkot, M. (2011). Bankier.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https://www.bankier.pl/wiadomosc/Ratingi-Wielkiej-Trojki-hustaja-gieldami-2393655.html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Świerkot, M. (2012). Bankier.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Retrieved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https://www.bankier.pl/wiadomosc/Przeglad-inwestycji-Warrena-Buffetta-2668741.html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" alt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Wolfstreet (2019). Retrieved from </a:t>
            </a:r>
            <a:r>
              <a:rPr lang="en-US" sz="150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https://wolfstreet.com/credit-rating-scales-by-moodys-sp-and-fitch/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Würtz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D.,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Setz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T.,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Chalabi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Y., Lam, L., &amp;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Ellis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A. (2015). Portfolio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Optimization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with R-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Rmetrics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Rmetrics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l-PL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Association</a:t>
            </a:r>
            <a:r>
              <a:rPr lang="pl-PL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&amp; Finance Online Publishing.</a:t>
            </a:r>
            <a:endParaRPr lang="pl-PL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48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THANK YOU FOR ATTENTION :)</a:t>
            </a:r>
            <a:endParaRPr lang="" altLang="en-US" sz="48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 sz="2800">
                <a:solidFill>
                  <a:schemeClr val="bg1"/>
                </a:solidFill>
              </a:rPr>
              <a:t>Contact details:</a:t>
            </a:r>
            <a:endParaRPr lang="" altLang="en-US" sz="2800"/>
          </a:p>
          <a:p>
            <a:pPr marL="0" indent="0">
              <a:buNone/>
            </a:pPr>
            <a:endParaRPr lang="" altLang="en-US" sz="2800"/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name: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" altLang="en-US" sz="2800">
                <a:solidFill>
                  <a:schemeClr val="bg1"/>
                </a:solidFill>
              </a:rPr>
              <a:t>Michał Podsiadło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mobile: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" altLang="en-US" sz="2800">
                <a:solidFill>
                  <a:schemeClr val="bg1"/>
                </a:solidFill>
              </a:rPr>
              <a:t>506-962-069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mail: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" altLang="en-US" sz="2800">
                <a:solidFill>
                  <a:schemeClr val="bg1"/>
                </a:solidFill>
              </a:rPr>
              <a:t>Michal.Podsiadlo.88@gmail.com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insta: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" altLang="en-US" sz="2800">
                <a:solidFill>
                  <a:schemeClr val="bg1"/>
                </a:solidFill>
              </a:rPr>
              <a:t>von_sexcel</a:t>
            </a:r>
            <a:endParaRPr lang="" altLang="en-US" sz="2800"/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github: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" altLang="en-US" sz="2800">
                <a:solidFill>
                  <a:schemeClr val="bg1"/>
                </a:solidFill>
              </a:rPr>
              <a:t>github.com/Ravn88</a:t>
            </a:r>
            <a:endParaRPr lang="" alt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" altLang="en-US" sz="2800">
                <a:solidFill>
                  <a:schemeClr val="bg1">
                    <a:lumMod val="85000"/>
                  </a:schemeClr>
                </a:solidFill>
              </a:rPr>
              <a:t>kaggle:</a:t>
            </a:r>
            <a:r>
              <a:rPr lang="" altLang="en-US" sz="280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" altLang="en-US" sz="2800">
                <a:solidFill>
                  <a:schemeClr val="bg1"/>
                </a:solidFill>
              </a:rPr>
              <a:t>kaggle.com/ravn88</a:t>
            </a:r>
            <a:endParaRPr lang="" altLang="en-US" sz="2800">
              <a:solidFill>
                <a:schemeClr val="bg1"/>
              </a:solidFill>
            </a:endParaRPr>
          </a:p>
        </p:txBody>
      </p:sp>
      <p:pic>
        <p:nvPicPr>
          <p:cNvPr id="8" name="Picture 7" descr="P1540799_Michał_Podsiadło_skype_bad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0" y="2065020"/>
            <a:ext cx="33147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Idea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presentation</a:t>
            </a: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's goal is just to </a:t>
            </a:r>
            <a:r>
              <a:rPr lang="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explain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problem of constructing efficient portfolios and show how to impelement a solution for the best fitted portfolio</a:t>
            </a: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which will give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maximized returns with minimized risks.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Based on the postgraduate thesis - Investment Portfolio </a:t>
            </a:r>
            <a:r>
              <a:rPr 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Opt</a:t>
            </a:r>
            <a:r>
              <a:rPr lang="" altLang="pl-P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imization based on ETF funds and traditional Mutual funds</a:t>
            </a:r>
            <a:endParaRPr lang="" altLang="pl-P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Industry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pecification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(1/2)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of collected data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data sources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portfolio construction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tools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optimization tools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modelling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 / KPI / portfolio performance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Obraz 6" descr="https://i1.wp.com/blogs.cfainstitute.org/investor/files/2018/02/Artificial-Intelligence-AI-Based-Investment-Process.png?resize=768%2C43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643" y="469583"/>
            <a:ext cx="11562715" cy="59188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8547" y="6514465"/>
            <a:ext cx="118446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https://blogs.cfainstitute.org/investor/2018/02/08/data-science-will-transform-the-investment-industry-are-you-prepared/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Industry Specification (2/2)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r>
              <a:rPr lang="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theory of portfolio construction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frontier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Maximized returns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 risks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 (Investment Policy Statement)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investor needs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 assets &amp; portfolio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charset="0"/>
              <a:buChar char=""/>
            </a:pPr>
            <a:r>
              <a:rPr lang="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exceptions must be discussed</a:t>
            </a:r>
            <a:endParaRPr lang="" alt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Obraz 11" descr="http://www.gettingyourich.com/uploads/1/2/0/5/12058968/4589404_orig.pn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7548" y="398463"/>
            <a:ext cx="8256905" cy="60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11125" y="6483350"/>
            <a:ext cx="74549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http://www.gettingyourich.com/blog/what-is-the-efficient-frontier-theory</a:t>
            </a:r>
            <a:endParaRPr lang="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Assets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S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pecification </a:t>
            </a:r>
            <a:r>
              <a:rPr lang="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(1/3)</a:t>
            </a:r>
            <a:endParaRPr lang="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p>
            <a:pPr marL="0" indent="0">
              <a:buNone/>
            </a:pPr>
            <a:r>
              <a:rPr lang="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 “safe”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Form of loan to the companies, governments, etc.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Coupon or non-coupon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0"/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 grade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"/>
            </a:pPr>
            <a:r>
              <a:rPr lang="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Non-investment grade</a:t>
            </a:r>
            <a:endParaRPr lang="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10686</Words>
  <Application>WPS Presentation</Application>
  <PresentationFormat>Panoramiczny</PresentationFormat>
  <Paragraphs>787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</vt:lpstr>
      <vt:lpstr>SimSun</vt:lpstr>
      <vt:lpstr>Wingdings</vt:lpstr>
      <vt:lpstr>Cambria Math</vt:lpstr>
      <vt:lpstr>DejaVu Math TeX Gyre</vt:lpstr>
      <vt:lpstr>Times New Roman</vt:lpstr>
      <vt:lpstr>Calibri</vt:lpstr>
      <vt:lpstr>Trebuchet MS</vt:lpstr>
      <vt:lpstr>Calibri Light</vt:lpstr>
      <vt:lpstr>微软雅黑</vt:lpstr>
      <vt:lpstr>Arial Unicode MS</vt:lpstr>
      <vt:lpstr>Droid Sans Fallback</vt:lpstr>
      <vt:lpstr>MS Mincho</vt:lpstr>
      <vt:lpstr>Gubbi</vt:lpstr>
      <vt:lpstr>SimSun</vt:lpstr>
      <vt:lpstr>Laksaman</vt:lpstr>
      <vt:lpstr>Verdana</vt:lpstr>
      <vt:lpstr>Arial Black</vt:lpstr>
      <vt:lpstr>AR PL UMing TW</vt:lpstr>
      <vt:lpstr>Wingdings</vt:lpstr>
      <vt:lpstr>Bitstream Vera Sans Mono</vt:lpstr>
      <vt:lpstr>Bitstream Vera Serif</vt:lpstr>
      <vt:lpstr>Comic Sans MS</vt:lpstr>
      <vt:lpstr>Times New Roman</vt:lpstr>
      <vt:lpstr>Default Design</vt:lpstr>
      <vt:lpstr>PowerPoint 演示文稿</vt:lpstr>
      <vt:lpstr>PowerPoint 演示文稿</vt:lpstr>
      <vt:lpstr>PowerPoint 演示文稿</vt:lpstr>
      <vt:lpstr>Plan of Presentation</vt:lpstr>
      <vt:lpstr>Intro - Industry specification</vt:lpstr>
      <vt:lpstr>Intro - Industry specification</vt:lpstr>
      <vt:lpstr>Plan of Presentation</vt:lpstr>
      <vt:lpstr>PowerPoint 演示文稿</vt:lpstr>
      <vt:lpstr>Intro - Assets specification</vt:lpstr>
      <vt:lpstr>PowerPoint 演示文稿</vt:lpstr>
      <vt:lpstr>Intro - Assets specification</vt:lpstr>
      <vt:lpstr>Intro - Assets specification</vt:lpstr>
      <vt:lpstr>Intro - Industry specification</vt:lpstr>
      <vt:lpstr>PowerPoint 演示文稿</vt:lpstr>
      <vt:lpstr>Intro - Industry specification</vt:lpstr>
      <vt:lpstr>ETL &amp; Data sets - Methodology</vt:lpstr>
      <vt:lpstr>ETL &amp; Data sets - </vt:lpstr>
      <vt:lpstr>ETL &amp; Data sets - Variables</vt:lpstr>
      <vt:lpstr>PowerPoint 演示文稿</vt:lpstr>
      <vt:lpstr>PowerPoint 演示文稿</vt:lpstr>
      <vt:lpstr>PowerPoint 演示文稿</vt:lpstr>
      <vt:lpstr>PowerPoint 演示文稿</vt:lpstr>
      <vt:lpstr>ETL &amp; Data sets</vt:lpstr>
      <vt:lpstr>ETL &amp; Data sets - </vt:lpstr>
      <vt:lpstr>Regression Metrics (1/3)</vt:lpstr>
      <vt:lpstr>Regression Metrics (2/3)</vt:lpstr>
      <vt:lpstr>Price Predictions - </vt:lpstr>
      <vt:lpstr>Modelling Outcomes</vt:lpstr>
      <vt:lpstr>Price Predictions - </vt:lpstr>
      <vt:lpstr>Price Predictions</vt:lpstr>
      <vt:lpstr>Portfolio Optimization - Key measurements</vt:lpstr>
      <vt:lpstr>Portfolio Optimization - Key measurements</vt:lpstr>
      <vt:lpstr>Portfolio Optimization - </vt:lpstr>
      <vt:lpstr>Portfolio Optimization - </vt:lpstr>
      <vt:lpstr>Portfolio Optimalization</vt:lpstr>
      <vt:lpstr>Portfolio Optimalization - </vt:lpstr>
      <vt:lpstr>Summary - Short &amp; concise</vt:lpstr>
      <vt:lpstr>Summary - 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portfeli inwestycyjnych na rynku ETF</dc:title>
  <dc:creator>Michał Podsiadło</dc:creator>
  <cp:lastModifiedBy>ravn</cp:lastModifiedBy>
  <cp:revision>77</cp:revision>
  <dcterms:created xsi:type="dcterms:W3CDTF">2019-09-28T08:15:52Z</dcterms:created>
  <dcterms:modified xsi:type="dcterms:W3CDTF">2019-09-28T08:15:52Z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