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67" r:id="rId3"/>
    <p:sldId id="271" r:id="rId4"/>
    <p:sldId id="273" r:id="rId5"/>
    <p:sldId id="283" r:id="rId6"/>
    <p:sldId id="272" r:id="rId7"/>
    <p:sldId id="281" r:id="rId8"/>
    <p:sldId id="288" r:id="rId9"/>
    <p:sldId id="287" r:id="rId10"/>
    <p:sldId id="291" r:id="rId11"/>
    <p:sldId id="290" r:id="rId12"/>
    <p:sldId id="278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9805F4-3E8F-40BE-BB30-B0F1348B601E}" v="482" dt="2024-12-27T05:04:13.925"/>
    <p1510:client id="{8EF5DDD0-F22E-59A1-61C6-16E837350B87}" v="143" dt="2024-12-27T06:14:23.9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12/28/2024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pPr/>
              <a:t>12/28/2024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D5BB0C6-8FC1-47C0-B737-D54E21B5B868}" type="datetimeFigureOut">
              <a:rPr lang="en-US" smtClean="0"/>
              <a:pPr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70C0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5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ransition advTm="4000">
    <p:cut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5286" y="1345121"/>
            <a:ext cx="6624736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 Black"/>
              </a:rPr>
              <a:t> Backend Engineering-I Student Regis. Form</a:t>
            </a:r>
          </a:p>
          <a:p>
            <a:pPr algn="ctr"/>
            <a:endParaRPr lang="en-US" sz="3600" dirty="0">
              <a:solidFill>
                <a:srgbClr val="FF0000"/>
              </a:solidFill>
              <a:latin typeface="Arial Blac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5856" y="4653136"/>
            <a:ext cx="2551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596CC0-0544-9FD2-7AFD-B23ECB7AE8F4}"/>
              </a:ext>
            </a:extLst>
          </p:cNvPr>
          <p:cNvSpPr txBox="1"/>
          <p:nvPr/>
        </p:nvSpPr>
        <p:spPr>
          <a:xfrm>
            <a:off x="2195736" y="2845386"/>
            <a:ext cx="5112568" cy="22159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/>
              <a:t>Team Details</a:t>
            </a:r>
            <a:r>
              <a:rPr lang="en-US" sz="2000" dirty="0">
                <a:latin typeface="Algerian" panose="04020705040A02060702" pitchFamily="82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                        PRIYANKA  CHAURASIA (2310992499)</a:t>
            </a:r>
          </a:p>
          <a:p>
            <a:r>
              <a:rPr lang="en-US" sz="1600" dirty="0">
                <a:latin typeface="Times New Roman"/>
                <a:cs typeface="Times New Roman"/>
              </a:rPr>
              <a:t>                        PRIYANSHU MITTAL (2310992500)</a:t>
            </a:r>
          </a:p>
          <a:p>
            <a:r>
              <a:rPr lang="en-US" sz="1600">
                <a:latin typeface="Times New Roman"/>
                <a:cs typeface="Times New Roman"/>
              </a:rPr>
              <a:t>                        PURVA BATRA (2310992501)</a:t>
            </a:r>
          </a:p>
          <a:p>
            <a:r>
              <a:rPr lang="en-US" sz="1600">
                <a:latin typeface="Times New Roman"/>
                <a:cs typeface="Times New Roman"/>
              </a:rPr>
              <a:t>                        RAVNEET KAUR (2310992507)</a:t>
            </a:r>
          </a:p>
          <a:p>
            <a:r>
              <a:rPr lang="en-US" sz="1600" dirty="0">
                <a:latin typeface="Algerian" panose="04020705040A02060702" pitchFamily="82" charset="0"/>
              </a:rPr>
              <a:t>                            </a:t>
            </a:r>
            <a:endParaRPr lang="en-US" sz="2000" dirty="0"/>
          </a:p>
          <a:p>
            <a:r>
              <a:rPr lang="en-US" sz="2000" dirty="0">
                <a:latin typeface="Times New Roman"/>
                <a:cs typeface="Times New Roman"/>
              </a:rPr>
              <a:t>Faculty Coordinator :- </a:t>
            </a:r>
            <a:r>
              <a:rPr lang="en-US" sz="1600" dirty="0">
                <a:latin typeface="Times New Roman"/>
                <a:cs typeface="Times New Roman"/>
              </a:rPr>
              <a:t>DR. VIJAITA KASHYAP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661248"/>
            <a:ext cx="69470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</a:t>
            </a:r>
            <a:r>
              <a:rPr 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University Institute of Engineering and Technology, </a:t>
            </a:r>
          </a:p>
          <a:p>
            <a:pPr algn="ctr"/>
            <a:r>
              <a:rPr lang="en-US" sz="2000" b="1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</a:t>
            </a:r>
            <a:r>
              <a:rPr 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University, Punjab</a:t>
            </a:r>
          </a:p>
        </p:txBody>
      </p:sp>
    </p:spTree>
  </p:cSld>
  <p:clrMapOvr>
    <a:masterClrMapping/>
  </p:clrMapOvr>
  <p:transition advTm="4000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FC37-5A9A-4099-C2BC-D7FAA0DF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screenshot of a register&#10;&#10;Description automatically generated">
            <a:extLst>
              <a:ext uri="{FF2B5EF4-FFF2-40B4-BE49-F238E27FC236}">
                <a16:creationId xmlns:a16="http://schemas.microsoft.com/office/drawing/2014/main" id="{6531A5B9-0582-B661-E02C-27A123455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187" y="2334419"/>
            <a:ext cx="7667625" cy="2600325"/>
          </a:xfrm>
        </p:spPr>
      </p:pic>
    </p:spTree>
    <p:extLst>
      <p:ext uri="{BB962C8B-B14F-4D97-AF65-F5344CB8AC3E}">
        <p14:creationId xmlns:p14="http://schemas.microsoft.com/office/powerpoint/2010/main" val="3526356852"/>
      </p:ext>
    </p:extLst>
  </p:cSld>
  <p:clrMapOvr>
    <a:masterClrMapping/>
  </p:clrMapOvr>
  <p:transition advTm="4000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5D774-6B38-801C-545A-AC0A381F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C9E56F07-068E-B4E6-53B2-95ABD3CE8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796" y="1715573"/>
            <a:ext cx="7484408" cy="3882838"/>
          </a:xfrm>
        </p:spPr>
      </p:pic>
    </p:spTree>
    <p:extLst>
      <p:ext uri="{BB962C8B-B14F-4D97-AF65-F5344CB8AC3E}">
        <p14:creationId xmlns:p14="http://schemas.microsoft.com/office/powerpoint/2010/main" val="3033614462"/>
      </p:ext>
    </p:extLst>
  </p:cSld>
  <p:clrMapOvr>
    <a:masterClrMapping/>
  </p:clrMapOvr>
  <p:transition advTm="4000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98FE2BF-0226-B46B-3A4A-2D5EECD1C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77" y="953730"/>
            <a:ext cx="8480323" cy="475344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/>
                <a:cs typeface="Times New Roman"/>
              </a:rPr>
              <a:t>Expanding the functionality of a backend and frontend registration form improves user experience, security, and scalability. By implementing features like real-time client-side validation, social media logins, email verification, you can create a seamless and secure registration process. Additionally, enhancing the system with features like rate limiting, session management, ensures better performance and compliance with privacy regulations. Ultimately, these improvements contribute to a more efficient, user-friendly, and secure platform that can scale as user numbers grow.</a:t>
            </a:r>
          </a:p>
        </p:txBody>
      </p:sp>
    </p:spTree>
  </p:cSld>
  <p:clrMapOvr>
    <a:masterClrMapping/>
  </p:clrMapOvr>
  <p:transition advTm="4000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Thank you cards Images | Free Vectors, Stock Photos &amp; PS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32"/>
            <a:ext cx="9144000" cy="5786478"/>
          </a:xfrm>
          <a:prstGeom prst="rect">
            <a:avLst/>
          </a:prstGeom>
          <a:noFill/>
        </p:spPr>
      </p:pic>
    </p:spTree>
  </p:cSld>
  <p:clrMapOvr>
    <a:masterClrMapping/>
  </p:clrMapOvr>
  <p:transition advTm="4000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Times New Roman" pitchFamily="18" charset="0"/>
                <a:cs typeface="Times New Roman" pitchFamily="18" charset="0"/>
              </a:rPr>
              <a:t>Table of Contents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980728"/>
            <a:ext cx="691276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033D93-71EC-176F-0882-C770AD048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296297"/>
              </p:ext>
            </p:extLst>
          </p:nvPr>
        </p:nvGraphicFramePr>
        <p:xfrm>
          <a:off x="510466" y="1253970"/>
          <a:ext cx="8113379" cy="5178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548">
                  <a:extLst>
                    <a:ext uri="{9D8B030D-6E8A-4147-A177-3AD203B41FA5}">
                      <a16:colId xmlns:a16="http://schemas.microsoft.com/office/drawing/2014/main" val="2412453381"/>
                    </a:ext>
                  </a:extLst>
                </a:gridCol>
                <a:gridCol w="4710713">
                  <a:extLst>
                    <a:ext uri="{9D8B030D-6E8A-4147-A177-3AD203B41FA5}">
                      <a16:colId xmlns:a16="http://schemas.microsoft.com/office/drawing/2014/main" val="1049600084"/>
                    </a:ext>
                  </a:extLst>
                </a:gridCol>
                <a:gridCol w="2254118">
                  <a:extLst>
                    <a:ext uri="{9D8B030D-6E8A-4147-A177-3AD203B41FA5}">
                      <a16:colId xmlns:a16="http://schemas.microsoft.com/office/drawing/2014/main" val="4138106387"/>
                    </a:ext>
                  </a:extLst>
                </a:gridCol>
              </a:tblGrid>
              <a:tr h="64726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dirty="0"/>
                        <a:t>Sr.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Page No.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805455"/>
                  </a:ext>
                </a:extLst>
              </a:tr>
              <a:tr h="647265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24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Introduction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059168"/>
                  </a:ext>
                </a:extLst>
              </a:tr>
              <a:tr h="647265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400" dirty="0"/>
                        <a:t>Problem 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327465"/>
                  </a:ext>
                </a:extLst>
              </a:tr>
              <a:tr h="647265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Key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732698"/>
                  </a:ext>
                </a:extLst>
              </a:tr>
              <a:tr h="647265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Technical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06 - 07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369201"/>
                  </a:ext>
                </a:extLst>
              </a:tr>
              <a:tr h="647265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Tags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808274"/>
                  </a:ext>
                </a:extLst>
              </a:tr>
              <a:tr h="647265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Expanding the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579723"/>
                  </a:ext>
                </a:extLst>
              </a:tr>
              <a:tr h="647265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29862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Tm="400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676183" y="842240"/>
            <a:ext cx="7779096" cy="735586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         REGISTRATION FORM</a:t>
            </a:r>
          </a:p>
          <a:p>
            <a:endParaRPr lang="en-US" sz="2000" b="1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OVERVIEW:-</a:t>
            </a:r>
          </a:p>
          <a:p>
            <a:endParaRPr lang="en-US" sz="2000" b="1" dirty="0">
              <a:latin typeface="Times New Roman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/>
                <a:cs typeface="Times New Roman"/>
              </a:rPr>
              <a:t>Purpose</a:t>
            </a:r>
            <a:r>
              <a:rPr lang="en-US" sz="2000" dirty="0">
                <a:latin typeface="Times New Roman"/>
                <a:cs typeface="Times New Roman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Times New Roman"/>
              </a:rPr>
              <a:t>Collect and securely store user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Times New Roman"/>
              </a:rPr>
              <a:t>Enable authentication and user identity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Times New Roman"/>
              </a:rPr>
              <a:t>Validate and insert data into the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Times New Roman"/>
              </a:rPr>
              <a:t>Ensure error handling and input validation.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/>
                <a:cs typeface="Times New Roman"/>
              </a:rPr>
              <a:t>Goals</a:t>
            </a:r>
            <a:r>
              <a:rPr lang="en-US" dirty="0">
                <a:latin typeface="Times New Roman"/>
                <a:cs typeface="Times New Roman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/>
                <a:cs typeface="Times New Roman"/>
              </a:rPr>
              <a:t>Scalability</a:t>
            </a:r>
            <a:r>
              <a:rPr lang="en-US" dirty="0">
                <a:latin typeface="Times New Roman"/>
                <a:cs typeface="Times New Roman"/>
              </a:rPr>
              <a:t>: Handle growing user numbers efficiently.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/>
                <a:cs typeface="Times New Roman"/>
              </a:rPr>
              <a:t>Automation</a:t>
            </a:r>
            <a:r>
              <a:rPr lang="en-US" dirty="0">
                <a:latin typeface="Times New Roman"/>
                <a:cs typeface="Times New Roman"/>
              </a:rPr>
              <a:t>: Trigger workflows like email verification.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Britannic Bold" panose="020B0903060703020204" pitchFamily="34" charset="0"/>
            </a:endParaRPr>
          </a:p>
          <a:p>
            <a:endParaRPr lang="en-US" sz="2400" dirty="0">
              <a:latin typeface="Britannic Bold" panose="020B0903060703020204" pitchFamily="34" charset="0"/>
              <a:cs typeface="Times New Roman" pitchFamily="18" charset="0"/>
            </a:endParaRPr>
          </a:p>
          <a:p>
            <a:endParaRPr lang="en-US" sz="4000" dirty="0">
              <a:latin typeface="Stencil" panose="040409050D0802020404" pitchFamily="82" charset="0"/>
              <a:cs typeface="Times New Roman" pitchFamily="18" charset="0"/>
            </a:endParaRPr>
          </a:p>
          <a:p>
            <a:endParaRPr lang="en-US" sz="1600" dirty="0">
              <a:latin typeface="Britannic Bold" panose="020B0903060703020204" pitchFamily="34" charset="0"/>
              <a:cs typeface="Times New Roman" pitchFamily="18" charset="0"/>
            </a:endParaRPr>
          </a:p>
          <a:p>
            <a:r>
              <a:rPr lang="en-US" sz="1600" dirty="0">
                <a:latin typeface="Stencil"/>
                <a:cs typeface="Times New Roman"/>
              </a:rPr>
              <a:t>        </a:t>
            </a:r>
            <a:endParaRPr lang="en-US" sz="1600" dirty="0">
              <a:latin typeface="Stencil" panose="040409050D0802020404" pitchFamily="82" charset="0"/>
              <a:cs typeface="Times New Roman" pitchFamily="18" charset="0"/>
            </a:endParaRPr>
          </a:p>
          <a:p>
            <a:endParaRPr lang="en-US" sz="1600" dirty="0">
              <a:latin typeface="Stencil" panose="040409050D0802020404" pitchFamily="82" charset="0"/>
              <a:cs typeface="Times New Roman" pitchFamily="18" charset="0"/>
            </a:endParaRPr>
          </a:p>
          <a:p>
            <a:r>
              <a:rPr lang="en-US" sz="1600" dirty="0">
                <a:latin typeface="Stencil"/>
                <a:cs typeface="Times New Roman"/>
              </a:rPr>
              <a:t>         </a:t>
            </a:r>
            <a:r>
              <a:rPr lang="en-US" sz="1600" dirty="0">
                <a:latin typeface="Lucida Sans Unicode"/>
                <a:cs typeface="Lucida Sans Unicode"/>
              </a:rPr>
              <a:t>     </a:t>
            </a:r>
            <a:endParaRPr lang="en-US" sz="1600" dirty="0">
              <a:latin typeface="Stencil" panose="040409050D0802020404" pitchFamily="82" charset="0"/>
              <a:cs typeface="Times New Roman" pitchFamily="18" charset="0"/>
            </a:endParaRPr>
          </a:p>
          <a:p>
            <a:endParaRPr lang="en-US" sz="4000" dirty="0">
              <a:latin typeface="Stencil" panose="040409050D0802020404" pitchFamily="82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>
                <a:latin typeface="Times New Roman"/>
                <a:cs typeface="Times New Roman"/>
              </a:rPr>
              <a:t>Problem Statement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226142" y="1012724"/>
            <a:ext cx="8306298" cy="563231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buFont typeface="Calibri"/>
              <a:buAutoNum type="arabicPeriod"/>
            </a:pPr>
            <a:r>
              <a:rPr lang="en-US" sz="2000" dirty="0">
                <a:latin typeface="Times New Roman"/>
                <a:cs typeface="Times New Roman"/>
              </a:rPr>
              <a:t> Design a secure backend registration form to collect, validate, and store user data accurately.</a:t>
            </a:r>
            <a:endParaRPr lang="en-US" sz="2000" dirty="0">
              <a:latin typeface="Times New Roman"/>
              <a:ea typeface="Calibri"/>
              <a:cs typeface="Times New Roman"/>
            </a:endParaRPr>
          </a:p>
          <a:p>
            <a:pPr>
              <a:buAutoNum type="arabicPeriod"/>
            </a:pPr>
            <a:endParaRPr lang="en-US" sz="2000" dirty="0">
              <a:latin typeface="Times New Roman"/>
              <a:cs typeface="Times New Roman"/>
            </a:endParaRPr>
          </a:p>
          <a:p>
            <a:pPr>
              <a:buFont typeface="+mj-lt"/>
              <a:buAutoNum type="arabicPeriod"/>
            </a:pPr>
            <a:r>
              <a:rPr lang="en-US" sz="2000" dirty="0">
                <a:latin typeface="Times New Roman"/>
                <a:cs typeface="Times New Roman"/>
              </a:rPr>
              <a:t> Provide a user-friendly experience with clear feedback and error handling.</a:t>
            </a:r>
          </a:p>
          <a:p>
            <a:pPr>
              <a:buAutoNum type="arabicPeriod"/>
            </a:pPr>
            <a:endParaRPr lang="en-US" sz="2000" dirty="0">
              <a:latin typeface="Times New Roman"/>
              <a:cs typeface="Times New Roman"/>
            </a:endParaRPr>
          </a:p>
          <a:p>
            <a:pPr>
              <a:buFont typeface="+mj-lt"/>
              <a:buAutoNum type="arabicPeriod"/>
            </a:pPr>
            <a:r>
              <a:rPr lang="en-US" sz="2000" dirty="0">
                <a:latin typeface="Times New Roman"/>
                <a:cs typeface="Times New Roman"/>
              </a:rPr>
              <a:t> Enable seamless integration with authentication and user management systems.</a:t>
            </a:r>
          </a:p>
          <a:p>
            <a:pPr>
              <a:buAutoNum type="arabicPeriod"/>
            </a:pPr>
            <a:endParaRPr lang="en-US" sz="2000" dirty="0">
              <a:latin typeface="Times New Roman"/>
              <a:cs typeface="Times New Roman"/>
            </a:endParaRPr>
          </a:p>
          <a:p>
            <a:pPr>
              <a:buFont typeface="+mj-lt"/>
              <a:buAutoNum type="arabicPeriod"/>
            </a:pPr>
            <a:r>
              <a:rPr lang="en-US" sz="2000" dirty="0">
                <a:latin typeface="Times New Roman"/>
                <a:cs typeface="Times New Roman"/>
              </a:rPr>
              <a:t> Facilitate automation for workflows like email verification and welcome messages.</a:t>
            </a:r>
          </a:p>
          <a:p>
            <a:pPr>
              <a:buAutoNum type="arabicPeriod"/>
            </a:pPr>
            <a:endParaRPr lang="en-US" sz="2000" dirty="0">
              <a:latin typeface="Times New Roman"/>
              <a:cs typeface="Times New Roman"/>
            </a:endParaRPr>
          </a:p>
          <a:p>
            <a:pPr>
              <a:buFont typeface="+mj-lt"/>
              <a:buAutoNum type="arabicPeriod"/>
            </a:pPr>
            <a:r>
              <a:rPr lang="en-US" sz="2000" dirty="0">
                <a:latin typeface="Times New Roman"/>
                <a:cs typeface="Times New Roman"/>
              </a:rPr>
              <a:t> Implement scalability to handle growing user bases efficiently.</a:t>
            </a:r>
            <a:endParaRPr lang="en-US" sz="2000" dirty="0">
              <a:latin typeface="Times New Roman"/>
              <a:ea typeface="Calibri"/>
              <a:cs typeface="Times New Roman"/>
            </a:endParaRPr>
          </a:p>
          <a:p>
            <a:pPr>
              <a:buAutoNum type="arabicPeriod"/>
            </a:pPr>
            <a:endParaRPr lang="en-US" sz="2000" dirty="0">
              <a:latin typeface="Times New Roman"/>
              <a:cs typeface="Times New Roman"/>
            </a:endParaRPr>
          </a:p>
          <a:p>
            <a:pPr>
              <a:buFont typeface="+mj-lt"/>
              <a:buAutoNum type="arabicPeriod"/>
            </a:pPr>
            <a:r>
              <a:rPr lang="en-US" sz="2000" dirty="0">
                <a:latin typeface="Times New Roman"/>
                <a:cs typeface="Times New Roman"/>
              </a:rPr>
              <a:t> Store data in a well-structured database format for easy management.</a:t>
            </a:r>
          </a:p>
          <a:p>
            <a:pPr>
              <a:buAutoNum type="arabicPeriod"/>
            </a:pPr>
            <a:endParaRPr lang="en-US" sz="2000" dirty="0">
              <a:latin typeface="Times New Roman"/>
              <a:cs typeface="Times New Roman"/>
            </a:endParaRPr>
          </a:p>
          <a:p>
            <a:pPr>
              <a:buFont typeface="+mj-lt"/>
              <a:buAutoNum type="arabicPeriod"/>
            </a:pPr>
            <a:r>
              <a:rPr lang="en-US" sz="2000" dirty="0">
                <a:latin typeface="Times New Roman"/>
                <a:cs typeface="Times New Roman"/>
              </a:rPr>
              <a:t> Enable compatibility with third-party services like social login (Google, Facebook).</a:t>
            </a:r>
          </a:p>
          <a:p>
            <a:endParaRPr lang="en-US" sz="2000" dirty="0">
              <a:latin typeface="Bahnschrift Light" panose="020B0502040204020203" pitchFamily="34" charset="0"/>
              <a:cs typeface="Times New Roman"/>
            </a:endParaRPr>
          </a:p>
        </p:txBody>
      </p:sp>
    </p:spTree>
  </p:cSld>
  <p:clrMapOvr>
    <a:masterClrMapping/>
  </p:clrMapOvr>
  <p:transition advTm="4000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21893-D012-5AAE-C48A-4830F2DE1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/>
                <a:cs typeface="Times New Roman"/>
              </a:rPr>
              <a:t>Key Features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E6425-18BC-00BB-3AC1-69188FAD4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3844"/>
            <a:ext cx="8229600" cy="4790312"/>
          </a:xfrm>
        </p:spPr>
        <p:txBody>
          <a:bodyPr/>
          <a:lstStyle/>
          <a:p>
            <a:pPr marL="0" indent="0"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/>
                <a:cs typeface="Times New Roman"/>
              </a:rPr>
              <a:t>Input Validation</a:t>
            </a:r>
            <a:r>
              <a:rPr lang="en-US" sz="2000" dirty="0">
                <a:latin typeface="Times New Roman"/>
                <a:cs typeface="Times New Roman"/>
              </a:rPr>
              <a:t>: Validate user inputs (e.g., email format, password strength) to ensure data accuracy.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/>
                <a:cs typeface="Times New Roman"/>
              </a:rPr>
              <a:t>Error Feedback</a:t>
            </a:r>
            <a:r>
              <a:rPr lang="en-US" sz="2000" dirty="0">
                <a:latin typeface="Times New Roman"/>
                <a:cs typeface="Times New Roman"/>
              </a:rPr>
              <a:t>: Provide user-friendly error messages for invalid or incomplete entries.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/>
                <a:cs typeface="Times New Roman"/>
              </a:rPr>
              <a:t>Database Integration</a:t>
            </a:r>
            <a:r>
              <a:rPr lang="en-US" sz="2000" dirty="0">
                <a:latin typeface="Times New Roman"/>
                <a:cs typeface="Times New Roman"/>
              </a:rPr>
              <a:t>: Efficiently store user data in a structured database format.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/>
                <a:cs typeface="Times New Roman"/>
              </a:rPr>
              <a:t>Scalability</a:t>
            </a:r>
            <a:r>
              <a:rPr lang="en-US" sz="2000" dirty="0">
                <a:latin typeface="Times New Roman"/>
                <a:cs typeface="Times New Roman"/>
              </a:rPr>
              <a:t>: Handle increasing user numbers without compromising performance.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/>
                <a:cs typeface="Times New Roman"/>
              </a:rPr>
              <a:t>Authentication Integration</a:t>
            </a:r>
            <a:r>
              <a:rPr lang="en-US" sz="2000" dirty="0">
                <a:latin typeface="Times New Roman"/>
                <a:cs typeface="Times New Roman"/>
              </a:rPr>
              <a:t>: Connect seamlessly with login and authentication mechanisms.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/>
                <a:cs typeface="Times New Roman"/>
              </a:rPr>
              <a:t>Automation</a:t>
            </a:r>
            <a:r>
              <a:rPr lang="en-US" sz="2000" dirty="0">
                <a:latin typeface="Times New Roman"/>
                <a:cs typeface="Times New Roman"/>
              </a:rPr>
              <a:t>: Trigger workflows such as email verification and welcome notifications.</a:t>
            </a:r>
          </a:p>
          <a:p>
            <a:pPr>
              <a:buFont typeface="+mj-lt"/>
              <a:buAutoNum type="arabicPeriod"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latin typeface="Sitka Banner" pitchFamily="2" charset="0"/>
              </a:rPr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248873738"/>
      </p:ext>
    </p:extLst>
  </p:cSld>
  <p:clrMapOvr>
    <a:masterClrMapping/>
  </p:clrMapOvr>
  <p:transition advTm="4000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>
                <a:latin typeface="Times New Roman"/>
                <a:cs typeface="Times New Roman"/>
              </a:rPr>
              <a:t>Technical Details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F9D09268-823D-5527-5B36-DA6390ADD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639" y="1052052"/>
            <a:ext cx="8431161" cy="4845511"/>
          </a:xfrm>
        </p:spPr>
        <p:txBody>
          <a:bodyPr/>
          <a:lstStyle/>
          <a:p>
            <a:r>
              <a:rPr lang="en-US" sz="2000" b="1" dirty="0">
                <a:latin typeface="Times New Roman"/>
                <a:cs typeface="Times New Roman"/>
              </a:rPr>
              <a:t>Frontend:</a:t>
            </a:r>
            <a:endParaRPr lang="en-US" sz="2000" b="1" dirty="0"/>
          </a:p>
          <a:p>
            <a:endParaRPr lang="en-US" sz="2000" b="1" dirty="0">
              <a:latin typeface="Times New Roman"/>
              <a:cs typeface="Times New Roman"/>
            </a:endParaRP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/>
                <a:cs typeface="Times New Roman"/>
              </a:rPr>
              <a:t>Frameworks/Libraries</a:t>
            </a:r>
            <a:r>
              <a:rPr lang="en-US" sz="2000" dirty="0">
                <a:latin typeface="Times New Roman"/>
                <a:cs typeface="Times New Roman"/>
              </a:rPr>
              <a:t>: Use frameworks like React for a dynamic UI.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/>
                <a:cs typeface="Times New Roman"/>
              </a:rPr>
              <a:t>Responsive Design</a:t>
            </a:r>
            <a:r>
              <a:rPr lang="en-US" sz="2000" dirty="0">
                <a:latin typeface="Times New Roman"/>
                <a:cs typeface="Times New Roman"/>
              </a:rPr>
              <a:t>: Ensure compatibility across devices using CSS frameworks like Bootstrap.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/>
                <a:cs typeface="Times New Roman"/>
              </a:rPr>
              <a:t>Form Validation</a:t>
            </a:r>
            <a:r>
              <a:rPr lang="en-US" sz="2000" dirty="0">
                <a:latin typeface="Times New Roman"/>
                <a:cs typeface="Times New Roman"/>
              </a:rPr>
              <a:t>: Implement client-side validation for fields (e.g., required fields, email format).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/>
                <a:cs typeface="Times New Roman"/>
              </a:rPr>
              <a:t>Error Handling</a:t>
            </a:r>
            <a:r>
              <a:rPr lang="en-US" sz="2000" dirty="0">
                <a:latin typeface="Times New Roman"/>
                <a:cs typeface="Times New Roman"/>
              </a:rPr>
              <a:t>: Display validation errors or backend response messages dynamically.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/>
                <a:cs typeface="Times New Roman"/>
              </a:rPr>
              <a:t>Security</a:t>
            </a:r>
            <a:r>
              <a:rPr lang="en-US" sz="2000" dirty="0">
                <a:latin typeface="Times New Roman"/>
                <a:cs typeface="Times New Roman"/>
              </a:rPr>
              <a:t>: Prevent XSS attacks by sanitizing inputs and using HTTPS for API calls.</a:t>
            </a:r>
          </a:p>
          <a:p>
            <a:pPr marL="0" indent="0">
              <a:buNone/>
            </a:pPr>
            <a:endParaRPr lang="en-US" sz="2000" dirty="0">
              <a:latin typeface="Bahnschrift Light" panose="020B0502040204020203" pitchFamily="34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4CD13-C8CA-8DBF-F501-4BFE20847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/>
                <a:cs typeface="Times New Roman"/>
              </a:rPr>
              <a:t> 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79896-D2CC-F2BA-3FC6-4A0E6D119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3058"/>
            <a:ext cx="8229600" cy="4904505"/>
          </a:xfrm>
        </p:spPr>
        <p:txBody>
          <a:bodyPr/>
          <a:lstStyle/>
          <a:p>
            <a:r>
              <a:rPr lang="en-US" sz="2000" b="1" dirty="0">
                <a:latin typeface="Times New Roman"/>
                <a:cs typeface="Times New Roman"/>
              </a:rPr>
              <a:t>Backend:</a:t>
            </a:r>
          </a:p>
          <a:p>
            <a:endParaRPr lang="en-US" sz="2000" b="1" dirty="0">
              <a:latin typeface="Times New Roman"/>
              <a:cs typeface="Times New Roman"/>
            </a:endParaRP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/>
                <a:cs typeface="Times New Roman"/>
              </a:rPr>
              <a:t>Frameworks</a:t>
            </a:r>
            <a:r>
              <a:rPr lang="en-US" sz="2000" dirty="0">
                <a:latin typeface="Times New Roman"/>
                <a:cs typeface="Times New Roman"/>
              </a:rPr>
              <a:t>: Use backend frameworks like Node.js.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/>
                <a:cs typeface="Times New Roman"/>
              </a:rPr>
              <a:t>Database</a:t>
            </a:r>
            <a:r>
              <a:rPr lang="en-US" sz="2000" dirty="0">
                <a:latin typeface="Times New Roman"/>
                <a:cs typeface="Times New Roman"/>
              </a:rPr>
              <a:t>: Integrate with databases like MySQL, PostgreSQL, or MongoDB for user data storage.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/>
                <a:cs typeface="Times New Roman"/>
              </a:rPr>
              <a:t>API Development</a:t>
            </a:r>
            <a:r>
              <a:rPr lang="en-US" sz="2000" dirty="0">
                <a:latin typeface="Times New Roman"/>
                <a:cs typeface="Times New Roman"/>
              </a:rPr>
              <a:t>: Create secure APIs for data handling.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/>
                <a:cs typeface="Times New Roman"/>
              </a:rPr>
              <a:t>Validation</a:t>
            </a:r>
            <a:r>
              <a:rPr lang="en-US" sz="2000" dirty="0">
                <a:latin typeface="Times New Roman"/>
                <a:cs typeface="Times New Roman"/>
              </a:rPr>
              <a:t>: Perform server-side validation for inputs to ensure data accuracy and security.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/>
                <a:cs typeface="Times New Roman"/>
              </a:rPr>
              <a:t>Password Security</a:t>
            </a:r>
            <a:r>
              <a:rPr lang="en-US" sz="2000" dirty="0">
                <a:latin typeface="Times New Roman"/>
                <a:cs typeface="Times New Roman"/>
              </a:rPr>
              <a:t>: Hash passwords using </a:t>
            </a:r>
            <a:r>
              <a:rPr lang="en-US" sz="2000" err="1">
                <a:latin typeface="Times New Roman"/>
                <a:cs typeface="Times New Roman"/>
              </a:rPr>
              <a:t>bcrypt</a:t>
            </a:r>
            <a:r>
              <a:rPr lang="en-US" sz="2000" dirty="0">
                <a:latin typeface="Times New Roman"/>
                <a:cs typeface="Times New Roman"/>
              </a:rPr>
              <a:t> or Argon2 for secure storage.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/>
                <a:cs typeface="Times New Roman"/>
              </a:rPr>
              <a:t>Error Logging</a:t>
            </a:r>
            <a:r>
              <a:rPr lang="en-US" sz="2000" dirty="0">
                <a:latin typeface="Times New Roman"/>
                <a:cs typeface="Times New Roman"/>
              </a:rPr>
              <a:t>: Use tools like Sentry or Winston for monitoring and debugging errors.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/>
                <a:cs typeface="Times New Roman"/>
              </a:rPr>
              <a:t>Scalability</a:t>
            </a:r>
            <a:r>
              <a:rPr lang="en-US" sz="2000" dirty="0">
                <a:latin typeface="Times New Roman"/>
                <a:cs typeface="Times New Roman"/>
              </a:rPr>
              <a:t>: Ensure scalability with load balancing and microservices architecture.</a:t>
            </a: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b="1" dirty="0">
              <a:latin typeface="Bahnschrift Light" panose="020B0502040204020203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4630986"/>
      </p:ext>
    </p:extLst>
  </p:cSld>
  <p:clrMapOvr>
    <a:masterClrMapping/>
  </p:clrMapOvr>
  <p:transition advTm="4000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1D17D-0AE0-36F7-73B2-3D79DDD96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Tags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CE81111-345A-94DE-E8CE-B93BAC1BAB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679940"/>
            <a:ext cx="6151043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b="1" i="0" u="none" strike="noStrike" cap="none" normalizeH="0" baseline="0" dirty="0">
              <a:ln>
                <a:noFill/>
              </a:ln>
              <a:effectLst/>
              <a:latin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>
                <a:latin typeface="Times New Roman"/>
                <a:cs typeface="Times New Roman"/>
              </a:rPr>
              <a:t> Frontend tags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b="1" dirty="0">
              <a:latin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HTML Tags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:</a:t>
            </a: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&lt;form&gt;: For creating the registration form structure.</a:t>
            </a: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&lt;input&gt;: For text, email, password, and other user inputs.</a:t>
            </a: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&lt;button&gt;: For submitting the form.</a:t>
            </a: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&lt;label&gt;: For associating text labels with form fields.</a:t>
            </a: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&lt;div&gt;: For structuring and styling the layout.</a:t>
            </a: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&lt;span&gt;: For inline elements like error messages.</a:t>
            </a: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&lt;select&gt; and &lt;option&gt;: For dropdown fields, if required.</a:t>
            </a: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CSS Tags (Selectors)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:</a:t>
            </a: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.class: To style specific elements.</a:t>
            </a: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#id: For unique styling or JavaScript targeting.</a:t>
            </a: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:hover and :focus: For interactivity and visual feedback.</a:t>
            </a: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@media: For responsive design.</a:t>
            </a: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JavaScript/React Tags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:</a:t>
            </a: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Event handlers: on Change, on Submit, and on Click</a:t>
            </a: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266626"/>
      </p:ext>
    </p:extLst>
  </p:cSld>
  <p:clrMapOvr>
    <a:masterClrMapping/>
  </p:clrMapOvr>
  <p:transition advTm="4000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CEDCD-73DF-3287-6D2E-9336DE703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Expanding the functionality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314FA7-66F1-9D79-15EE-F5CE654DC4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697779"/>
            <a:ext cx="8067017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0"/>
              </a:spcBef>
              <a:buNone/>
            </a:pPr>
            <a:endParaRPr lang="en-US" altLang="en-US" sz="2000" b="1" i="0" u="none" strike="noStrike" cap="none" normalizeH="0" baseline="0" dirty="0">
              <a:ln>
                <a:noFill/>
              </a:ln>
              <a:effectLst/>
              <a:latin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User Feedback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: Show tooltips, loading indicators, and error messages.</a:t>
            </a: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Multi-Step Form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: Break the form into steps with a progress bar.</a:t>
            </a: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Social Login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: Integrate Google, Facebook login options.</a:t>
            </a: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Error Handling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: Specific feedback for each error (e.g., password strength).</a:t>
            </a: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Email Verification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: Send confirmation email after registration.</a:t>
            </a: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Anti-Bot Measures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: Use reCAPTCHA to prevent spam.</a:t>
            </a: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Password Toggle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: Enable "show/hide" password option.</a:t>
            </a: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Responsive Design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: Ensure mobile and desktop compatibility.</a:t>
            </a: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Mobile Optimization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: Enable autofill and touchscreen-friendly design. </a:t>
            </a: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5252227"/>
      </p:ext>
    </p:extLst>
  </p:cSld>
  <p:clrMapOvr>
    <a:masterClrMapping/>
  </p:clrMapOvr>
  <p:transition advTm="4000">
    <p:cut/>
  </p:transition>
</p:sld>
</file>

<file path=ppt/theme/theme1.xml><?xml version="1.0" encoding="utf-8"?>
<a:theme xmlns:a="http://schemas.openxmlformats.org/drawingml/2006/main" name="Bubble S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Words>1412</Words>
  <Application>Microsoft Office PowerPoint</Application>
  <PresentationFormat>On-screen Show (4:3)</PresentationFormat>
  <Paragraphs>191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Bubble Sort</vt:lpstr>
      <vt:lpstr>PowerPoint Presentation</vt:lpstr>
      <vt:lpstr>PowerPoint Presentation</vt:lpstr>
      <vt:lpstr>PowerPoint Presentation</vt:lpstr>
      <vt:lpstr>PowerPoint Presentation</vt:lpstr>
      <vt:lpstr>Key Features</vt:lpstr>
      <vt:lpstr>PowerPoint Presentation</vt:lpstr>
      <vt:lpstr>  </vt:lpstr>
      <vt:lpstr>Tags Used</vt:lpstr>
      <vt:lpstr>Expanding the functionality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</dc:title>
  <dc:creator>abc</dc:creator>
  <cp:lastModifiedBy>Purva Batra</cp:lastModifiedBy>
  <cp:revision>389</cp:revision>
  <dcterms:created xsi:type="dcterms:W3CDTF">2022-12-12T14:14:34Z</dcterms:created>
  <dcterms:modified xsi:type="dcterms:W3CDTF">2024-12-28T16:22:04Z</dcterms:modified>
</cp:coreProperties>
</file>