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 id="265" r:id="rId10"/>
    <p:sldId id="266" r:id="rId11"/>
    <p:sldId id="269"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3335F38B-362B-4AD8-9C91-597B06A198E2}" type="datetimeFigureOut">
              <a:rPr lang="en-US" smtClean="0"/>
              <a:t>8/24/2020</a:t>
            </a:fld>
            <a:endParaRPr lang="en-US"/>
          </a:p>
        </p:txBody>
      </p:sp>
      <p:sp>
        <p:nvSpPr>
          <p:cNvPr id="17" name="Нижний колонтитул 16"/>
          <p:cNvSpPr>
            <a:spLocks noGrp="1"/>
          </p:cNvSpPr>
          <p:nvPr>
            <p:ph type="ftr" sz="quarter" idx="11"/>
          </p:nvPr>
        </p:nvSpPr>
        <p:spPr/>
        <p:txBody>
          <a:bodyPr/>
          <a:lstStyle/>
          <a:p>
            <a:endParaRPr lang="en-US"/>
          </a:p>
        </p:txBody>
      </p:sp>
      <p:sp>
        <p:nvSpPr>
          <p:cNvPr id="29" name="Номер слайда 28"/>
          <p:cNvSpPr>
            <a:spLocks noGrp="1"/>
          </p:cNvSpPr>
          <p:nvPr>
            <p:ph type="sldNum" sz="quarter" idx="12"/>
          </p:nvPr>
        </p:nvSpPr>
        <p:spPr/>
        <p:txBody>
          <a:bodyPr/>
          <a:lstStyle/>
          <a:p>
            <a:fld id="{58B6E577-8F6D-47D8-BF42-0A768D1FC89E}" type="slidenum">
              <a:rPr lang="en-US" smtClean="0"/>
              <a:t>‹#›</a:t>
            </a:fld>
            <a:endParaRPr lang="en-US"/>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35F38B-362B-4AD8-9C91-597B06A198E2}" type="datetimeFigureOut">
              <a:rPr lang="en-US" smtClean="0"/>
              <a:t>8/24/2020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35F38B-362B-4AD8-9C91-597B06A198E2}" type="datetimeFigureOut">
              <a:rPr lang="en-US" smtClean="0"/>
              <a:t>8/24/2020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335F38B-362B-4AD8-9C91-597B06A198E2}" type="datetimeFigureOut">
              <a:rPr lang="en-US" smtClean="0"/>
              <a:t>8/24/2020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3335F38B-362B-4AD8-9C91-597B06A198E2}" type="datetimeFigureOut">
              <a:rPr lang="en-US" smtClean="0"/>
              <a:t>8/24/2020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a:xfrm>
            <a:off x="7924800" y="6416675"/>
            <a:ext cx="762000" cy="365125"/>
          </a:xfrm>
        </p:spPr>
        <p:txBody>
          <a:bodyPr/>
          <a:lstStyle/>
          <a:p>
            <a:fld id="{58B6E577-8F6D-47D8-BF42-0A768D1FC89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335F38B-362B-4AD8-9C91-597B06A198E2}" type="datetimeFigureOut">
              <a:rPr lang="en-US" smtClean="0"/>
              <a:t>8/24/2020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335F38B-362B-4AD8-9C91-597B06A198E2}" type="datetimeFigureOut">
              <a:rPr lang="en-US" smtClean="0"/>
              <a:t>8/24/2020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3335F38B-362B-4AD8-9C91-597B06A198E2}" type="datetimeFigureOut">
              <a:rPr lang="en-US" smtClean="0"/>
              <a:t>8/24/2020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335F38B-362B-4AD8-9C91-597B06A198E2}" type="datetimeFigureOut">
              <a:rPr lang="en-US" smtClean="0"/>
              <a:t>8/24/2020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335F38B-362B-4AD8-9C91-597B06A198E2}" type="datetimeFigureOut">
              <a:rPr lang="en-US" smtClean="0"/>
              <a:t>8/24/2020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3335F38B-362B-4AD8-9C91-597B06A198E2}" type="datetimeFigureOut">
              <a:rPr lang="en-US" smtClean="0"/>
              <a:t>8/24/2020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B6E577-8F6D-47D8-BF42-0A768D1FC8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335F38B-362B-4AD8-9C91-597B06A198E2}" type="datetimeFigureOut">
              <a:rPr lang="en-US" smtClean="0"/>
              <a:t>8/24/2020</a:t>
            </a:fld>
            <a:endParaRPr lang="en-US"/>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8B6E577-8F6D-47D8-BF42-0A768D1FC89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4648200"/>
            <a:ext cx="8915400" cy="1266854"/>
          </a:xfrm>
        </p:spPr>
        <p:txBody>
          <a:bodyPr>
            <a:normAutofit/>
          </a:bodyPr>
          <a:lstStyle/>
          <a:p>
            <a:pPr algn="l"/>
            <a:r>
              <a:rPr lang="en-US" sz="2800" dirty="0" smtClean="0">
                <a:solidFill>
                  <a:srgbClr val="FF0000"/>
                </a:solidFill>
              </a:rPr>
              <a:t>Final</a:t>
            </a:r>
            <a:r>
              <a:rPr lang="en-US" sz="2800" dirty="0" smtClean="0"/>
              <a:t> </a:t>
            </a:r>
            <a:r>
              <a:rPr lang="en-US" sz="2800" dirty="0" smtClean="0">
                <a:solidFill>
                  <a:srgbClr val="FF0000"/>
                </a:solidFill>
              </a:rPr>
              <a:t>project for IBM Data Science Course</a:t>
            </a:r>
            <a:endParaRPr lang="en-US" sz="2800" dirty="0">
              <a:solidFill>
                <a:srgbClr val="FF0000"/>
              </a:solidFill>
            </a:endParaRPr>
          </a:p>
        </p:txBody>
      </p:sp>
      <p:sp>
        <p:nvSpPr>
          <p:cNvPr id="3" name="Подзаголовок 2"/>
          <p:cNvSpPr>
            <a:spLocks noGrp="1"/>
          </p:cNvSpPr>
          <p:nvPr>
            <p:ph type="subTitle" idx="1"/>
          </p:nvPr>
        </p:nvSpPr>
        <p:spPr>
          <a:xfrm>
            <a:off x="152400" y="3352800"/>
            <a:ext cx="5410200" cy="1066800"/>
          </a:xfrm>
        </p:spPr>
        <p:txBody>
          <a:bodyPr>
            <a:noAutofit/>
          </a:bodyPr>
          <a:lstStyle/>
          <a:p>
            <a:pPr algn="l"/>
            <a:r>
              <a:rPr lang="en-US" sz="3600" b="1" i="1" dirty="0" smtClean="0">
                <a:solidFill>
                  <a:srgbClr val="FF0000"/>
                </a:solidFill>
                <a:effectLst>
                  <a:outerShdw blurRad="38100" dist="38100" dir="2700000" algn="tl">
                    <a:srgbClr val="000000">
                      <a:alpha val="43137"/>
                    </a:srgbClr>
                  </a:outerShdw>
                </a:effectLst>
              </a:rPr>
              <a:t>Uzbek Restaurant in Charlotte, North Carolina</a:t>
            </a:r>
            <a:endParaRPr lang="en-US" sz="3600" b="1" i="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76200" y="6129671"/>
            <a:ext cx="2895600" cy="400110"/>
          </a:xfrm>
          <a:prstGeom prst="rect">
            <a:avLst/>
          </a:prstGeom>
          <a:noFill/>
        </p:spPr>
        <p:txBody>
          <a:bodyPr wrap="square" rtlCol="0">
            <a:spAutoFit/>
          </a:bodyPr>
          <a:lstStyle/>
          <a:p>
            <a:r>
              <a:rPr lang="en-US" sz="2000" b="1" dirty="0" smtClean="0">
                <a:solidFill>
                  <a:srgbClr val="002060"/>
                </a:solidFill>
                <a:effectLst>
                  <a:outerShdw blurRad="38100" dist="38100" dir="2700000" algn="tl">
                    <a:srgbClr val="000000">
                      <a:alpha val="43137"/>
                    </a:srgbClr>
                  </a:outerShdw>
                </a:effectLst>
              </a:rPr>
              <a:t>By </a:t>
            </a:r>
            <a:r>
              <a:rPr lang="en-US" sz="2000" b="1" dirty="0" err="1" smtClean="0">
                <a:solidFill>
                  <a:srgbClr val="002060"/>
                </a:solidFill>
                <a:effectLst>
                  <a:outerShdw blurRad="38100" dist="38100" dir="2700000" algn="tl">
                    <a:srgbClr val="000000">
                      <a:alpha val="43137"/>
                    </a:srgbClr>
                  </a:outerShdw>
                </a:effectLst>
              </a:rPr>
              <a:t>Ravshan</a:t>
            </a:r>
            <a:r>
              <a:rPr lang="en-US" sz="2000" b="1" dirty="0" smtClean="0">
                <a:solidFill>
                  <a:srgbClr val="002060"/>
                </a:solidFill>
                <a:effectLst>
                  <a:outerShdw blurRad="38100" dist="38100" dir="2700000" algn="tl">
                    <a:srgbClr val="000000">
                      <a:alpha val="43137"/>
                    </a:srgbClr>
                  </a:outerShdw>
                </a:effectLst>
              </a:rPr>
              <a:t> </a:t>
            </a:r>
            <a:r>
              <a:rPr lang="en-US" sz="2000" b="1" dirty="0" err="1" smtClean="0">
                <a:solidFill>
                  <a:srgbClr val="002060"/>
                </a:solidFill>
                <a:effectLst>
                  <a:outerShdw blurRad="38100" dist="38100" dir="2700000" algn="tl">
                    <a:srgbClr val="000000">
                      <a:alpha val="43137"/>
                    </a:srgbClr>
                  </a:outerShdw>
                </a:effectLst>
              </a:rPr>
              <a:t>Rasuli</a:t>
            </a:r>
            <a:endParaRPr lang="en-US" sz="2000" b="1" dirty="0">
              <a:solidFill>
                <a:srgbClr val="002060"/>
              </a:solidFill>
              <a:effectLst>
                <a:outerShdw blurRad="38100" dist="38100" dir="2700000" algn="tl">
                  <a:srgbClr val="000000">
                    <a:alpha val="43137"/>
                  </a:srgbClr>
                </a:outerShdw>
              </a:effectLst>
            </a:endParaRPr>
          </a:p>
        </p:txBody>
      </p:sp>
      <p:pic>
        <p:nvPicPr>
          <p:cNvPr id="8" name="Рисунок 7"/>
          <p:cNvPicPr>
            <a:picLocks noChangeAspect="1"/>
          </p:cNvPicPr>
          <p:nvPr/>
        </p:nvPicPr>
        <p:blipFill>
          <a:blip r:embed="rId2">
            <a:extLst>
              <a:ext uri="{BEBA8EAE-BF5A-486C-A8C5-ECC9F3942E4B}">
                <a14:imgProps xmlns:a14="http://schemas.microsoft.com/office/drawing/2010/main">
                  <a14:imgLayer r:embed="rId3">
                    <a14:imgEffect>
                      <a14:backgroundRemoval t="9609" b="78648" l="0" r="1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990600"/>
            <a:ext cx="9144000" cy="5410200"/>
          </a:xfrm>
          <a:prstGeom prst="rect">
            <a:avLst/>
          </a:prstGeom>
        </p:spPr>
      </p:pic>
    </p:spTree>
    <p:extLst>
      <p:ext uri="{BB962C8B-B14F-4D97-AF65-F5344CB8AC3E}">
        <p14:creationId xmlns:p14="http://schemas.microsoft.com/office/powerpoint/2010/main" val="3179331217"/>
      </p:ext>
    </p:extLst>
  </p:cSld>
  <p:clrMapOvr>
    <a:masterClrMapping/>
  </p:clrMapOvr>
  <mc:AlternateContent xmlns:mc="http://schemas.openxmlformats.org/markup-compatibility/2006">
    <mc:Choice xmlns:p14="http://schemas.microsoft.com/office/powerpoint/2010/main" Requires="p14">
      <p:transition p14:dur="100" advTm="4841">
        <p:cut/>
      </p:transition>
    </mc:Choice>
    <mc:Fallback>
      <p:transition advTm="4841">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14400"/>
            <a:ext cx="7772400" cy="3754874"/>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Methodology</a:t>
            </a:r>
          </a:p>
          <a:p>
            <a:endParaRPr lang="en-US" sz="2000" b="1" dirty="0"/>
          </a:p>
          <a:p>
            <a:r>
              <a:rPr lang="en-US" dirty="0">
                <a:solidFill>
                  <a:srgbClr val="FF0000"/>
                </a:solidFill>
              </a:rPr>
              <a:t>In this project we will try to find the best location to open an Uzbek restaurant in Charlotte</a:t>
            </a:r>
            <a:r>
              <a:rPr lang="en-US" dirty="0" smtClean="0">
                <a:solidFill>
                  <a:srgbClr val="FF0000"/>
                </a:solidFill>
              </a:rPr>
              <a:t>.</a:t>
            </a:r>
          </a:p>
          <a:p>
            <a:endParaRPr lang="en-US" dirty="0">
              <a:solidFill>
                <a:srgbClr val="FF0000"/>
              </a:solidFill>
            </a:endParaRPr>
          </a:p>
          <a:p>
            <a:r>
              <a:rPr lang="en-US" dirty="0">
                <a:solidFill>
                  <a:srgbClr val="FF0000"/>
                </a:solidFill>
              </a:rPr>
              <a:t>First we will find the location of Turkish and Mediterranean restaurants in Charlotte using Foursquare</a:t>
            </a:r>
            <a:r>
              <a:rPr lang="en-US" dirty="0" smtClean="0">
                <a:solidFill>
                  <a:srgbClr val="FF0000"/>
                </a:solidFill>
              </a:rPr>
              <a:t>.</a:t>
            </a:r>
          </a:p>
          <a:p>
            <a:endParaRPr lang="en-US" dirty="0">
              <a:solidFill>
                <a:srgbClr val="FF0000"/>
              </a:solidFill>
            </a:endParaRPr>
          </a:p>
          <a:p>
            <a:r>
              <a:rPr lang="en-US" dirty="0">
                <a:solidFill>
                  <a:srgbClr val="FF0000"/>
                </a:solidFill>
              </a:rPr>
              <a:t>Then we put Turkish and Mediterranean restaurants location together to the Charlotte map using Folium</a:t>
            </a:r>
            <a:r>
              <a:rPr lang="en-US" dirty="0" smtClean="0">
                <a:solidFill>
                  <a:srgbClr val="FF0000"/>
                </a:solidFill>
              </a:rPr>
              <a:t>.</a:t>
            </a:r>
          </a:p>
          <a:p>
            <a:endParaRPr lang="en-US" dirty="0">
              <a:solidFill>
                <a:srgbClr val="FF0000"/>
              </a:solidFill>
            </a:endParaRPr>
          </a:p>
          <a:p>
            <a:r>
              <a:rPr lang="en-US" dirty="0">
                <a:solidFill>
                  <a:srgbClr val="FF0000"/>
                </a:solidFill>
              </a:rPr>
              <a:t>To make decision what area would be the best to place out new Uzbek restaurant, we need to make a research of Charlotte </a:t>
            </a:r>
            <a:r>
              <a:rPr lang="en-US" dirty="0" smtClean="0">
                <a:solidFill>
                  <a:srgbClr val="FF0000"/>
                </a:solidFill>
              </a:rPr>
              <a:t>neighborhoods.</a:t>
            </a:r>
            <a:endParaRPr lang="en-US" dirty="0">
              <a:solidFill>
                <a:srgbClr val="FF0000"/>
              </a:solidFill>
            </a:endParaRPr>
          </a:p>
        </p:txBody>
      </p:sp>
    </p:spTree>
    <p:extLst>
      <p:ext uri="{BB962C8B-B14F-4D97-AF65-F5344CB8AC3E}">
        <p14:creationId xmlns:p14="http://schemas.microsoft.com/office/powerpoint/2010/main" val="218202678"/>
      </p:ext>
    </p:extLst>
  </p:cSld>
  <p:clrMapOvr>
    <a:masterClrMapping/>
  </p:clrMapOvr>
  <mc:AlternateContent xmlns:mc="http://schemas.openxmlformats.org/markup-compatibility/2006">
    <mc:Choice xmlns:p14="http://schemas.microsoft.com/office/powerpoint/2010/main" Requires="p14">
      <p:transition p14:dur="100" advTm="6938">
        <p:cut/>
      </p:transition>
    </mc:Choice>
    <mc:Fallback>
      <p:transition advTm="6938">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200" dirty="0" smtClean="0">
                <a:solidFill>
                  <a:schemeClr val="tx1"/>
                </a:solidFill>
                <a:effectLst>
                  <a:outerShdw blurRad="38100" dist="38100" dir="2700000" algn="tl">
                    <a:srgbClr val="000000">
                      <a:alpha val="43137"/>
                    </a:srgbClr>
                  </a:outerShdw>
                </a:effectLst>
              </a:rPr>
              <a:t>Charlotte map marked with </a:t>
            </a:r>
            <a:r>
              <a:rPr lang="en-US" sz="3200" dirty="0">
                <a:solidFill>
                  <a:schemeClr val="tx1"/>
                </a:solidFill>
                <a:effectLst>
                  <a:outerShdw blurRad="38100" dist="38100" dir="2700000" algn="tl">
                    <a:srgbClr val="000000">
                      <a:alpha val="43137"/>
                    </a:srgbClr>
                  </a:outerShdw>
                </a:effectLst>
              </a:rPr>
              <a:t>Turkish and </a:t>
            </a:r>
            <a:r>
              <a:rPr lang="en-US" sz="3200" dirty="0" smtClean="0">
                <a:solidFill>
                  <a:schemeClr val="tx1"/>
                </a:solidFill>
                <a:effectLst>
                  <a:outerShdw blurRad="38100" dist="38100" dir="2700000" algn="tl">
                    <a:srgbClr val="000000">
                      <a:alpha val="43137"/>
                    </a:srgbClr>
                  </a:outerShdw>
                </a:effectLst>
              </a:rPr>
              <a:t>Mediterranean restaurants. </a:t>
            </a:r>
            <a:endParaRPr lang="en-US" sz="3200" dirty="0">
              <a:solidFill>
                <a:schemeClr val="tx1"/>
              </a:solidFill>
              <a:effectLst>
                <a:outerShdw blurRad="38100" dist="38100" dir="2700000" algn="tl">
                  <a:srgbClr val="000000">
                    <a:alpha val="43137"/>
                  </a:srgbClr>
                </a:outerShdw>
              </a:effectLst>
            </a:endParaRPr>
          </a:p>
        </p:txBody>
      </p:sp>
      <p:pic>
        <p:nvPicPr>
          <p:cNvPr id="4" name="Объект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676400" y="381000"/>
            <a:ext cx="11963400" cy="5886907"/>
          </a:xfrm>
        </p:spPr>
      </p:pic>
    </p:spTree>
    <p:extLst>
      <p:ext uri="{BB962C8B-B14F-4D97-AF65-F5344CB8AC3E}">
        <p14:creationId xmlns:p14="http://schemas.microsoft.com/office/powerpoint/2010/main" val="4202287132"/>
      </p:ext>
    </p:extLst>
  </p:cSld>
  <p:clrMapOvr>
    <a:masterClrMapping/>
  </p:clrMapOvr>
  <mc:AlternateContent xmlns:mc="http://schemas.openxmlformats.org/markup-compatibility/2006">
    <mc:Choice xmlns:p14="http://schemas.microsoft.com/office/powerpoint/2010/main" Requires="p14">
      <p:transition p14:dur="100" advTm="4884">
        <p:cut/>
      </p:transition>
    </mc:Choice>
    <mc:Fallback>
      <p:transition advTm="4884">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95400"/>
            <a:ext cx="8458200" cy="4031873"/>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Results </a:t>
            </a:r>
            <a:r>
              <a:rPr lang="en-US" sz="2000" b="1" dirty="0">
                <a:effectLst>
                  <a:outerShdw blurRad="38100" dist="38100" dir="2700000" algn="tl">
                    <a:srgbClr val="000000">
                      <a:alpha val="43137"/>
                    </a:srgbClr>
                  </a:outerShdw>
                </a:effectLst>
              </a:rPr>
              <a:t>and </a:t>
            </a:r>
            <a:r>
              <a:rPr lang="en-US" sz="2000" b="1" dirty="0" smtClean="0">
                <a:effectLst>
                  <a:outerShdw blurRad="38100" dist="38100" dir="2700000" algn="tl">
                    <a:srgbClr val="000000">
                      <a:alpha val="43137"/>
                    </a:srgbClr>
                  </a:outerShdw>
                </a:effectLst>
              </a:rPr>
              <a:t>discussion</a:t>
            </a:r>
          </a:p>
          <a:p>
            <a:endParaRPr lang="en-US" sz="2000" b="1" dirty="0"/>
          </a:p>
          <a:p>
            <a:r>
              <a:rPr lang="en-US" dirty="0">
                <a:solidFill>
                  <a:srgbClr val="FF0000"/>
                </a:solidFill>
              </a:rPr>
              <a:t>As we can see most of the </a:t>
            </a:r>
            <a:r>
              <a:rPr lang="en-US" dirty="0" smtClean="0">
                <a:solidFill>
                  <a:srgbClr val="FF0000"/>
                </a:solidFill>
              </a:rPr>
              <a:t>restaurants </a:t>
            </a:r>
            <a:r>
              <a:rPr lang="en-US" dirty="0">
                <a:solidFill>
                  <a:srgbClr val="FF0000"/>
                </a:solidFill>
              </a:rPr>
              <a:t>are </a:t>
            </a:r>
            <a:r>
              <a:rPr lang="en-US" dirty="0" err="1">
                <a:solidFill>
                  <a:srgbClr val="FF0000"/>
                </a:solidFill>
              </a:rPr>
              <a:t>spreaded</a:t>
            </a:r>
            <a:r>
              <a:rPr lang="en-US" dirty="0">
                <a:solidFill>
                  <a:srgbClr val="FF0000"/>
                </a:solidFill>
              </a:rPr>
              <a:t> around the city. Most of the restaurants placed in the city center of Charlotte, we call this place Uptown, it is also a business center of Charlotte. Uptown is a not good choice to open a Uzbek restaurant, because it's already has many places and most of them making business during lunch time</a:t>
            </a:r>
            <a:r>
              <a:rPr lang="en-US" dirty="0" smtClean="0">
                <a:solidFill>
                  <a:srgbClr val="FF0000"/>
                </a:solidFill>
              </a:rPr>
              <a:t>.</a:t>
            </a:r>
          </a:p>
          <a:p>
            <a:endParaRPr lang="en-US" dirty="0">
              <a:solidFill>
                <a:srgbClr val="FF0000"/>
              </a:solidFill>
            </a:endParaRPr>
          </a:p>
          <a:p>
            <a:r>
              <a:rPr lang="en-US" dirty="0">
                <a:solidFill>
                  <a:srgbClr val="FF0000"/>
                </a:solidFill>
              </a:rPr>
              <a:t>We are looking for place where people going after work or on weekend to have fun and proper meal. My choice would be area around Central Avenue. This area is growing and it has future prospects. Also we can see some places with Turkish and Mediterranean restaurants in that area</a:t>
            </a:r>
            <a:r>
              <a:rPr lang="en-US" dirty="0" smtClean="0">
                <a:solidFill>
                  <a:srgbClr val="FF0000"/>
                </a:solidFill>
              </a:rPr>
              <a:t>.</a:t>
            </a:r>
          </a:p>
          <a:p>
            <a:endParaRPr lang="en-US" dirty="0">
              <a:solidFill>
                <a:srgbClr val="FF0000"/>
              </a:solidFill>
            </a:endParaRPr>
          </a:p>
          <a:p>
            <a:r>
              <a:rPr lang="en-US" dirty="0">
                <a:solidFill>
                  <a:srgbClr val="FF0000"/>
                </a:solidFill>
              </a:rPr>
              <a:t>As Uzbek food needs time. You have to be relaxed to enjoy your meal.</a:t>
            </a:r>
          </a:p>
        </p:txBody>
      </p:sp>
    </p:spTree>
    <p:extLst>
      <p:ext uri="{BB962C8B-B14F-4D97-AF65-F5344CB8AC3E}">
        <p14:creationId xmlns:p14="http://schemas.microsoft.com/office/powerpoint/2010/main" val="1660869844"/>
      </p:ext>
    </p:extLst>
  </p:cSld>
  <p:clrMapOvr>
    <a:masterClrMapping/>
  </p:clrMapOvr>
  <mc:AlternateContent xmlns:mc="http://schemas.openxmlformats.org/markup-compatibility/2006">
    <mc:Choice xmlns:p14="http://schemas.microsoft.com/office/powerpoint/2010/main" Requires="p14">
      <p:transition p14:dur="100" advTm="7961">
        <p:cut/>
      </p:transition>
    </mc:Choice>
    <mc:Fallback>
      <p:transition advTm="7961">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219200"/>
            <a:ext cx="8382000" cy="3200876"/>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Conclusion</a:t>
            </a:r>
          </a:p>
          <a:p>
            <a:endParaRPr lang="en-US" sz="2000" b="1" dirty="0"/>
          </a:p>
          <a:p>
            <a:endParaRPr lang="en-US" dirty="0" smtClean="0">
              <a:solidFill>
                <a:srgbClr val="FF0000"/>
              </a:solidFill>
            </a:endParaRPr>
          </a:p>
          <a:p>
            <a:r>
              <a:rPr lang="en-US" dirty="0" smtClean="0">
                <a:solidFill>
                  <a:srgbClr val="FF0000"/>
                </a:solidFill>
              </a:rPr>
              <a:t>In </a:t>
            </a:r>
            <a:r>
              <a:rPr lang="en-US" dirty="0">
                <a:solidFill>
                  <a:srgbClr val="FF0000"/>
                </a:solidFill>
              </a:rPr>
              <a:t>this project I </a:t>
            </a:r>
            <a:r>
              <a:rPr lang="en-US" dirty="0" smtClean="0">
                <a:solidFill>
                  <a:srgbClr val="FF0000"/>
                </a:solidFill>
              </a:rPr>
              <a:t>tried </a:t>
            </a:r>
            <a:r>
              <a:rPr lang="en-US" dirty="0">
                <a:solidFill>
                  <a:srgbClr val="FF0000"/>
                </a:solidFill>
              </a:rPr>
              <a:t>to introduce you to Uzbek food. I hope by this time you have little idea what is it. I think one day you will try. I am sure if you try Uzbek food once, you will want to come back</a:t>
            </a:r>
            <a:r>
              <a:rPr lang="en-US" dirty="0" smtClean="0">
                <a:solidFill>
                  <a:srgbClr val="FF0000"/>
                </a:solidFill>
              </a:rPr>
              <a:t>.</a:t>
            </a:r>
          </a:p>
          <a:p>
            <a:endParaRPr lang="en-US" dirty="0" smtClean="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To make decision about your preferences you have to try and I am ready to make your first Uzbek Feast!</a:t>
            </a:r>
          </a:p>
        </p:txBody>
      </p:sp>
    </p:spTree>
    <p:extLst>
      <p:ext uri="{BB962C8B-B14F-4D97-AF65-F5344CB8AC3E}">
        <p14:creationId xmlns:p14="http://schemas.microsoft.com/office/powerpoint/2010/main" val="1765241016"/>
      </p:ext>
    </p:extLst>
  </p:cSld>
  <p:clrMapOvr>
    <a:masterClrMapping/>
  </p:clrMapOvr>
  <mc:AlternateContent xmlns:mc="http://schemas.openxmlformats.org/markup-compatibility/2006">
    <mc:Choice xmlns:p14="http://schemas.microsoft.com/office/powerpoint/2010/main" Requires="p14">
      <p:transition p14:dur="100" advTm="9980">
        <p:cut/>
      </p:transition>
    </mc:Choice>
    <mc:Fallback>
      <p:transition advTm="9980">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6208751"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Charlotte and Uzbek R</a:t>
            </a:r>
            <a:r>
              <a:rPr lang="en-US" sz="3200" b="1" dirty="0" smtClean="0">
                <a:effectLst>
                  <a:outerShdw blurRad="38100" dist="38100" dir="2700000" algn="tl">
                    <a:srgbClr val="000000">
                      <a:alpha val="43137"/>
                    </a:srgbClr>
                  </a:outerShdw>
                </a:effectLst>
              </a:rPr>
              <a:t>estaurant</a:t>
            </a:r>
            <a:endParaRPr lang="en-US" sz="3200" b="1" dirty="0">
              <a:effectLst>
                <a:outerShdw blurRad="38100" dist="38100" dir="2700000" algn="tl">
                  <a:srgbClr val="000000">
                    <a:alpha val="43137"/>
                  </a:srgbClr>
                </a:outerShdw>
              </a:effectLst>
            </a:endParaRPr>
          </a:p>
        </p:txBody>
      </p:sp>
      <p:sp>
        <p:nvSpPr>
          <p:cNvPr id="3" name="TextBox 2"/>
          <p:cNvSpPr txBox="1"/>
          <p:nvPr/>
        </p:nvSpPr>
        <p:spPr>
          <a:xfrm>
            <a:off x="762000" y="2133600"/>
            <a:ext cx="3275256" cy="1938992"/>
          </a:xfrm>
          <a:prstGeom prst="rect">
            <a:avLst/>
          </a:prstGeom>
          <a:noFill/>
        </p:spPr>
        <p:txBody>
          <a:bodyPr wrap="none" rtlCol="0">
            <a:spAutoFit/>
          </a:bodyPr>
          <a:lstStyle/>
          <a:p>
            <a:r>
              <a:rPr lang="en-US" sz="2400" dirty="0" smtClean="0">
                <a:solidFill>
                  <a:srgbClr val="FF0000"/>
                </a:solidFill>
              </a:rPr>
              <a:t>Introduction</a:t>
            </a:r>
          </a:p>
          <a:p>
            <a:r>
              <a:rPr lang="en-US" sz="2400" dirty="0" smtClean="0">
                <a:solidFill>
                  <a:srgbClr val="FF0000"/>
                </a:solidFill>
              </a:rPr>
              <a:t>Data</a:t>
            </a:r>
          </a:p>
          <a:p>
            <a:r>
              <a:rPr lang="en-US" sz="2400" dirty="0" smtClean="0">
                <a:solidFill>
                  <a:srgbClr val="FF0000"/>
                </a:solidFill>
              </a:rPr>
              <a:t>Methodology</a:t>
            </a:r>
          </a:p>
          <a:p>
            <a:r>
              <a:rPr lang="en-US" sz="2400" dirty="0" smtClean="0">
                <a:solidFill>
                  <a:srgbClr val="FF0000"/>
                </a:solidFill>
              </a:rPr>
              <a:t>Results and discussion</a:t>
            </a:r>
          </a:p>
          <a:p>
            <a:r>
              <a:rPr lang="en-US" sz="2400" dirty="0" smtClean="0">
                <a:solidFill>
                  <a:srgbClr val="FF0000"/>
                </a:solidFill>
              </a:rPr>
              <a:t>Conclusion</a:t>
            </a:r>
            <a:endParaRPr lang="en-US" sz="2400" dirty="0">
              <a:solidFill>
                <a:srgbClr val="FF0000"/>
              </a:solidFill>
            </a:endParaRPr>
          </a:p>
        </p:txBody>
      </p:sp>
    </p:spTree>
    <p:extLst>
      <p:ext uri="{BB962C8B-B14F-4D97-AF65-F5344CB8AC3E}">
        <p14:creationId xmlns:p14="http://schemas.microsoft.com/office/powerpoint/2010/main" val="1186611039"/>
      </p:ext>
    </p:extLst>
  </p:cSld>
  <p:clrMapOvr>
    <a:masterClrMapping/>
  </p:clrMapOvr>
  <mc:AlternateContent xmlns:mc="http://schemas.openxmlformats.org/markup-compatibility/2006">
    <mc:Choice xmlns:p14="http://schemas.microsoft.com/office/powerpoint/2010/main" Requires="p14">
      <p:transition p14:dur="100" advTm="4339">
        <p:cut/>
      </p:transition>
    </mc:Choice>
    <mc:Fallback>
      <p:transition advTm="4339">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143000"/>
            <a:ext cx="8077200" cy="5293757"/>
          </a:xfrm>
          <a:prstGeom prst="rect">
            <a:avLst/>
          </a:prstGeom>
          <a:noFill/>
        </p:spPr>
        <p:txBody>
          <a:bodyPr wrap="square" rtlCol="0">
            <a:spAutoFit/>
          </a:bodyPr>
          <a:lstStyle/>
          <a:p>
            <a:endParaRPr lang="en-US" sz="2000" b="1" dirty="0" smtClean="0">
              <a:solidFill>
                <a:srgbClr val="FF0000"/>
              </a:solidFill>
            </a:endParaRPr>
          </a:p>
          <a:p>
            <a:r>
              <a:rPr lang="en-US" sz="2000" b="1" dirty="0" smtClean="0">
                <a:solidFill>
                  <a:srgbClr val="FF0000"/>
                </a:solidFill>
              </a:rPr>
              <a:t>Probably </a:t>
            </a:r>
            <a:r>
              <a:rPr lang="en-US" sz="2000" b="1" dirty="0">
                <a:solidFill>
                  <a:srgbClr val="FF0000"/>
                </a:solidFill>
              </a:rPr>
              <a:t>you never heard about Uzbekistan and it’s food</a:t>
            </a:r>
            <a:r>
              <a:rPr lang="en-US" sz="2000" b="1" dirty="0" smtClean="0">
                <a:solidFill>
                  <a:srgbClr val="FF0000"/>
                </a:solidFill>
              </a:rPr>
              <a:t>.</a:t>
            </a:r>
            <a:r>
              <a:rPr lang="en-US" sz="2000" dirty="0" smtClean="0">
                <a:solidFill>
                  <a:srgbClr val="FF0000"/>
                </a:solidFill>
              </a:rPr>
              <a:t> </a:t>
            </a:r>
            <a:r>
              <a:rPr lang="en-US" sz="2000" b="1" dirty="0">
                <a:solidFill>
                  <a:srgbClr val="FF0000"/>
                </a:solidFill>
              </a:rPr>
              <a:t>I am from Uzbekistan and you can trust me, our food is delicious with influences from all over Asia and the Middle East</a:t>
            </a:r>
            <a:r>
              <a:rPr lang="en-US" sz="2000" b="1" dirty="0" smtClean="0">
                <a:solidFill>
                  <a:srgbClr val="FF0000"/>
                </a:solidFill>
              </a:rPr>
              <a:t>!</a:t>
            </a:r>
          </a:p>
          <a:p>
            <a:endParaRPr lang="en-US" sz="2000" b="1" dirty="0" smtClean="0">
              <a:solidFill>
                <a:srgbClr val="FF0000"/>
              </a:solidFill>
            </a:endParaRPr>
          </a:p>
          <a:p>
            <a:r>
              <a:rPr lang="en-US" sz="2000" b="1" dirty="0" smtClean="0">
                <a:solidFill>
                  <a:srgbClr val="FF0000"/>
                </a:solidFill>
              </a:rPr>
              <a:t>Now I live in Charlotte.</a:t>
            </a:r>
          </a:p>
          <a:p>
            <a:endParaRPr lang="en-US" sz="2000" b="1" dirty="0" smtClean="0">
              <a:solidFill>
                <a:srgbClr val="FF0000"/>
              </a:solidFill>
            </a:endParaRPr>
          </a:p>
          <a:p>
            <a:r>
              <a:rPr lang="en-US" sz="2000" b="1" dirty="0" smtClean="0">
                <a:solidFill>
                  <a:srgbClr val="FF0000"/>
                </a:solidFill>
              </a:rPr>
              <a:t>Charlotte </a:t>
            </a:r>
            <a:r>
              <a:rPr lang="en-US" sz="2000" b="1" dirty="0">
                <a:solidFill>
                  <a:srgbClr val="FF0000"/>
                </a:solidFill>
              </a:rPr>
              <a:t>is the second-largest banking center in the United States, after New York City</a:t>
            </a:r>
            <a:r>
              <a:rPr lang="en-US" sz="2000" b="1" dirty="0" smtClean="0">
                <a:solidFill>
                  <a:srgbClr val="FF0000"/>
                </a:solidFill>
              </a:rPr>
              <a:t>.</a:t>
            </a:r>
          </a:p>
          <a:p>
            <a:endParaRPr lang="en-US" sz="2000" b="1" dirty="0" smtClean="0">
              <a:solidFill>
                <a:srgbClr val="FF0000"/>
              </a:solidFill>
            </a:endParaRPr>
          </a:p>
          <a:p>
            <a:r>
              <a:rPr lang="en-US" sz="2000" b="1" dirty="0" smtClean="0">
                <a:solidFill>
                  <a:srgbClr val="FF0000"/>
                </a:solidFill>
              </a:rPr>
              <a:t>The </a:t>
            </a:r>
            <a:r>
              <a:rPr lang="en-US" sz="2000" b="1" dirty="0">
                <a:solidFill>
                  <a:srgbClr val="FF0000"/>
                </a:solidFill>
              </a:rPr>
              <a:t>nation's second largest financial institution by total assets, Bank of America, calls the city home</a:t>
            </a:r>
            <a:r>
              <a:rPr lang="en-US" sz="2000" b="1" dirty="0" smtClean="0">
                <a:solidFill>
                  <a:srgbClr val="FF0000"/>
                </a:solidFill>
              </a:rPr>
              <a:t>.</a:t>
            </a:r>
          </a:p>
          <a:p>
            <a:endParaRPr lang="en-US" sz="2000" b="1" dirty="0" smtClean="0">
              <a:solidFill>
                <a:srgbClr val="FF0000"/>
              </a:solidFill>
            </a:endParaRPr>
          </a:p>
          <a:p>
            <a:r>
              <a:rPr lang="en-US" sz="2000" b="1" dirty="0" smtClean="0">
                <a:solidFill>
                  <a:srgbClr val="FF0000"/>
                </a:solidFill>
              </a:rPr>
              <a:t>Charlotte </a:t>
            </a:r>
            <a:r>
              <a:rPr lang="en-US" sz="2000" b="1" dirty="0">
                <a:solidFill>
                  <a:srgbClr val="FF0000"/>
                </a:solidFill>
              </a:rPr>
              <a:t>is the major center of the U.S. motorsports industry, housing the US's only Formula One team, Haas F1, multiple teams and offices of NASCAR.</a:t>
            </a:r>
          </a:p>
          <a:p>
            <a:endParaRPr lang="en-US" b="1" dirty="0">
              <a:solidFill>
                <a:srgbClr val="FF0000"/>
              </a:solidFill>
            </a:endParaRPr>
          </a:p>
        </p:txBody>
      </p:sp>
      <p:sp>
        <p:nvSpPr>
          <p:cNvPr id="3" name="TextBox 2"/>
          <p:cNvSpPr txBox="1"/>
          <p:nvPr/>
        </p:nvSpPr>
        <p:spPr>
          <a:xfrm>
            <a:off x="685800" y="762000"/>
            <a:ext cx="1665841" cy="400110"/>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Introduction</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2065745"/>
      </p:ext>
    </p:extLst>
  </p:cSld>
  <p:clrMapOvr>
    <a:masterClrMapping/>
  </p:clrMapOvr>
  <mc:AlternateContent xmlns:mc="http://schemas.openxmlformats.org/markup-compatibility/2006">
    <mc:Choice xmlns:p14="http://schemas.microsoft.com/office/powerpoint/2010/main" Requires="p14">
      <p:transition p14:dur="100" advTm="6702">
        <p:cut/>
      </p:transition>
    </mc:Choice>
    <mc:Fallback>
      <p:transition advTm="6702">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219200"/>
            <a:ext cx="739305" cy="400110"/>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rPr>
              <a:t>Data</a:t>
            </a:r>
            <a:endParaRPr lang="en-US" b="1" dirty="0">
              <a:effectLst>
                <a:outerShdw blurRad="38100" dist="38100" dir="2700000" algn="tl">
                  <a:srgbClr val="000000">
                    <a:alpha val="43137"/>
                  </a:srgbClr>
                </a:outerShdw>
              </a:effectLst>
            </a:endParaRPr>
          </a:p>
        </p:txBody>
      </p:sp>
      <p:sp>
        <p:nvSpPr>
          <p:cNvPr id="4" name="TextBox 3"/>
          <p:cNvSpPr txBox="1"/>
          <p:nvPr/>
        </p:nvSpPr>
        <p:spPr>
          <a:xfrm>
            <a:off x="914400" y="1981200"/>
            <a:ext cx="4716356" cy="369332"/>
          </a:xfrm>
          <a:prstGeom prst="rect">
            <a:avLst/>
          </a:prstGeom>
          <a:noFill/>
        </p:spPr>
        <p:txBody>
          <a:bodyPr wrap="none" rtlCol="0">
            <a:spAutoFit/>
          </a:bodyPr>
          <a:lstStyle/>
          <a:p>
            <a:r>
              <a:rPr lang="en-US" dirty="0">
                <a:solidFill>
                  <a:srgbClr val="FF0000"/>
                </a:solidFill>
              </a:rPr>
              <a:t>In this project I will try to show and explain:</a:t>
            </a:r>
          </a:p>
        </p:txBody>
      </p:sp>
      <p:sp>
        <p:nvSpPr>
          <p:cNvPr id="5" name="TextBox 4"/>
          <p:cNvSpPr txBox="1"/>
          <p:nvPr/>
        </p:nvSpPr>
        <p:spPr>
          <a:xfrm>
            <a:off x="914400" y="2743200"/>
            <a:ext cx="7620001" cy="1754326"/>
          </a:xfrm>
          <a:prstGeom prst="rect">
            <a:avLst/>
          </a:prstGeom>
          <a:noFill/>
        </p:spPr>
        <p:txBody>
          <a:bodyPr wrap="square" rtlCol="0">
            <a:spAutoFit/>
          </a:bodyPr>
          <a:lstStyle/>
          <a:p>
            <a:r>
              <a:rPr lang="en-US" dirty="0">
                <a:solidFill>
                  <a:srgbClr val="FF0000"/>
                </a:solidFill>
              </a:rPr>
              <a:t>Why Charlotte is a good place to do business. I will download some tables from Wikipedia</a:t>
            </a:r>
            <a:r>
              <a:rPr lang="en-US" dirty="0" smtClean="0">
                <a:solidFill>
                  <a:srgbClr val="FF0000"/>
                </a:solidFill>
              </a:rPr>
              <a:t>.</a:t>
            </a:r>
          </a:p>
          <a:p>
            <a:endParaRPr lang="en-US" dirty="0">
              <a:solidFill>
                <a:srgbClr val="FF0000"/>
              </a:solidFill>
            </a:endParaRPr>
          </a:p>
          <a:p>
            <a:r>
              <a:rPr lang="en-US" dirty="0">
                <a:solidFill>
                  <a:srgbClr val="FF0000"/>
                </a:solidFill>
              </a:rPr>
              <a:t>Why Uzbek restaurant is a good choice. I am going to do little presentation by downloading photos of our most famous dishes (unfortunately I cannot give you to try, you’d definitely love it).</a:t>
            </a:r>
          </a:p>
        </p:txBody>
      </p:sp>
    </p:spTree>
    <p:extLst>
      <p:ext uri="{BB962C8B-B14F-4D97-AF65-F5344CB8AC3E}">
        <p14:creationId xmlns:p14="http://schemas.microsoft.com/office/powerpoint/2010/main" val="3054220481"/>
      </p:ext>
    </p:extLst>
  </p:cSld>
  <p:clrMapOvr>
    <a:masterClrMapping/>
  </p:clrMapOvr>
  <mc:AlternateContent xmlns:mc="http://schemas.openxmlformats.org/markup-compatibility/2006">
    <mc:Choice xmlns:p14="http://schemas.microsoft.com/office/powerpoint/2010/main" Requires="p14">
      <p:transition p14:dur="100" advTm="6561">
        <p:cut/>
      </p:transition>
    </mc:Choice>
    <mc:Fallback>
      <p:transition advTm="6561">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rPr>
              <a:t>Colors of Uzbek food</a:t>
            </a:r>
            <a:endParaRPr lang="en-US" dirty="0">
              <a:solidFill>
                <a:srgbClr val="FF0000"/>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1600"/>
            <a:ext cx="7772400" cy="5029200"/>
          </a:xfrm>
        </p:spPr>
      </p:pic>
    </p:spTree>
    <p:extLst>
      <p:ext uri="{BB962C8B-B14F-4D97-AF65-F5344CB8AC3E}">
        <p14:creationId xmlns:p14="http://schemas.microsoft.com/office/powerpoint/2010/main" val="120228628"/>
      </p:ext>
    </p:extLst>
  </p:cSld>
  <p:clrMapOvr>
    <a:masterClrMapping/>
  </p:clrMapOvr>
  <mc:AlternateContent xmlns:mc="http://schemas.openxmlformats.org/markup-compatibility/2006">
    <mc:Choice xmlns:p14="http://schemas.microsoft.com/office/powerpoint/2010/main" Requires="p14">
      <p:transition p14:dur="100" advTm="3399">
        <p:cut/>
      </p:transition>
    </mc:Choice>
    <mc:Fallback>
      <p:transition advTm="3399">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7200" dirty="0" err="1" smtClean="0">
                <a:solidFill>
                  <a:srgbClr val="FF0000"/>
                </a:solidFill>
              </a:rPr>
              <a:t>Plov</a:t>
            </a:r>
            <a:endParaRPr lang="en-US" dirty="0">
              <a:solidFill>
                <a:srgbClr val="FF0000"/>
              </a:solidFill>
            </a:endParaRPr>
          </a:p>
        </p:txBody>
      </p:sp>
      <p:sp>
        <p:nvSpPr>
          <p:cNvPr id="3" name="Текст 2"/>
          <p:cNvSpPr>
            <a:spLocks noGrp="1"/>
          </p:cNvSpPr>
          <p:nvPr>
            <p:ph type="body" idx="2"/>
          </p:nvPr>
        </p:nvSpPr>
        <p:spPr/>
        <p:txBody>
          <a:bodyPr>
            <a:normAutofit/>
          </a:bodyPr>
          <a:lstStyle/>
          <a:p>
            <a:r>
              <a:rPr lang="en-US" sz="2400" dirty="0"/>
              <a:t>You can expect a heaping portion of rice that has been cooked together with lamb or beef, onions. garlic, raisins, carrots, and apricots.</a:t>
            </a:r>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1066800"/>
            <a:ext cx="4959350" cy="4495800"/>
          </a:xfrm>
        </p:spPr>
      </p:pic>
    </p:spTree>
    <p:extLst>
      <p:ext uri="{BB962C8B-B14F-4D97-AF65-F5344CB8AC3E}">
        <p14:creationId xmlns:p14="http://schemas.microsoft.com/office/powerpoint/2010/main" val="5064593"/>
      </p:ext>
    </p:extLst>
  </p:cSld>
  <p:clrMapOvr>
    <a:masterClrMapping/>
  </p:clrMapOvr>
  <mc:AlternateContent xmlns:mc="http://schemas.openxmlformats.org/markup-compatibility/2006">
    <mc:Choice xmlns:p14="http://schemas.microsoft.com/office/powerpoint/2010/main" Requires="p14">
      <p:transition p14:dur="100" advTm="4239">
        <p:cut/>
      </p:transition>
    </mc:Choice>
    <mc:Fallback>
      <p:transition advTm="4239">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4000" dirty="0" err="1">
                <a:solidFill>
                  <a:srgbClr val="FF0000"/>
                </a:solidFill>
              </a:rPr>
              <a:t>Shashlik</a:t>
            </a:r>
            <a:r>
              <a:rPr lang="en-US" sz="4000" dirty="0">
                <a:solidFill>
                  <a:srgbClr val="FF0000"/>
                </a:solidFill>
              </a:rPr>
              <a:t> (Kebabs) </a:t>
            </a:r>
          </a:p>
        </p:txBody>
      </p:sp>
      <p:sp>
        <p:nvSpPr>
          <p:cNvPr id="3" name="Текст 2"/>
          <p:cNvSpPr>
            <a:spLocks noGrp="1"/>
          </p:cNvSpPr>
          <p:nvPr>
            <p:ph type="body" idx="2"/>
          </p:nvPr>
        </p:nvSpPr>
        <p:spPr/>
        <p:txBody>
          <a:bodyPr>
            <a:normAutofit/>
          </a:bodyPr>
          <a:lstStyle/>
          <a:p>
            <a:r>
              <a:rPr lang="en-US" sz="2400" dirty="0"/>
              <a:t>The classic Uzbek </a:t>
            </a:r>
            <a:r>
              <a:rPr lang="en-US" sz="2400" dirty="0" err="1"/>
              <a:t>shashlik</a:t>
            </a:r>
            <a:r>
              <a:rPr lang="en-US" sz="2400" dirty="0"/>
              <a:t> is a dish of shallow meat, usually lamb with a minimum of spices,  plus salt, pepper, spices and sliced onions.</a:t>
            </a:r>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29000" y="914400"/>
            <a:ext cx="5334000" cy="4648200"/>
          </a:xfrm>
        </p:spPr>
      </p:pic>
    </p:spTree>
    <p:extLst>
      <p:ext uri="{BB962C8B-B14F-4D97-AF65-F5344CB8AC3E}">
        <p14:creationId xmlns:p14="http://schemas.microsoft.com/office/powerpoint/2010/main" val="2376330950"/>
      </p:ext>
    </p:extLst>
  </p:cSld>
  <p:clrMapOvr>
    <a:masterClrMapping/>
  </p:clrMapOvr>
  <mc:AlternateContent xmlns:mc="http://schemas.openxmlformats.org/markup-compatibility/2006">
    <mc:Choice xmlns:p14="http://schemas.microsoft.com/office/powerpoint/2010/main" Requires="p14">
      <p:transition p14:dur="100" advTm="4575">
        <p:cut/>
      </p:transition>
    </mc:Choice>
    <mc:Fallback>
      <p:transition advTm="4575">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4000" dirty="0">
                <a:solidFill>
                  <a:srgbClr val="FF0000"/>
                </a:solidFill>
              </a:rPr>
              <a:t>Tandoor Kabob</a:t>
            </a:r>
          </a:p>
        </p:txBody>
      </p:sp>
      <p:sp>
        <p:nvSpPr>
          <p:cNvPr id="3" name="Текст 2"/>
          <p:cNvSpPr>
            <a:spLocks noGrp="1"/>
          </p:cNvSpPr>
          <p:nvPr>
            <p:ph type="body" idx="2"/>
          </p:nvPr>
        </p:nvSpPr>
        <p:spPr/>
        <p:txBody>
          <a:bodyPr>
            <a:normAutofit/>
          </a:bodyPr>
          <a:lstStyle/>
          <a:p>
            <a:r>
              <a:rPr lang="en-US" sz="3600" dirty="0"/>
              <a:t>Whole lamb cooked in tandoor (an underground brick oven). </a:t>
            </a:r>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838200"/>
            <a:ext cx="5111750" cy="4876800"/>
          </a:xfrm>
        </p:spPr>
      </p:pic>
    </p:spTree>
    <p:extLst>
      <p:ext uri="{BB962C8B-B14F-4D97-AF65-F5344CB8AC3E}">
        <p14:creationId xmlns:p14="http://schemas.microsoft.com/office/powerpoint/2010/main" val="3145523029"/>
      </p:ext>
    </p:extLst>
  </p:cSld>
  <p:clrMapOvr>
    <a:masterClrMapping/>
  </p:clrMapOvr>
  <mc:AlternateContent xmlns:mc="http://schemas.openxmlformats.org/markup-compatibility/2006">
    <mc:Choice xmlns:p14="http://schemas.microsoft.com/office/powerpoint/2010/main" Requires="p14">
      <p:transition p14:dur="100" advTm="4707">
        <p:cut/>
      </p:transition>
    </mc:Choice>
    <mc:Fallback>
      <p:transition advTm="4707">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rgbClr val="FF0000"/>
                </a:solidFill>
              </a:rPr>
              <a:t>Products we use to </a:t>
            </a:r>
            <a:r>
              <a:rPr lang="en-US" dirty="0">
                <a:solidFill>
                  <a:srgbClr val="FF0000"/>
                </a:solidFill>
              </a:rPr>
              <a:t>cook our </a:t>
            </a:r>
            <a:r>
              <a:rPr lang="en-US" dirty="0" smtClean="0">
                <a:solidFill>
                  <a:srgbClr val="FF0000"/>
                </a:solidFill>
              </a:rPr>
              <a:t>delicious meals</a:t>
            </a:r>
            <a:endParaRPr lang="en-US" dirty="0">
              <a:solidFill>
                <a:srgbClr val="FF0000"/>
              </a:solidFill>
            </a:endParaRPr>
          </a:p>
        </p:txBody>
      </p:sp>
      <p:pic>
        <p:nvPicPr>
          <p:cNvPr id="4" name="Объект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26823" b="91406" l="0" r="89971"/>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457200" y="-304800"/>
            <a:ext cx="10972800" cy="7391400"/>
          </a:xfrm>
        </p:spPr>
      </p:pic>
      <p:sp>
        <p:nvSpPr>
          <p:cNvPr id="6" name="TextBox 5"/>
          <p:cNvSpPr txBox="1"/>
          <p:nvPr/>
        </p:nvSpPr>
        <p:spPr>
          <a:xfrm>
            <a:off x="1905000" y="5791200"/>
            <a:ext cx="3708066" cy="523220"/>
          </a:xfrm>
          <a:prstGeom prst="rect">
            <a:avLst/>
          </a:prstGeom>
          <a:noFill/>
        </p:spPr>
        <p:txBody>
          <a:bodyPr wrap="none" rtlCol="0">
            <a:spAutoFit/>
          </a:bodyPr>
          <a:lstStyle/>
          <a:p>
            <a:r>
              <a:rPr lang="en-US" sz="2800" b="1" dirty="0">
                <a:solidFill>
                  <a:srgbClr val="FF0000"/>
                </a:solidFill>
                <a:effectLst>
                  <a:outerShdw blurRad="38100" dist="38100" dir="2700000" algn="tl">
                    <a:srgbClr val="000000">
                      <a:alpha val="43137"/>
                    </a:srgbClr>
                  </a:outerShdw>
                </a:effectLst>
              </a:rPr>
              <a:t>Yes, we love the meat</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0714867"/>
      </p:ext>
    </p:extLst>
  </p:cSld>
  <p:clrMapOvr>
    <a:masterClrMapping/>
  </p:clrMapOvr>
  <mc:AlternateContent xmlns:mc="http://schemas.openxmlformats.org/markup-compatibility/2006">
    <mc:Choice xmlns:p14="http://schemas.microsoft.com/office/powerpoint/2010/main" Requires="p14">
      <p:transition p14:dur="100" advTm="5557">
        <p:cut/>
      </p:transition>
    </mc:Choice>
    <mc:Fallback>
      <p:transition advTm="5557">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78</TotalTime>
  <Words>597</Words>
  <Application>Microsoft Office PowerPoint</Application>
  <PresentationFormat>Экран (4:3)</PresentationFormat>
  <Paragraphs>59</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Апекс</vt:lpstr>
      <vt:lpstr>Final project for IBM Data Science Course</vt:lpstr>
      <vt:lpstr>Презентация PowerPoint</vt:lpstr>
      <vt:lpstr>Презентация PowerPoint</vt:lpstr>
      <vt:lpstr>Презентация PowerPoint</vt:lpstr>
      <vt:lpstr>Colors of Uzbek food</vt:lpstr>
      <vt:lpstr>Plov</vt:lpstr>
      <vt:lpstr>Shashlik (Kebabs) </vt:lpstr>
      <vt:lpstr>Tandoor Kabob</vt:lpstr>
      <vt:lpstr>Products we use to cook our delicious meals</vt:lpstr>
      <vt:lpstr>Презентация PowerPoint</vt:lpstr>
      <vt:lpstr>Charlotte map marked with Turkish and Mediterranean restaurants. </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for IBM Data Science Course</dc:title>
  <dc:creator>UseR</dc:creator>
  <cp:lastModifiedBy>UseR</cp:lastModifiedBy>
  <cp:revision>19</cp:revision>
  <dcterms:created xsi:type="dcterms:W3CDTF">2020-08-24T23:06:53Z</dcterms:created>
  <dcterms:modified xsi:type="dcterms:W3CDTF">2020-08-25T00:40:28Z</dcterms:modified>
</cp:coreProperties>
</file>