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handoutMasterIdLst>
    <p:handoutMasterId r:id="rId15"/>
  </p:handoutMasterIdLst>
  <p:sldIdLst>
    <p:sldId id="327" r:id="rId3"/>
    <p:sldId id="288" r:id="rId4"/>
    <p:sldId id="303" r:id="rId6"/>
    <p:sldId id="335" r:id="rId7"/>
    <p:sldId id="304" r:id="rId8"/>
    <p:sldId id="305" r:id="rId9"/>
    <p:sldId id="336" r:id="rId10"/>
    <p:sldId id="306" r:id="rId11"/>
    <p:sldId id="337" r:id="rId12"/>
    <p:sldId id="334" r:id="rId13"/>
    <p:sldId id="296"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8B95"/>
    <a:srgbClr val="277C85"/>
    <a:srgbClr val="206A72"/>
    <a:srgbClr val="1D6269"/>
    <a:srgbClr val="42BAC8"/>
    <a:srgbClr val="2E939E"/>
    <a:srgbClr val="33A3AF"/>
    <a:srgbClr val="2C8E98"/>
    <a:srgbClr val="2F98A3"/>
    <a:srgbClr val="2270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43" autoAdjust="0"/>
    <p:restoredTop sz="94660" autoAdjust="0"/>
  </p:normalViewPr>
  <p:slideViewPr>
    <p:cSldViewPr snapToGrid="0" showGuides="1">
      <p:cViewPr>
        <p:scale>
          <a:sx n="52" d="100"/>
          <a:sy n="52" d="100"/>
        </p:scale>
        <p:origin x="-1224" y="-378"/>
      </p:cViewPr>
      <p:guideLst>
        <p:guide orient="horz" pos="2161"/>
        <p:guide orient="horz" pos="4088"/>
        <p:guide orient="horz" pos="401"/>
        <p:guide orient="horz" pos="2316"/>
        <p:guide orient="horz" pos="835"/>
        <p:guide orient="horz" pos="3350"/>
        <p:guide orient="horz" pos="3630"/>
        <p:guide orient="horz" pos="1025"/>
        <p:guide orient="horz" pos="1933"/>
        <p:guide orient="horz" pos="3678"/>
        <p:guide pos="3845"/>
        <p:guide pos="211"/>
        <p:guide pos="7469"/>
        <p:guide pos="917"/>
        <p:guide pos="6779"/>
        <p:guide pos="3727"/>
        <p:guide pos="3953"/>
        <p:guide pos="2328"/>
        <p:guide pos="5316"/>
        <p:guide pos="3042"/>
        <p:guide pos="465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7" d="100"/>
          <a:sy n="67" d="100"/>
        </p:scale>
        <p:origin x="-2868" y="-120"/>
      </p:cViewPr>
      <p:guideLst>
        <p:guide orient="horz" pos="2881"/>
        <p:guide pos="2163"/>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EFB9DB-23B5-49D5-A60F-79C781E9F7DD}"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537725-54BD-47FC-8062-EC17FFA2D8A0}"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06AEB5-17ED-49C6-B915-2E2D9EF8D2A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Click to edit Master text style</a:t>
            </a:r>
            <a:endParaRPr lang="zh-CN" altLang="en-US" smtClean="0"/>
          </a:p>
          <a:p>
            <a:pPr lvl="1"/>
            <a:r>
              <a:rPr lang="zh-CN" altLang="en-US" smtClean="0"/>
              <a:t>Second level</a:t>
            </a:r>
            <a:endParaRPr lang="zh-CN" altLang="en-US" smtClean="0"/>
          </a:p>
          <a:p>
            <a:pPr lvl="2"/>
            <a:r>
              <a:rPr lang="zh-CN" altLang="en-US" smtClean="0"/>
              <a:t>Third level</a:t>
            </a:r>
            <a:endParaRPr lang="zh-CN" altLang="en-US" smtClean="0"/>
          </a:p>
          <a:p>
            <a:pPr lvl="3"/>
            <a:r>
              <a:rPr lang="zh-CN" altLang="en-US" smtClean="0"/>
              <a:t>Fourth level</a:t>
            </a:r>
            <a:endParaRPr lang="zh-CN" altLang="en-US" smtClean="0"/>
          </a:p>
          <a:p>
            <a:pPr lvl="4"/>
            <a:r>
              <a:rPr lang="zh-CN" altLang="en-US" smtClean="0"/>
              <a:t>Fifth level</a:t>
            </a:r>
            <a:endParaRPr lang="zh-CN" altLang="en-US"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CD56E6-B1B1-4904-A8C2-04C98D75669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a:prstGeom prst="rect">
            <a:avLst/>
          </a:prstGeom>
        </p:spPr>
        <p:txBody>
          <a:bodyPr/>
          <a:lstStyle/>
          <a:p>
            <a:fld id="{2B9A32D9-BCEE-48FC-9084-42EEA3BBCC8C}" type="datetime1">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a:prstGeom prst="rect">
            <a:avLst/>
          </a:prstGeom>
        </p:spPr>
        <p:txBody>
          <a:bodyPr/>
          <a:lstStyle/>
          <a:p>
            <a:fld id="{CDA477EA-48B9-4728-97CB-8A980F9D5CF5}" type="datetime1">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20" name="文本占位符 2"/>
          <p:cNvSpPr>
            <a:spLocks noGrp="1"/>
          </p:cNvSpPr>
          <p:nvPr>
            <p:ph type="body" idx="1" hasCustomPrompt="1"/>
          </p:nvPr>
        </p:nvSpPr>
        <p:spPr>
          <a:xfrm>
            <a:off x="6436392" y="2614036"/>
            <a:ext cx="4555458" cy="619017"/>
          </a:xfrm>
        </p:spPr>
        <p:txBody>
          <a:bodyPr anchor="ctr">
            <a:normAutofit/>
          </a:bodyPr>
          <a:lstStyle>
            <a:lvl1pPr marL="0" indent="0" algn="l" defTabSz="914400" rtl="0" eaLnBrk="1" latinLnBrk="0" hangingPunct="1">
              <a:lnSpc>
                <a:spcPct val="90000"/>
              </a:lnSpc>
              <a:spcBef>
                <a:spcPct val="0"/>
              </a:spcBef>
              <a:buNone/>
              <a:defRPr lang="zh-CN" altLang="en-US" sz="2200" b="1" strike="noStrike" kern="1200" dirty="0" smtClean="0">
                <a:solidFill>
                  <a:schemeClr val="tx1">
                    <a:lumMod val="75000"/>
                    <a:lumOff val="25000"/>
                  </a:schemeClr>
                </a:solidFill>
                <a:latin typeface="Microsoft YaHei" panose="020B0503020204020204" pitchFamily="34" charset="-122"/>
                <a:ea typeface="Microsoft YaHe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Click to edit Master title style</a:t>
            </a:r>
            <a:endParaRPr lang="zh-CN" altLang="en-US" dirty="0" smtClean="0"/>
          </a:p>
        </p:txBody>
      </p:sp>
      <p:sp>
        <p:nvSpPr>
          <p:cNvPr id="22" name="文本占位符 2"/>
          <p:cNvSpPr>
            <a:spLocks noGrp="1"/>
          </p:cNvSpPr>
          <p:nvPr>
            <p:ph type="body" idx="13" hasCustomPrompt="1"/>
          </p:nvPr>
        </p:nvSpPr>
        <p:spPr>
          <a:xfrm>
            <a:off x="6436392" y="3624944"/>
            <a:ext cx="4555458" cy="619017"/>
          </a:xfrm>
        </p:spPr>
        <p:txBody>
          <a:bodyPr anchor="ctr">
            <a:normAutofit/>
          </a:bodyPr>
          <a:lstStyle>
            <a:lvl1pPr marL="0" indent="0" algn="l" defTabSz="914400" rtl="0" eaLnBrk="1" latinLnBrk="0" hangingPunct="1">
              <a:lnSpc>
                <a:spcPct val="90000"/>
              </a:lnSpc>
              <a:spcBef>
                <a:spcPct val="0"/>
              </a:spcBef>
              <a:buNone/>
              <a:defRPr lang="zh-CN" altLang="en-US" sz="2200" b="1" strike="noStrike" kern="1200" dirty="0" smtClean="0">
                <a:solidFill>
                  <a:schemeClr val="tx1">
                    <a:lumMod val="75000"/>
                    <a:lumOff val="25000"/>
                  </a:schemeClr>
                </a:solidFill>
                <a:latin typeface="Microsoft YaHei" panose="020B0503020204020204" pitchFamily="34" charset="-122"/>
                <a:ea typeface="Microsoft YaHe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Click to edit Master title style</a:t>
            </a:r>
            <a:endParaRPr lang="zh-CN" altLang="en-US" dirty="0" smtClean="0"/>
          </a:p>
        </p:txBody>
      </p:sp>
      <p:sp>
        <p:nvSpPr>
          <p:cNvPr id="23" name="文本占位符 2"/>
          <p:cNvSpPr>
            <a:spLocks noGrp="1"/>
          </p:cNvSpPr>
          <p:nvPr>
            <p:ph type="body" idx="14" hasCustomPrompt="1"/>
          </p:nvPr>
        </p:nvSpPr>
        <p:spPr>
          <a:xfrm>
            <a:off x="6436392" y="4635852"/>
            <a:ext cx="4555458" cy="619017"/>
          </a:xfrm>
        </p:spPr>
        <p:txBody>
          <a:bodyPr anchor="ctr">
            <a:normAutofit/>
          </a:bodyPr>
          <a:lstStyle>
            <a:lvl1pPr marL="0" indent="0" algn="l" defTabSz="914400" rtl="0" eaLnBrk="1" latinLnBrk="0" hangingPunct="1">
              <a:lnSpc>
                <a:spcPct val="90000"/>
              </a:lnSpc>
              <a:spcBef>
                <a:spcPct val="0"/>
              </a:spcBef>
              <a:buNone/>
              <a:defRPr lang="zh-CN" altLang="en-US" sz="2200" b="1" strike="noStrike" kern="1200" dirty="0" smtClean="0">
                <a:solidFill>
                  <a:schemeClr val="tx1">
                    <a:lumMod val="75000"/>
                    <a:lumOff val="25000"/>
                  </a:schemeClr>
                </a:solidFill>
                <a:latin typeface="Microsoft YaHei" panose="020B0503020204020204" pitchFamily="34" charset="-122"/>
                <a:ea typeface="Microsoft YaHe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Click to edit Master title style</a:t>
            </a:r>
            <a:endParaRPr lang="zh-CN" altLang="en-US" dirty="0" smtClean="0"/>
          </a:p>
        </p:txBody>
      </p:sp>
      <p:sp>
        <p:nvSpPr>
          <p:cNvPr id="24" name="文本占位符 2"/>
          <p:cNvSpPr>
            <a:spLocks noGrp="1"/>
          </p:cNvSpPr>
          <p:nvPr>
            <p:ph type="body" idx="15" hasCustomPrompt="1"/>
          </p:nvPr>
        </p:nvSpPr>
        <p:spPr>
          <a:xfrm>
            <a:off x="6436392" y="1605530"/>
            <a:ext cx="4555458" cy="619017"/>
          </a:xfrm>
        </p:spPr>
        <p:txBody>
          <a:bodyPr anchor="ctr">
            <a:normAutofit/>
          </a:bodyPr>
          <a:lstStyle>
            <a:lvl1pPr marL="0" indent="0" algn="l" defTabSz="914400" rtl="0" eaLnBrk="1" latinLnBrk="0" hangingPunct="1">
              <a:lnSpc>
                <a:spcPct val="90000"/>
              </a:lnSpc>
              <a:spcBef>
                <a:spcPct val="0"/>
              </a:spcBef>
              <a:buNone/>
              <a:defRPr lang="zh-CN" altLang="en-US" sz="2200" b="1" strike="noStrike" kern="1200" dirty="0" smtClean="0">
                <a:solidFill>
                  <a:schemeClr val="tx1">
                    <a:lumMod val="75000"/>
                    <a:lumOff val="25000"/>
                  </a:schemeClr>
                </a:solidFill>
                <a:latin typeface="Microsoft YaHei" panose="020B0503020204020204" pitchFamily="34" charset="-122"/>
                <a:ea typeface="Microsoft YaHe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046E8FC-32C2-412C-BB5B-1B61C7E32455}" type="datetime1">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标题 1"/>
          <p:cNvSpPr>
            <a:spLocks noGrp="1"/>
          </p:cNvSpPr>
          <p:nvPr>
            <p:ph type="title"/>
          </p:nvPr>
        </p:nvSpPr>
        <p:spPr>
          <a:xfrm>
            <a:off x="838200" y="4728739"/>
            <a:ext cx="10515600" cy="618385"/>
          </a:xfrm>
        </p:spPr>
        <p:txBody>
          <a:bodyPr>
            <a:noAutofit/>
          </a:bodyPr>
          <a:lstStyle>
            <a:lvl1pPr algn="ctr">
              <a:defRPr sz="3600" b="1">
                <a:solidFill>
                  <a:schemeClr val="tx1">
                    <a:lumMod val="75000"/>
                    <a:lumOff val="25000"/>
                  </a:schemeClr>
                </a:solidFill>
                <a:latin typeface="Microsoft YaHei" panose="020B0503020204020204" pitchFamily="34" charset="-122"/>
                <a:ea typeface="Microsoft YaHei" panose="020B0503020204020204" pitchFamily="34" charset="-122"/>
              </a:defRPr>
            </a:lvl1pPr>
          </a:lstStyle>
          <a:p>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046E8FC-32C2-412C-BB5B-1B61C7E32455}" type="datetime1">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标题 1"/>
          <p:cNvSpPr>
            <a:spLocks noGrp="1"/>
          </p:cNvSpPr>
          <p:nvPr>
            <p:ph type="title"/>
          </p:nvPr>
        </p:nvSpPr>
        <p:spPr>
          <a:xfrm>
            <a:off x="838200" y="4728739"/>
            <a:ext cx="10515600" cy="618385"/>
          </a:xfrm>
        </p:spPr>
        <p:txBody>
          <a:bodyPr>
            <a:noAutofit/>
          </a:bodyPr>
          <a:lstStyle>
            <a:lvl1pPr algn="ctr">
              <a:defRPr sz="3600" b="0">
                <a:solidFill>
                  <a:schemeClr val="tx1">
                    <a:lumMod val="75000"/>
                    <a:lumOff val="25000"/>
                  </a:schemeClr>
                </a:solidFill>
                <a:latin typeface="Microsoft YaHei" panose="020B0503020204020204" pitchFamily="34" charset="-122"/>
                <a:ea typeface="Microsoft YaHei" panose="020B0503020204020204" pitchFamily="34" charset="-122"/>
              </a:defRPr>
            </a:lvl1pPr>
          </a:lstStyle>
          <a:p>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046E8FC-32C2-412C-BB5B-1B61C7E32455}" type="datetime1">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标题 1"/>
          <p:cNvSpPr>
            <a:spLocks noGrp="1"/>
          </p:cNvSpPr>
          <p:nvPr>
            <p:ph type="title"/>
          </p:nvPr>
        </p:nvSpPr>
        <p:spPr>
          <a:xfrm>
            <a:off x="838200" y="4728739"/>
            <a:ext cx="10515600" cy="618385"/>
          </a:xfrm>
        </p:spPr>
        <p:txBody>
          <a:bodyPr>
            <a:noAutofit/>
          </a:bodyPr>
          <a:lstStyle>
            <a:lvl1pPr algn="ctr">
              <a:defRPr sz="3600" b="1">
                <a:solidFill>
                  <a:schemeClr val="tx1">
                    <a:lumMod val="75000"/>
                    <a:lumOff val="25000"/>
                  </a:schemeClr>
                </a:solidFill>
                <a:latin typeface="Microsoft YaHei" panose="020B0503020204020204" pitchFamily="34" charset="-122"/>
                <a:ea typeface="Microsoft YaHei" panose="020B0503020204020204" pitchFamily="34" charset="-122"/>
              </a:defRPr>
            </a:lvl1pPr>
          </a:lstStyle>
          <a:p>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046E8FC-32C2-412C-BB5B-1B61C7E32455}" type="datetime1">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标题 1"/>
          <p:cNvSpPr>
            <a:spLocks noGrp="1"/>
          </p:cNvSpPr>
          <p:nvPr>
            <p:ph type="title"/>
          </p:nvPr>
        </p:nvSpPr>
        <p:spPr>
          <a:xfrm>
            <a:off x="838200" y="4728739"/>
            <a:ext cx="10515600" cy="618385"/>
          </a:xfrm>
        </p:spPr>
        <p:txBody>
          <a:bodyPr>
            <a:noAutofit/>
          </a:bodyPr>
          <a:lstStyle>
            <a:lvl1pPr algn="ctr">
              <a:defRPr sz="3600" b="1">
                <a:solidFill>
                  <a:schemeClr val="tx1">
                    <a:lumMod val="75000"/>
                    <a:lumOff val="25000"/>
                  </a:schemeClr>
                </a:solidFill>
                <a:latin typeface="Microsoft YaHei" panose="020B0503020204020204" pitchFamily="34" charset="-122"/>
                <a:ea typeface="Microsoft YaHei" panose="020B0503020204020204" pitchFamily="34" charset="-122"/>
              </a:defRPr>
            </a:lvl1pPr>
          </a:lstStyle>
          <a:p>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zh-CN" altLang="en-US" smtClean="0"/>
              <a:t>Click to edit Master title style</a:t>
            </a:r>
            <a:endParaRPr lang="zh-CN" altLang="en-US" smtClean="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Click to edit Master text style</a:t>
            </a:r>
            <a:endParaRPr lang="zh-CN" altLang="en-US" smtClean="0"/>
          </a:p>
          <a:p>
            <a:pPr lvl="1"/>
            <a:r>
              <a:rPr lang="zh-CN" altLang="en-US" smtClean="0"/>
              <a:t>Second level</a:t>
            </a:r>
            <a:endParaRPr lang="zh-CN" altLang="en-US" smtClean="0"/>
          </a:p>
          <a:p>
            <a:pPr lvl="2"/>
            <a:r>
              <a:rPr lang="zh-CN" altLang="en-US" smtClean="0"/>
              <a:t>Third level</a:t>
            </a:r>
            <a:endParaRPr lang="zh-CN" altLang="en-US" smtClean="0"/>
          </a:p>
          <a:p>
            <a:pPr lvl="3"/>
            <a:r>
              <a:rPr lang="zh-CN" altLang="en-US" smtClean="0"/>
              <a:t>Fourth level</a:t>
            </a:r>
            <a:endParaRPr lang="zh-CN" altLang="en-US" smtClean="0"/>
          </a:p>
          <a:p>
            <a:pPr lvl="4"/>
            <a:r>
              <a:rPr lang="zh-CN" altLang="en-US" smtClean="0"/>
              <a:t>Fifth level</a:t>
            </a:r>
            <a:endParaRPr lang="zh-CN" altLang="en-US"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Picture1"/>
          <p:cNvPicPr>
            <a:picLocks noChangeAspect="1"/>
          </p:cNvPicPr>
          <p:nvPr/>
        </p:nvPicPr>
        <p:blipFill>
          <a:blip r:embed="rId1"/>
          <a:stretch>
            <a:fillRect/>
          </a:stretch>
        </p:blipFill>
        <p:spPr>
          <a:xfrm>
            <a:off x="339725" y="394970"/>
            <a:ext cx="1725930" cy="1440815"/>
          </a:xfrm>
          <a:prstGeom prst="rect">
            <a:avLst/>
          </a:prstGeom>
        </p:spPr>
      </p:pic>
      <p:sp>
        <p:nvSpPr>
          <p:cNvPr id="8" name="Text Box 7"/>
          <p:cNvSpPr txBox="1"/>
          <p:nvPr/>
        </p:nvSpPr>
        <p:spPr>
          <a:xfrm>
            <a:off x="1924685" y="762000"/>
            <a:ext cx="10074275" cy="706755"/>
          </a:xfrm>
          <a:prstGeom prst="rect">
            <a:avLst/>
          </a:prstGeom>
          <a:noFill/>
        </p:spPr>
        <p:txBody>
          <a:bodyPr wrap="square" rtlCol="0">
            <a:spAutoFit/>
          </a:bodyPr>
          <a:p>
            <a:r>
              <a:rPr lang="en-US" sz="4000" b="1">
                <a:latin typeface="Arial Bold" panose="020B0604020202020204" charset="0"/>
                <a:cs typeface="Arial Bold" panose="020B0604020202020204" charset="0"/>
              </a:rPr>
              <a:t>VAAGDEVI COLLEGE OF ENGINEERING</a:t>
            </a:r>
            <a:endParaRPr lang="en-US" sz="3200" b="1">
              <a:latin typeface="Arial Bold" panose="020B0604020202020204" charset="0"/>
              <a:cs typeface="Arial Bold" panose="020B0604020202020204" charset="0"/>
            </a:endParaRPr>
          </a:p>
        </p:txBody>
      </p:sp>
      <p:sp>
        <p:nvSpPr>
          <p:cNvPr id="13" name="Text Box 12"/>
          <p:cNvSpPr txBox="1"/>
          <p:nvPr/>
        </p:nvSpPr>
        <p:spPr>
          <a:xfrm>
            <a:off x="3265805" y="2680335"/>
            <a:ext cx="6108700" cy="368300"/>
          </a:xfrm>
          <a:prstGeom prst="rect">
            <a:avLst/>
          </a:prstGeom>
          <a:noFill/>
        </p:spPr>
        <p:txBody>
          <a:bodyPr wrap="square" rtlCol="0">
            <a:spAutoFit/>
          </a:bodyPr>
          <a:p>
            <a:r>
              <a:rPr lang="en-US" b="1">
                <a:latin typeface="Arial Bold" panose="020B0604020202020204" charset="0"/>
                <a:cs typeface="Arial Bold" panose="020B0604020202020204" charset="0"/>
              </a:rPr>
              <a:t>Department of computer Science and Engineering</a:t>
            </a:r>
            <a:endParaRPr lang="en-US" b="1">
              <a:latin typeface="Arial Bold" panose="020B0604020202020204" charset="0"/>
              <a:cs typeface="Arial Bold" panose="020B0604020202020204" charset="0"/>
            </a:endParaRPr>
          </a:p>
        </p:txBody>
      </p:sp>
      <p:sp>
        <p:nvSpPr>
          <p:cNvPr id="15" name="Text Box 14"/>
          <p:cNvSpPr txBox="1"/>
          <p:nvPr/>
        </p:nvSpPr>
        <p:spPr>
          <a:xfrm>
            <a:off x="3787775" y="3502025"/>
            <a:ext cx="4217670" cy="368300"/>
          </a:xfrm>
          <a:prstGeom prst="rect">
            <a:avLst/>
          </a:prstGeom>
          <a:noFill/>
        </p:spPr>
        <p:txBody>
          <a:bodyPr wrap="square" rtlCol="0">
            <a:spAutoFit/>
          </a:bodyPr>
          <a:p>
            <a:r>
              <a:rPr lang="en-US" b="1">
                <a:latin typeface="Arial Bold" panose="020B0604020202020204" charset="0"/>
                <a:cs typeface="Arial Bold" panose="020B0604020202020204" charset="0"/>
              </a:rPr>
              <a:t>Project: Real Time Human Detection</a:t>
            </a:r>
            <a:endParaRPr lang="en-US" b="1">
              <a:latin typeface="Arial Bold" panose="020B0604020202020204" charset="0"/>
              <a:cs typeface="Arial Bold" panose="020B0604020202020204" charset="0"/>
            </a:endParaRPr>
          </a:p>
        </p:txBody>
      </p:sp>
      <p:sp>
        <p:nvSpPr>
          <p:cNvPr id="17" name="Text Box 16"/>
          <p:cNvSpPr txBox="1"/>
          <p:nvPr/>
        </p:nvSpPr>
        <p:spPr>
          <a:xfrm>
            <a:off x="964565" y="5302250"/>
            <a:ext cx="2301240" cy="645160"/>
          </a:xfrm>
          <a:prstGeom prst="rect">
            <a:avLst/>
          </a:prstGeom>
          <a:noFill/>
        </p:spPr>
        <p:txBody>
          <a:bodyPr wrap="none" rtlCol="0">
            <a:spAutoFit/>
          </a:bodyPr>
          <a:p>
            <a:r>
              <a:rPr lang="en-US"/>
              <a:t>Under guidence </a:t>
            </a:r>
            <a:r>
              <a:rPr lang="en-US">
                <a:latin typeface="Times New Roman Regular" panose="02020603050405020304" charset="0"/>
                <a:cs typeface="Times New Roman Regular" panose="02020603050405020304" charset="0"/>
              </a:rPr>
              <a:t>of : </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rPr>
              <a:t>A. SWETHA </a:t>
            </a:r>
            <a:endParaRPr lang="en-US">
              <a:latin typeface="Times New Roman Regular" panose="02020603050405020304" charset="0"/>
              <a:cs typeface="Times New Roman Regular" panose="02020603050405020304" charset="0"/>
            </a:endParaRPr>
          </a:p>
        </p:txBody>
      </p:sp>
      <p:sp>
        <p:nvSpPr>
          <p:cNvPr id="19" name="Text Box 18"/>
          <p:cNvSpPr txBox="1"/>
          <p:nvPr/>
        </p:nvSpPr>
        <p:spPr>
          <a:xfrm>
            <a:off x="5594985" y="4787900"/>
            <a:ext cx="6108065" cy="1476375"/>
          </a:xfrm>
          <a:prstGeom prst="rect">
            <a:avLst/>
          </a:prstGeom>
          <a:noFill/>
        </p:spPr>
        <p:txBody>
          <a:bodyPr wrap="square" rtlCol="0">
            <a:spAutoFit/>
          </a:bodyPr>
          <a:p>
            <a:r>
              <a:rPr lang="en-US">
                <a:latin typeface="Times New Roman Regular" panose="02020603050405020304" charset="0"/>
                <a:cs typeface="Times New Roman Regular" panose="02020603050405020304" charset="0"/>
              </a:rPr>
              <a:t>TEAM:</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rPr>
              <a:t>RAVULA DEERAJ REDDY  (</a:t>
            </a:r>
            <a:r>
              <a:rPr lang="en-US" b="1">
                <a:latin typeface="Times New Roman Bold" panose="02020603050405020304" charset="0"/>
                <a:cs typeface="Times New Roman Bold" panose="02020603050405020304" charset="0"/>
              </a:rPr>
              <a:t>19641A0502</a:t>
            </a:r>
            <a:r>
              <a:rPr lang="en-US">
                <a:latin typeface="Times New Roman Regular" panose="02020603050405020304" charset="0"/>
                <a:cs typeface="Times New Roman Regular" panose="02020603050405020304" charset="0"/>
              </a:rPr>
              <a:t>)</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rPr>
              <a:t>GAJA SAI CHANDU  (</a:t>
            </a:r>
            <a:r>
              <a:rPr lang="en-US" b="1">
                <a:latin typeface="Times New Roman Bold" panose="02020603050405020304" charset="0"/>
                <a:cs typeface="Times New Roman Bold" panose="02020603050405020304" charset="0"/>
              </a:rPr>
              <a:t>19641A0503</a:t>
            </a:r>
            <a:r>
              <a:rPr lang="en-US">
                <a:latin typeface="Times New Roman Regular" panose="02020603050405020304" charset="0"/>
                <a:cs typeface="Times New Roman Regular" panose="02020603050405020304" charset="0"/>
              </a:rPr>
              <a:t>)</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rPr>
              <a:t>BASANI MANOJ KUMAR  (</a:t>
            </a:r>
            <a:r>
              <a:rPr lang="en-US" b="1">
                <a:latin typeface="Times New Roman Bold" panose="02020603050405020304" charset="0"/>
                <a:cs typeface="Times New Roman Bold" panose="02020603050405020304" charset="0"/>
              </a:rPr>
              <a:t>19641A0526</a:t>
            </a:r>
            <a:r>
              <a:rPr lang="en-US">
                <a:latin typeface="Times New Roman Regular" panose="02020603050405020304" charset="0"/>
                <a:cs typeface="Times New Roman Regular" panose="02020603050405020304" charset="0"/>
              </a:rPr>
              <a:t>)</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rPr>
              <a:t>MOHAMMED MUZAKKIR BIN RAHMAN (</a:t>
            </a:r>
            <a:r>
              <a:rPr lang="en-US" b="1">
                <a:latin typeface="Times New Roman Bold" panose="02020603050405020304" charset="0"/>
                <a:cs typeface="Times New Roman Bold" panose="02020603050405020304" charset="0"/>
              </a:rPr>
              <a:t>19641A0504</a:t>
            </a:r>
            <a:r>
              <a:rPr lang="en-US">
                <a:latin typeface="Times New Roman Regular" panose="02020603050405020304" charset="0"/>
                <a:cs typeface="Times New Roman Regular" panose="02020603050405020304" charset="0"/>
              </a:rPr>
              <a:t>)</a:t>
            </a:r>
            <a:endParaRPr lang="en-US">
              <a:latin typeface="Times New Roman Regular" panose="02020603050405020304" charset="0"/>
              <a:cs typeface="Times New Roman Regular"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18895" y="538480"/>
            <a:ext cx="2672080" cy="645160"/>
          </a:xfrm>
          <a:prstGeom prst="rect">
            <a:avLst/>
          </a:prstGeom>
          <a:noFill/>
        </p:spPr>
        <p:txBody>
          <a:bodyPr wrap="none" rtlCol="0">
            <a:spAutoFit/>
          </a:bodyPr>
          <a:p>
            <a:r>
              <a:rPr lang="en-US" sz="3600" b="1">
                <a:latin typeface="Arial Bold" panose="020B0604020202020204" charset="0"/>
                <a:cs typeface="Arial Bold" panose="020B0604020202020204" charset="0"/>
              </a:rPr>
              <a:t>Conclusion</a:t>
            </a:r>
            <a:endParaRPr lang="en-US" sz="3600" b="1">
              <a:latin typeface="Arial Bold" panose="020B0604020202020204" charset="0"/>
              <a:cs typeface="Arial Bold" panose="020B0604020202020204" charset="0"/>
            </a:endParaRPr>
          </a:p>
        </p:txBody>
      </p:sp>
      <p:sp>
        <p:nvSpPr>
          <p:cNvPr id="5" name="Text Box 4"/>
          <p:cNvSpPr txBox="1"/>
          <p:nvPr/>
        </p:nvSpPr>
        <p:spPr>
          <a:xfrm>
            <a:off x="1232535" y="1336675"/>
            <a:ext cx="9726930" cy="5262245"/>
          </a:xfrm>
          <a:prstGeom prst="rect">
            <a:avLst/>
          </a:prstGeom>
          <a:noFill/>
        </p:spPr>
        <p:txBody>
          <a:bodyPr wrap="square" rtlCol="0">
            <a:spAutoFit/>
          </a:bodyPr>
          <a:p>
            <a:pPr marL="342900" indent="-342900" algn="l">
              <a:buFont typeface="Arial" panose="020B0604020202020204" pitchFamily="34" charset="0"/>
              <a:buChar char="•"/>
            </a:pPr>
            <a:r>
              <a:rPr lang="en-US" sz="2800"/>
              <a:t>We expect to build the Human Detection and Counting System through Webcam or we can give your own video or images.</a:t>
            </a:r>
            <a:endParaRPr lang="en-US" sz="2800"/>
          </a:p>
          <a:p>
            <a:pPr marL="342900" indent="-342900" algn="l">
              <a:buFont typeface="Arial" panose="020B0604020202020204" pitchFamily="34" charset="0"/>
              <a:buChar char="•"/>
            </a:pPr>
            <a:r>
              <a:rPr lang="en-US" sz="2800"/>
              <a:t>This is an intermediate level deep learning project on computer vision, which will help us to master the concepts. </a:t>
            </a:r>
            <a:endParaRPr lang="en-US" sz="2800"/>
          </a:p>
          <a:p>
            <a:pPr marL="342900" indent="-342900" algn="l">
              <a:buFont typeface="Arial" panose="020B0604020202020204" pitchFamily="34" charset="0"/>
              <a:buChar char="•"/>
            </a:pPr>
            <a:r>
              <a:rPr lang="en-US" sz="2800"/>
              <a:t>The system will tell how many people are present in the screen at any given time that is it can give real time analysis.</a:t>
            </a:r>
            <a:endParaRPr lang="en-US" sz="2800"/>
          </a:p>
          <a:p>
            <a:pPr marL="342900" indent="-342900" algn="l">
              <a:buFont typeface="Arial" panose="020B0604020202020204" pitchFamily="34" charset="0"/>
              <a:buChar char="•"/>
            </a:pPr>
            <a:r>
              <a:rPr lang="en-US" sz="2800"/>
              <a:t>We expect the system to be used in fields like proximity alert systems, intrusion alarm system, etc.</a:t>
            </a:r>
            <a:endParaRPr lang="en-US" sz="2800"/>
          </a:p>
          <a:p>
            <a:pPr marL="342900" indent="-342900" algn="l">
              <a:buFont typeface="Arial" panose="020B0604020202020204" pitchFamily="34" charset="0"/>
              <a:buChar char="•"/>
            </a:pPr>
            <a:endParaRPr 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657985"/>
            <a:ext cx="12192000" cy="3678555"/>
          </a:xfrm>
          <a:prstGeom prst="rect">
            <a:avLst/>
          </a:prstGeom>
          <a:solidFill>
            <a:srgbClr val="2B8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2354230" y="2021880"/>
            <a:ext cx="7959026" cy="2527935"/>
          </a:xfrm>
          <a:prstGeom prst="rect">
            <a:avLst/>
          </a:prstGeom>
          <a:noFill/>
        </p:spPr>
        <p:txBody>
          <a:bodyPr wrap="square" rtlCol="0" anchor="ctr">
            <a:spAutoFit/>
          </a:bodyPr>
          <a:lstStyle/>
          <a:p>
            <a:pPr algn="ctr">
              <a:lnSpc>
                <a:spcPct val="90000"/>
              </a:lnSpc>
              <a:spcBef>
                <a:spcPct val="0"/>
              </a:spcBef>
            </a:pPr>
            <a:r>
              <a:rPr lang="en-US" altLang="zh-CN" sz="8800" b="1" dirty="0" smtClean="0">
                <a:solidFill>
                  <a:srgbClr val="E5F5F7"/>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cs typeface="+mj-cs"/>
              </a:rPr>
              <a:t>THANK YOU</a:t>
            </a:r>
            <a:r>
              <a:rPr lang="zh-CN" altLang="en-US" sz="8800" b="1" dirty="0" smtClean="0">
                <a:solidFill>
                  <a:srgbClr val="E5F5F7"/>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cs typeface="+mj-cs"/>
              </a:rPr>
              <a:t>！</a:t>
            </a:r>
            <a:endParaRPr lang="zh-CN" altLang="en-US" sz="8800" b="1" dirty="0">
              <a:solidFill>
                <a:srgbClr val="E5F5F7"/>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75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1250"/>
                            </p:stCondLst>
                            <p:childTnLst>
                              <p:par>
                                <p:cTn id="9" presetID="49" presetClass="entr" presetSubtype="0" decel="100000" fill="hold" grpId="0" nodeType="afterEffect">
                                  <p:stCondLst>
                                    <p:cond delay="0"/>
                                  </p:stCondLst>
                                  <p:childTnLst>
                                    <p:set>
                                      <p:cBhvr>
                                        <p:cTn id="10" dur="1" fill="hold">
                                          <p:stCondLst>
                                            <p:cond delay="0"/>
                                          </p:stCondLst>
                                        </p:cTn>
                                        <p:tgtEl>
                                          <p:spTgt spid="100"/>
                                        </p:tgtEl>
                                        <p:attrNameLst>
                                          <p:attrName>style.visibility</p:attrName>
                                        </p:attrNameLst>
                                      </p:cBhvr>
                                      <p:to>
                                        <p:strVal val="visible"/>
                                      </p:to>
                                    </p:set>
                                    <p:anim calcmode="lin" valueType="num">
                                      <p:cBhvr>
                                        <p:cTn id="11" dur="500" fill="hold"/>
                                        <p:tgtEl>
                                          <p:spTgt spid="100"/>
                                        </p:tgtEl>
                                        <p:attrNameLst>
                                          <p:attrName>ppt_w</p:attrName>
                                        </p:attrNameLst>
                                      </p:cBhvr>
                                      <p:tavLst>
                                        <p:tav tm="0">
                                          <p:val>
                                            <p:fltVal val="0"/>
                                          </p:val>
                                        </p:tav>
                                        <p:tav tm="100000">
                                          <p:val>
                                            <p:strVal val="#ppt_w"/>
                                          </p:val>
                                        </p:tav>
                                      </p:tavLst>
                                    </p:anim>
                                    <p:anim calcmode="lin" valueType="num">
                                      <p:cBhvr>
                                        <p:cTn id="12" dur="500" fill="hold"/>
                                        <p:tgtEl>
                                          <p:spTgt spid="100"/>
                                        </p:tgtEl>
                                        <p:attrNameLst>
                                          <p:attrName>ppt_h</p:attrName>
                                        </p:attrNameLst>
                                      </p:cBhvr>
                                      <p:tavLst>
                                        <p:tav tm="0">
                                          <p:val>
                                            <p:fltVal val="0"/>
                                          </p:val>
                                        </p:tav>
                                        <p:tav tm="100000">
                                          <p:val>
                                            <p:strVal val="#ppt_h"/>
                                          </p:val>
                                        </p:tav>
                                      </p:tavLst>
                                    </p:anim>
                                    <p:anim calcmode="lin" valueType="num">
                                      <p:cBhvr>
                                        <p:cTn id="13" dur="500" fill="hold"/>
                                        <p:tgtEl>
                                          <p:spTgt spid="100"/>
                                        </p:tgtEl>
                                        <p:attrNameLst>
                                          <p:attrName>style.rotation</p:attrName>
                                        </p:attrNameLst>
                                      </p:cBhvr>
                                      <p:tavLst>
                                        <p:tav tm="0">
                                          <p:val>
                                            <p:fltVal val="360"/>
                                          </p:val>
                                        </p:tav>
                                        <p:tav tm="100000">
                                          <p:val>
                                            <p:fltVal val="0"/>
                                          </p:val>
                                        </p:tav>
                                      </p:tavLst>
                                    </p:anim>
                                    <p:animEffect transition="in" filter="fade">
                                      <p:cBhvr>
                                        <p:cTn id="14"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文本框 27"/>
          <p:cNvSpPr txBox="1"/>
          <p:nvPr/>
        </p:nvSpPr>
        <p:spPr>
          <a:xfrm>
            <a:off x="507365" y="366395"/>
            <a:ext cx="2916555" cy="645160"/>
          </a:xfrm>
          <a:prstGeom prst="rect">
            <a:avLst/>
          </a:prstGeom>
          <a:noFill/>
        </p:spPr>
        <p:txBody>
          <a:bodyPr wrap="square" rtlCol="0">
            <a:spAutoFit/>
          </a:bodyPr>
          <a:lstStyle/>
          <a:p>
            <a:r>
              <a:rPr lang="zh-CN" altLang="en-US" sz="3600" b="1" dirty="0" smtClean="0">
                <a:solidFill>
                  <a:schemeClr val="tx1">
                    <a:lumMod val="75000"/>
                    <a:lumOff val="25000"/>
                  </a:schemeClr>
                </a:solidFill>
                <a:latin typeface="Times New Roman Bold" panose="02020603050405020304" charset="0"/>
                <a:ea typeface="Microsoft YaHei" panose="020B0503020204020204" pitchFamily="34" charset="-122"/>
                <a:cs typeface="Times New Roman Bold" panose="02020603050405020304" charset="0"/>
              </a:rPr>
              <a:t>CONTENTS</a:t>
            </a:r>
            <a:endParaRPr lang="zh-CN" altLang="en-US" sz="3600" b="1" dirty="0" smtClean="0">
              <a:solidFill>
                <a:schemeClr val="tx1">
                  <a:lumMod val="75000"/>
                  <a:lumOff val="25000"/>
                </a:schemeClr>
              </a:solidFill>
              <a:latin typeface="Times New Roman Bold" panose="02020603050405020304" charset="0"/>
              <a:ea typeface="Microsoft YaHei" panose="020B0503020204020204" pitchFamily="34" charset="-122"/>
              <a:cs typeface="Times New Roman Bold" panose="02020603050405020304" charset="0"/>
            </a:endParaRPr>
          </a:p>
        </p:txBody>
      </p:sp>
      <p:sp>
        <p:nvSpPr>
          <p:cNvPr id="2" name="Text Box 1"/>
          <p:cNvSpPr txBox="1"/>
          <p:nvPr/>
        </p:nvSpPr>
        <p:spPr>
          <a:xfrm>
            <a:off x="799465" y="1811020"/>
            <a:ext cx="10220960" cy="3784600"/>
          </a:xfrm>
          <a:prstGeom prst="rect">
            <a:avLst/>
          </a:prstGeom>
          <a:solidFill>
            <a:srgbClr val="227078"/>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p>
            <a:pPr marL="342900" indent="-342900">
              <a:buFont typeface="Arial" panose="020B0604020202020204" pitchFamily="34" charset="0"/>
              <a:buChar char="•"/>
            </a:pPr>
            <a:r>
              <a:rPr lang="en-US" sz="2400">
                <a:latin typeface="Arial Bold" panose="020B0604020202020204" charset="0"/>
                <a:cs typeface="Arial Bold" panose="020B0604020202020204" charset="0"/>
              </a:rPr>
              <a:t>Absract</a:t>
            </a:r>
            <a:endParaRPr lang="en-US" sz="2400">
              <a:latin typeface="Arial Bold" panose="020B0604020202020204" charset="0"/>
              <a:cs typeface="Arial Bold" panose="020B0604020202020204" charset="0"/>
            </a:endParaRPr>
          </a:p>
          <a:p>
            <a:pPr marL="342900" indent="-342900">
              <a:buFont typeface="Arial" panose="020B0604020202020204" pitchFamily="34" charset="0"/>
              <a:buChar char="•"/>
            </a:pPr>
            <a:r>
              <a:rPr lang="en-US" sz="2400">
                <a:latin typeface="Arial Bold" panose="020B0604020202020204" charset="0"/>
                <a:cs typeface="Arial Bold" panose="020B0604020202020204" charset="0"/>
              </a:rPr>
              <a:t>Introduction</a:t>
            </a:r>
            <a:endParaRPr lang="en-US" sz="2400">
              <a:latin typeface="Arial Bold" panose="020B0604020202020204" charset="0"/>
              <a:cs typeface="Arial Bold" panose="020B0604020202020204" charset="0"/>
            </a:endParaRPr>
          </a:p>
          <a:p>
            <a:pPr marL="285750" indent="-285750">
              <a:buFont typeface="Arial" panose="020B0604020202020204" pitchFamily="34" charset="0"/>
              <a:buChar char="•"/>
            </a:pPr>
            <a:r>
              <a:rPr lang="en-US" sz="2400">
                <a:latin typeface="Arial Bold" panose="020B0604020202020204" charset="0"/>
                <a:cs typeface="Arial Bold" panose="020B0604020202020204" charset="0"/>
              </a:rPr>
              <a:t>Existing</a:t>
            </a:r>
            <a:endParaRPr lang="en-US" sz="2400">
              <a:latin typeface="Arial Bold" panose="020B0604020202020204" charset="0"/>
              <a:cs typeface="Arial Bold" panose="020B0604020202020204" charset="0"/>
            </a:endParaRPr>
          </a:p>
          <a:p>
            <a:pPr marL="285750" indent="-285750">
              <a:buFont typeface="Arial" panose="020B0604020202020204" pitchFamily="34" charset="0"/>
              <a:buChar char="•"/>
            </a:pPr>
            <a:r>
              <a:rPr lang="en-US" sz="2400">
                <a:latin typeface="Arial Bold" panose="020B0604020202020204" charset="0"/>
                <a:cs typeface="Arial Bold" panose="020B0604020202020204" charset="0"/>
              </a:rPr>
              <a:t>Proposed</a:t>
            </a:r>
            <a:endParaRPr lang="en-US" sz="2400">
              <a:latin typeface="Arial Bold" panose="020B0604020202020204" charset="0"/>
              <a:cs typeface="Arial Bold" panose="020B0604020202020204" charset="0"/>
            </a:endParaRPr>
          </a:p>
          <a:p>
            <a:pPr marL="285750" indent="-285750">
              <a:buFont typeface="Arial" panose="020B0604020202020204" pitchFamily="34" charset="0"/>
              <a:buChar char="•"/>
            </a:pPr>
            <a:r>
              <a:rPr lang="en-US" sz="2400">
                <a:latin typeface="Arial Bold" panose="020B0604020202020204" charset="0"/>
                <a:cs typeface="Arial Bold" panose="020B0604020202020204" charset="0"/>
              </a:rPr>
              <a:t>System Design</a:t>
            </a:r>
            <a:endParaRPr lang="en-US" sz="2400">
              <a:latin typeface="Arial Bold" panose="020B0604020202020204" charset="0"/>
              <a:cs typeface="Arial Bold" panose="020B0604020202020204" charset="0"/>
            </a:endParaRPr>
          </a:p>
          <a:p>
            <a:pPr marL="285750" indent="-285750">
              <a:buFont typeface="Arial" panose="020B0604020202020204" pitchFamily="34" charset="0"/>
              <a:buChar char="•"/>
            </a:pPr>
            <a:r>
              <a:rPr lang="en-US" sz="2400">
                <a:latin typeface="Arial Bold" panose="020B0604020202020204" charset="0"/>
                <a:cs typeface="Arial Bold" panose="020B0604020202020204" charset="0"/>
              </a:rPr>
              <a:t>Software Requirement</a:t>
            </a:r>
            <a:endParaRPr lang="en-US" sz="2400">
              <a:latin typeface="Arial Bold" panose="020B0604020202020204" charset="0"/>
              <a:cs typeface="Arial Bold" panose="020B0604020202020204" charset="0"/>
            </a:endParaRPr>
          </a:p>
          <a:p>
            <a:pPr marL="285750" indent="-285750">
              <a:buFont typeface="Arial" panose="020B0604020202020204" pitchFamily="34" charset="0"/>
              <a:buChar char="•"/>
            </a:pPr>
            <a:r>
              <a:rPr lang="en-US" sz="2400">
                <a:latin typeface="Arial Bold" panose="020B0604020202020204" charset="0"/>
                <a:cs typeface="Arial Bold" panose="020B0604020202020204" charset="0"/>
              </a:rPr>
              <a:t>Hardware Requirement</a:t>
            </a:r>
            <a:endParaRPr lang="en-US" sz="2400">
              <a:latin typeface="Arial Bold" panose="020B0604020202020204" charset="0"/>
              <a:cs typeface="Arial Bold" panose="020B0604020202020204" charset="0"/>
            </a:endParaRPr>
          </a:p>
          <a:p>
            <a:pPr marL="285750" indent="-285750">
              <a:buFont typeface="Arial" panose="020B0604020202020204" pitchFamily="34" charset="0"/>
              <a:buChar char="•"/>
            </a:pPr>
            <a:r>
              <a:rPr lang="en-US" sz="2400">
                <a:latin typeface="Arial Bold" panose="020B0604020202020204" charset="0"/>
                <a:cs typeface="Arial Bold" panose="020B0604020202020204" charset="0"/>
              </a:rPr>
              <a:t>Reference</a:t>
            </a:r>
            <a:endParaRPr lang="en-US" sz="2400">
              <a:latin typeface="Arial Bold" panose="020B0604020202020204" charset="0"/>
              <a:cs typeface="Arial Bold" panose="020B0604020202020204" charset="0"/>
            </a:endParaRPr>
          </a:p>
          <a:p>
            <a:pPr marL="285750" indent="-285750">
              <a:buFont typeface="Arial" panose="020B0604020202020204" pitchFamily="34" charset="0"/>
              <a:buChar char="•"/>
            </a:pPr>
            <a:r>
              <a:rPr lang="en-US" sz="2400">
                <a:latin typeface="Arial Bold" panose="020B0604020202020204" charset="0"/>
                <a:cs typeface="Arial Bold" panose="020B0604020202020204" charset="0"/>
              </a:rPr>
              <a:t>Conclusion</a:t>
            </a:r>
            <a:endParaRPr lang="en-US" sz="2400">
              <a:latin typeface="Arial Bold" panose="020B0604020202020204" charset="0"/>
              <a:cs typeface="Arial Bold" panose="020B0604020202020204" charset="0"/>
            </a:endParaRPr>
          </a:p>
          <a:p>
            <a:pPr indent="0">
              <a:buFont typeface="Arial" panose="020B0604020202020204" pitchFamily="34" charset="0"/>
              <a:buNone/>
            </a:pPr>
            <a:endParaRPr lang="en-US" sz="2400">
              <a:latin typeface="Arial Bold" panose="020B0604020202020204" charset="0"/>
              <a:cs typeface="Arial Bold"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wipe(right)">
                                      <p:cBhvr>
                                        <p:cTn id="7" dur="25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42010" y="1328420"/>
            <a:ext cx="10507980" cy="5262245"/>
          </a:xfrm>
          <a:prstGeom prst="rect">
            <a:avLst/>
          </a:prstGeom>
          <a:solidFill>
            <a:srgbClr val="206A72"/>
          </a:solidFill>
        </p:spPr>
        <p:txBody>
          <a:bodyPr wrap="square" rtlCol="0">
            <a:spAutoFit/>
          </a:bodyPr>
          <a:lstStyle/>
          <a:p>
            <a:pPr marL="342900" indent="-342900" algn="l">
              <a:buFont typeface="Arial" panose="020B0604020202020204" pitchFamily="34" charset="0"/>
              <a:buChar char="•"/>
            </a:pPr>
            <a:r>
              <a:rPr lang="en-US" altLang="zh-CN" sz="2400" dirty="0">
                <a:solidFill>
                  <a:schemeClr val="bg1"/>
                </a:solidFill>
                <a:effectLst>
                  <a:outerShdw blurRad="50800" algn="ctr" rotWithShape="0">
                    <a:prstClr val="black">
                      <a:alpha val="40000"/>
                    </a:prstClr>
                  </a:outerShdw>
                </a:effectLst>
                <a:latin typeface="Times New Roman Regular" panose="02020603050405020304" charset="0"/>
                <a:cs typeface="Times New Roman Regular" panose="02020603050405020304" charset="0"/>
              </a:rPr>
              <a:t>In this python project, we are going to build the HumanDetection and Counting System through Webcam or you can give your own video or images.This is an intermediate level deep learning project on computervision, which helped us to grab the very basics of AI, ML and DL.</a:t>
            </a:r>
            <a:endParaRPr lang="en-US" altLang="zh-CN" sz="2400" dirty="0">
              <a:solidFill>
                <a:schemeClr val="bg1"/>
              </a:solidFill>
              <a:effectLst>
                <a:outerShdw blurRad="50800" algn="ctr" rotWithShape="0">
                  <a:prstClr val="black">
                    <a:alpha val="40000"/>
                  </a:prstClr>
                </a:outerShdw>
              </a:effectLst>
              <a:latin typeface="Times New Roman Regular" panose="02020603050405020304" charset="0"/>
              <a:cs typeface="Times New Roman Regular" panose="02020603050405020304" charset="0"/>
            </a:endParaRPr>
          </a:p>
          <a:p>
            <a:pPr marL="342900" indent="-342900" algn="l">
              <a:buFont typeface="Arial" panose="020B0604020202020204" pitchFamily="34" charset="0"/>
              <a:buChar char="•"/>
            </a:pPr>
            <a:r>
              <a:rPr lang="en-US" altLang="zh-CN" sz="2400" dirty="0">
                <a:solidFill>
                  <a:schemeClr val="bg1"/>
                </a:solidFill>
                <a:effectLst>
                  <a:outerShdw blurRad="50800" algn="ctr" rotWithShape="0">
                    <a:prstClr val="black">
                      <a:alpha val="40000"/>
                    </a:prstClr>
                  </a:outerShdw>
                </a:effectLst>
                <a:latin typeface="Times New Roman Regular" panose="02020603050405020304" charset="0"/>
                <a:cs typeface="Times New Roman Regular" panose="02020603050405020304" charset="0"/>
              </a:rPr>
              <a:t>The system will tell how many people are present in the screenat any given time that is it can give real timeanalysis.</a:t>
            </a:r>
            <a:endParaRPr lang="en-US" altLang="zh-CN" sz="2400" dirty="0">
              <a:solidFill>
                <a:schemeClr val="bg1"/>
              </a:solidFill>
              <a:effectLst>
                <a:outerShdw blurRad="50800" algn="ctr" rotWithShape="0">
                  <a:prstClr val="black">
                    <a:alpha val="40000"/>
                  </a:prstClr>
                </a:outerShdw>
              </a:effectLst>
              <a:latin typeface="Times New Roman Regular" panose="02020603050405020304" charset="0"/>
              <a:cs typeface="Times New Roman Regular" panose="02020603050405020304" charset="0"/>
            </a:endParaRPr>
          </a:p>
          <a:p>
            <a:pPr marL="342900" indent="-342900" algn="l">
              <a:buFont typeface="Arial" panose="020B0604020202020204" pitchFamily="34" charset="0"/>
              <a:buChar char="•"/>
            </a:pPr>
            <a:r>
              <a:rPr lang="en-US" altLang="zh-CN" sz="2400" dirty="0">
                <a:solidFill>
                  <a:schemeClr val="bg1"/>
                </a:solidFill>
                <a:effectLst>
                  <a:outerShdw blurRad="50800" algn="ctr" rotWithShape="0">
                    <a:prstClr val="black">
                      <a:alpha val="40000"/>
                    </a:prstClr>
                  </a:outerShdw>
                </a:effectLst>
                <a:latin typeface="Times New Roman Regular" panose="02020603050405020304" charset="0"/>
                <a:cs typeface="Times New Roman Regular" panose="02020603050405020304" charset="0"/>
              </a:rPr>
              <a:t>Our project will be using basics of DL (majorly), through which will be defining differentsort of functions to capture the humanbody in real time and then following the capture we will be counting the number of humans detected.</a:t>
            </a:r>
            <a:endParaRPr lang="en-US" altLang="zh-CN" sz="2400" dirty="0">
              <a:solidFill>
                <a:schemeClr val="bg1"/>
              </a:solidFill>
              <a:effectLst>
                <a:outerShdw blurRad="50800" algn="ctr" rotWithShape="0">
                  <a:prstClr val="black">
                    <a:alpha val="40000"/>
                  </a:prstClr>
                </a:outerShdw>
              </a:effectLst>
              <a:latin typeface="Times New Roman Regular" panose="02020603050405020304" charset="0"/>
              <a:cs typeface="Times New Roman Regular" panose="02020603050405020304" charset="0"/>
            </a:endParaRPr>
          </a:p>
          <a:p>
            <a:pPr marL="342900" indent="-342900" algn="l">
              <a:buFont typeface="Arial" panose="020B0604020202020204" pitchFamily="34" charset="0"/>
              <a:buChar char="•"/>
            </a:pPr>
            <a:r>
              <a:rPr lang="en-US" altLang="zh-CN" sz="2400" dirty="0">
                <a:solidFill>
                  <a:schemeClr val="bg1"/>
                </a:solidFill>
                <a:effectLst>
                  <a:outerShdw blurRad="50800" algn="ctr" rotWithShape="0">
                    <a:prstClr val="black">
                      <a:alpha val="40000"/>
                    </a:prstClr>
                  </a:outerShdw>
                </a:effectLst>
                <a:latin typeface="Times New Roman Regular" panose="02020603050405020304" charset="0"/>
                <a:cs typeface="Times New Roman Regular" panose="02020603050405020304" charset="0"/>
              </a:rPr>
              <a:t>We will be dividing the given image, video or live webcam image to the model as an input which will then pass through some custom made functions which created through librarieslike OpenCV, NumPy. The functions will be dividing the input into different frames to analyze and show the output.</a:t>
            </a:r>
            <a:endParaRPr lang="en-US" altLang="zh-CN" sz="2400" dirty="0">
              <a:solidFill>
                <a:schemeClr val="bg1"/>
              </a:solidFill>
              <a:effectLst>
                <a:outerShdw blurRad="50800" algn="ctr" rotWithShape="0">
                  <a:prstClr val="black">
                    <a:alpha val="40000"/>
                  </a:prstClr>
                </a:outerShdw>
              </a:effectLst>
              <a:latin typeface="Times New Roman Regular" panose="02020603050405020304" charset="0"/>
              <a:cs typeface="Times New Roman Regular" panose="02020603050405020304" charset="0"/>
            </a:endParaRPr>
          </a:p>
          <a:p>
            <a:pPr indent="0" algn="l">
              <a:buFont typeface="Arial" panose="020B0604020202020204" pitchFamily="34" charset="0"/>
              <a:buNone/>
            </a:pPr>
            <a:endParaRPr lang="en-US" altLang="zh-CN" sz="2400" dirty="0">
              <a:solidFill>
                <a:schemeClr val="bg1"/>
              </a:solidFill>
              <a:effectLst>
                <a:outerShdw blurRad="50800" algn="ctr" rotWithShape="0">
                  <a:prstClr val="black">
                    <a:alpha val="40000"/>
                  </a:prstClr>
                </a:outerShdw>
              </a:effectLst>
              <a:latin typeface="Times New Roman Regular" panose="02020603050405020304" charset="0"/>
              <a:cs typeface="Times New Roman Regular" panose="02020603050405020304" charset="0"/>
            </a:endParaRPr>
          </a:p>
        </p:txBody>
      </p:sp>
      <p:sp>
        <p:nvSpPr>
          <p:cNvPr id="2" name="文本框 1"/>
          <p:cNvSpPr txBox="1"/>
          <p:nvPr/>
        </p:nvSpPr>
        <p:spPr>
          <a:xfrm>
            <a:off x="1021080" y="458470"/>
            <a:ext cx="3209925" cy="755650"/>
          </a:xfrm>
          <a:prstGeom prst="rect">
            <a:avLst/>
          </a:prstGeom>
          <a:noFill/>
        </p:spPr>
        <p:txBody>
          <a:bodyPr wrap="square" rtlCol="0">
            <a:spAutoFit/>
          </a:bodyPr>
          <a:lstStyle/>
          <a:p>
            <a:pPr algn="ctr">
              <a:lnSpc>
                <a:spcPct val="90000"/>
              </a:lnSpc>
              <a:spcBef>
                <a:spcPct val="0"/>
              </a:spcBef>
            </a:pPr>
            <a:r>
              <a:rPr lang="en-US" altLang="zh-CN" sz="4800" b="1" dirty="0">
                <a:solidFill>
                  <a:srgbClr val="08181A"/>
                </a:solidFill>
                <a:latin typeface="Microsoft YaHei" panose="020B0503020204020204" pitchFamily="34" charset="-122"/>
                <a:ea typeface="Microsoft YaHei" panose="020B0503020204020204" pitchFamily="34" charset="-122"/>
                <a:cs typeface="+mj-cs"/>
              </a:rPr>
              <a:t>Abstract</a:t>
            </a:r>
            <a:endParaRPr lang="en-US" altLang="zh-CN" sz="4800" b="1" dirty="0">
              <a:solidFill>
                <a:srgbClr val="08181A"/>
              </a:solidFill>
              <a:latin typeface="Microsoft YaHei" panose="020B0503020204020204" pitchFamily="34" charset="-122"/>
              <a:ea typeface="Microsoft YaHei" panose="020B0503020204020204" pitchFamily="34"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25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189355" y="575310"/>
            <a:ext cx="2553335" cy="583565"/>
          </a:xfrm>
          <a:prstGeom prst="rect">
            <a:avLst/>
          </a:prstGeom>
          <a:noFill/>
        </p:spPr>
        <p:txBody>
          <a:bodyPr wrap="none" rtlCol="0">
            <a:spAutoFit/>
          </a:bodyPr>
          <a:p>
            <a:r>
              <a:rPr lang="en-US" sz="3200" b="1">
                <a:latin typeface="Arial Bold" panose="020B0604020202020204" charset="0"/>
                <a:cs typeface="Arial Bold" panose="020B0604020202020204" charset="0"/>
              </a:rPr>
              <a:t>Introduction</a:t>
            </a:r>
            <a:endParaRPr lang="en-US" sz="3200" b="1">
              <a:latin typeface="Arial Bold" panose="020B0604020202020204" charset="0"/>
              <a:cs typeface="Arial Bold" panose="020B0604020202020204" charset="0"/>
            </a:endParaRPr>
          </a:p>
        </p:txBody>
      </p:sp>
      <p:sp>
        <p:nvSpPr>
          <p:cNvPr id="6" name="Text Box 5"/>
          <p:cNvSpPr txBox="1"/>
          <p:nvPr/>
        </p:nvSpPr>
        <p:spPr>
          <a:xfrm>
            <a:off x="1133475" y="1616075"/>
            <a:ext cx="9506585" cy="4799965"/>
          </a:xfrm>
          <a:prstGeom prst="rect">
            <a:avLst/>
          </a:prstGeom>
          <a:noFill/>
        </p:spPr>
        <p:txBody>
          <a:bodyPr wrap="square" rtlCol="0">
            <a:spAutoFit/>
          </a:bodyPr>
          <a:p>
            <a:pPr marL="285750" indent="-285750" algn="l">
              <a:buFont typeface="Arial" panose="020B0604020202020204" pitchFamily="34" charset="0"/>
              <a:buChar char="•"/>
            </a:pPr>
            <a:r>
              <a:rPr lang="en-US"/>
              <a:t>Over the recent years, detecting human beings in a video sceneof a surveillance system is attracting more attention due to its wide range of applications in abnormal event detection, humangait characterization, person counting in a dense crowd, personidentification, gender classification, fall detection for elderly people, etc.</a:t>
            </a:r>
            <a:endParaRPr lang="en-US"/>
          </a:p>
          <a:p>
            <a:pPr marL="285750" indent="-285750" algn="l">
              <a:buFont typeface="Arial" panose="020B0604020202020204" pitchFamily="34" charset="0"/>
              <a:buChar char="•"/>
            </a:pPr>
            <a:r>
              <a:rPr lang="en-US"/>
              <a:t>The scenes obtained from a surveillance video are usually with low resolution. </a:t>
            </a:r>
            <a:endParaRPr lang="en-US"/>
          </a:p>
          <a:p>
            <a:pPr marL="285750" indent="-285750" algn="l">
              <a:buFont typeface="Arial" panose="020B0604020202020204" pitchFamily="34" charset="0"/>
              <a:buChar char="•"/>
            </a:pPr>
            <a:r>
              <a:rPr lang="en-US"/>
              <a:t>Most of the scenes captured by a static camera are with minimal change of background. </a:t>
            </a:r>
            <a:endParaRPr lang="en-US"/>
          </a:p>
          <a:p>
            <a:pPr marL="285750" indent="-285750" algn="l">
              <a:buFont typeface="Arial" panose="020B0604020202020204" pitchFamily="34" charset="0"/>
              <a:buChar char="•"/>
            </a:pPr>
            <a:r>
              <a:rPr lang="en-US"/>
              <a:t>Objects in the outdoorsurveillance are often detected in far field. Most existing digital video surveillance systems rely on human observers for detecting specific activities in a real-time video scene. </a:t>
            </a:r>
            <a:endParaRPr lang="en-US"/>
          </a:p>
          <a:p>
            <a:pPr marL="285750" indent="-285750" algn="l">
              <a:buFont typeface="Arial" panose="020B0604020202020204" pitchFamily="34" charset="0"/>
              <a:buChar char="•"/>
            </a:pPr>
            <a:r>
              <a:rPr lang="en-US"/>
              <a:t>However,there are limitations in the human capability to monitor simultaneous events in surveillance displays.</a:t>
            </a:r>
            <a:endParaRPr lang="en-US"/>
          </a:p>
          <a:p>
            <a:pPr marL="285750" indent="-285750" algn="l">
              <a:buFont typeface="Arial" panose="020B0604020202020204" pitchFamily="34" charset="0"/>
              <a:buChar char="•"/>
            </a:pPr>
            <a:r>
              <a:rPr lang="en-US"/>
              <a:t>Hence, human motion analysis in automated video surveillance has become one of the most active and attractive research topics in the area of computer vision and pattern recognition.</a:t>
            </a:r>
            <a:endParaRPr lang="en-US"/>
          </a:p>
          <a:p>
            <a:pPr marL="285750" indent="-285750" algn="l">
              <a:buFont typeface="Arial" panose="020B0604020202020204" pitchFamily="34" charset="0"/>
              <a:buChar char="•"/>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045845" y="1473835"/>
            <a:ext cx="4729480" cy="4831080"/>
          </a:xfrm>
          <a:prstGeom prst="rect">
            <a:avLst/>
          </a:prstGeom>
          <a:solidFill>
            <a:srgbClr val="1D6269"/>
          </a:solidFill>
        </p:spPr>
        <p:txBody>
          <a:bodyPr wrap="square" rtlCol="0">
            <a:spAutoFit/>
          </a:bodyPr>
          <a:lstStyle/>
          <a:p>
            <a:pPr marL="342900" indent="-342900" algn="l">
              <a:buFont typeface="Arial" panose="020B0604020202020204" pitchFamily="34" charset="0"/>
              <a:buChar char="•"/>
            </a:pPr>
            <a:r>
              <a:rPr lang="en-US" altLang="zh-CN" sz="2800" dirty="0">
                <a:solidFill>
                  <a:schemeClr val="bg1"/>
                </a:solidFill>
                <a:effectLst>
                  <a:outerShdw blurRad="50800" algn="ctr" rotWithShape="0">
                    <a:prstClr val="black">
                      <a:alpha val="40000"/>
                    </a:prstClr>
                  </a:outerShdw>
                </a:effectLst>
                <a:latin typeface="Times New Roman Regular" panose="02020603050405020304" charset="0"/>
                <a:cs typeface="Times New Roman Regular" panose="02020603050405020304" charset="0"/>
              </a:rPr>
              <a:t> Most existing digital video surveillance systems rely on human observers for detecting specific activities in a real-time video scene. </a:t>
            </a:r>
            <a:endParaRPr lang="en-US" altLang="zh-CN" sz="2800" dirty="0">
              <a:solidFill>
                <a:schemeClr val="bg1"/>
              </a:solidFill>
              <a:effectLst>
                <a:outerShdw blurRad="50800" algn="ctr" rotWithShape="0">
                  <a:prstClr val="black">
                    <a:alpha val="40000"/>
                  </a:prstClr>
                </a:outerShdw>
              </a:effectLst>
              <a:latin typeface="Times New Roman Regular" panose="02020603050405020304" charset="0"/>
              <a:cs typeface="Times New Roman Regular" panose="02020603050405020304" charset="0"/>
            </a:endParaRPr>
          </a:p>
          <a:p>
            <a:pPr marL="342900" indent="-342900" algn="l">
              <a:buFont typeface="Arial" panose="020B0604020202020204" pitchFamily="34" charset="0"/>
              <a:buChar char="•"/>
            </a:pPr>
            <a:r>
              <a:rPr lang="en-US" altLang="zh-CN" sz="2800" dirty="0">
                <a:solidFill>
                  <a:schemeClr val="bg1"/>
                </a:solidFill>
                <a:effectLst>
                  <a:outerShdw blurRad="50800" algn="ctr" rotWithShape="0">
                    <a:prstClr val="black">
                      <a:alpha val="40000"/>
                    </a:prstClr>
                  </a:outerShdw>
                </a:effectLst>
                <a:latin typeface="Times New Roman Regular" panose="02020603050405020304" charset="0"/>
                <a:cs typeface="Times New Roman Regular" panose="02020603050405020304" charset="0"/>
              </a:rPr>
              <a:t>However,there are limitations in the human capability to monitor simultaneous events in surveillance displays.</a:t>
            </a:r>
            <a:endParaRPr lang="en-US" altLang="zh-CN" sz="2800" dirty="0">
              <a:solidFill>
                <a:schemeClr val="bg1"/>
              </a:solidFill>
              <a:effectLst>
                <a:outerShdw blurRad="50800" algn="ctr" rotWithShape="0">
                  <a:prstClr val="black">
                    <a:alpha val="40000"/>
                  </a:prstClr>
                </a:outerShdw>
              </a:effectLst>
              <a:latin typeface="Times New Roman Regular" panose="02020603050405020304" charset="0"/>
              <a:cs typeface="Times New Roman Regular" panose="02020603050405020304" charset="0"/>
            </a:endParaRPr>
          </a:p>
          <a:p>
            <a:pPr indent="0" algn="l">
              <a:buFont typeface="Arial" panose="020B0604020202020204" pitchFamily="34" charset="0"/>
              <a:buNone/>
            </a:pPr>
            <a:endParaRPr lang="en-US" altLang="zh-CN" sz="2800" dirty="0">
              <a:solidFill>
                <a:schemeClr val="bg1"/>
              </a:solidFill>
              <a:effectLst>
                <a:outerShdw blurRad="50800" algn="ctr" rotWithShape="0">
                  <a:prstClr val="black">
                    <a:alpha val="40000"/>
                  </a:prstClr>
                </a:outerShdw>
              </a:effectLst>
              <a:latin typeface="Times New Roman Regular" panose="02020603050405020304" charset="0"/>
              <a:cs typeface="Times New Roman Regular" panose="02020603050405020304" charset="0"/>
            </a:endParaRPr>
          </a:p>
        </p:txBody>
      </p:sp>
      <p:sp>
        <p:nvSpPr>
          <p:cNvPr id="2" name="文本框 1"/>
          <p:cNvSpPr txBox="1"/>
          <p:nvPr/>
        </p:nvSpPr>
        <p:spPr>
          <a:xfrm>
            <a:off x="835660" y="346075"/>
            <a:ext cx="2893060" cy="755650"/>
          </a:xfrm>
          <a:prstGeom prst="rect">
            <a:avLst/>
          </a:prstGeom>
          <a:noFill/>
        </p:spPr>
        <p:txBody>
          <a:bodyPr wrap="square" rtlCol="0">
            <a:spAutoFit/>
          </a:bodyPr>
          <a:lstStyle/>
          <a:p>
            <a:pPr algn="ctr">
              <a:lnSpc>
                <a:spcPct val="90000"/>
              </a:lnSpc>
              <a:spcBef>
                <a:spcPct val="0"/>
              </a:spcBef>
            </a:pPr>
            <a:r>
              <a:rPr lang="en-US" altLang="zh-CN" sz="4800" b="1" dirty="0">
                <a:solidFill>
                  <a:srgbClr val="08181A"/>
                </a:solidFill>
                <a:latin typeface="Microsoft YaHei" panose="020B0503020204020204" pitchFamily="34" charset="-122"/>
                <a:ea typeface="Microsoft YaHei" panose="020B0503020204020204" pitchFamily="34" charset="-122"/>
                <a:cs typeface="+mj-cs"/>
              </a:rPr>
              <a:t>Existing</a:t>
            </a:r>
            <a:endParaRPr lang="en-US" altLang="zh-CN" sz="4800" b="1" dirty="0">
              <a:solidFill>
                <a:srgbClr val="08181A"/>
              </a:solidFill>
              <a:latin typeface="Microsoft YaHei" panose="020B0503020204020204" pitchFamily="34" charset="-122"/>
              <a:ea typeface="Microsoft YaHei" panose="020B0503020204020204" pitchFamily="34" charset="-122"/>
              <a:cs typeface="+mj-cs"/>
            </a:endParaRPr>
          </a:p>
        </p:txBody>
      </p:sp>
      <p:pic>
        <p:nvPicPr>
          <p:cNvPr id="4" name="Picture 3" descr="security-officerx700"/>
          <p:cNvPicPr>
            <a:picLocks noChangeAspect="1"/>
          </p:cNvPicPr>
          <p:nvPr/>
        </p:nvPicPr>
        <p:blipFill>
          <a:blip r:embed="rId1"/>
          <a:stretch>
            <a:fillRect/>
          </a:stretch>
        </p:blipFill>
        <p:spPr>
          <a:xfrm>
            <a:off x="6313805" y="1534160"/>
            <a:ext cx="5048250" cy="42786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25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543560" y="1513840"/>
            <a:ext cx="5586730" cy="4399915"/>
          </a:xfrm>
          <a:prstGeom prst="rect">
            <a:avLst/>
          </a:prstGeom>
          <a:solidFill>
            <a:srgbClr val="206A72"/>
          </a:solidFill>
        </p:spPr>
        <p:txBody>
          <a:bodyPr wrap="square" rtlCol="0">
            <a:spAutoFit/>
          </a:bodyPr>
          <a:lstStyle/>
          <a:p>
            <a:pPr algn="l"/>
            <a:r>
              <a:rPr lang="en-US" altLang="zh-CN" sz="2800" dirty="0">
                <a:solidFill>
                  <a:schemeClr val="bg1"/>
                </a:solidFill>
                <a:effectLst>
                  <a:outerShdw blurRad="50800" algn="ctr" rotWithShape="0">
                    <a:prstClr val="black">
                      <a:alpha val="40000"/>
                    </a:prstClr>
                  </a:outerShdw>
                </a:effectLst>
                <a:latin typeface="Times New Roman Regular" panose="02020603050405020304" charset="0"/>
                <a:cs typeface="Times New Roman Regular" panose="02020603050405020304" charset="0"/>
              </a:rPr>
              <a:t>An intelligent system detects and captures motion information of moving targets for accurate object classification. The classified object is being tracked for high-level analysis. In this study, we focus on detecting humans and do not consider recognition of their complex activities.</a:t>
            </a:r>
            <a:endParaRPr lang="en-US" altLang="zh-CN" sz="2800" dirty="0">
              <a:solidFill>
                <a:schemeClr val="bg1"/>
              </a:solidFill>
              <a:effectLst>
                <a:outerShdw blurRad="50800" algn="ctr" rotWithShape="0">
                  <a:prstClr val="black">
                    <a:alpha val="40000"/>
                  </a:prstClr>
                </a:outerShdw>
              </a:effectLst>
              <a:latin typeface="Times New Roman Regular" panose="02020603050405020304" charset="0"/>
              <a:cs typeface="Times New Roman Regular" panose="02020603050405020304" charset="0"/>
            </a:endParaRPr>
          </a:p>
          <a:p>
            <a:pPr algn="l"/>
            <a:endParaRPr lang="en-US" altLang="zh-CN" sz="2800" dirty="0">
              <a:solidFill>
                <a:schemeClr val="bg1"/>
              </a:solidFill>
              <a:effectLst>
                <a:outerShdw blurRad="50800" algn="ctr" rotWithShape="0">
                  <a:prstClr val="black">
                    <a:alpha val="40000"/>
                  </a:prstClr>
                </a:outerShdw>
              </a:effectLst>
              <a:latin typeface="Times New Roman Regular" panose="02020603050405020304" charset="0"/>
              <a:cs typeface="Times New Roman Regular" panose="02020603050405020304" charset="0"/>
            </a:endParaRPr>
          </a:p>
        </p:txBody>
      </p:sp>
      <p:sp>
        <p:nvSpPr>
          <p:cNvPr id="2" name="文本框 1"/>
          <p:cNvSpPr txBox="1"/>
          <p:nvPr/>
        </p:nvSpPr>
        <p:spPr>
          <a:xfrm>
            <a:off x="884555" y="259080"/>
            <a:ext cx="3653790" cy="755650"/>
          </a:xfrm>
          <a:prstGeom prst="rect">
            <a:avLst/>
          </a:prstGeom>
          <a:noFill/>
        </p:spPr>
        <p:txBody>
          <a:bodyPr wrap="square" rtlCol="0">
            <a:spAutoFit/>
          </a:bodyPr>
          <a:lstStyle/>
          <a:p>
            <a:pPr algn="ctr">
              <a:lnSpc>
                <a:spcPct val="90000"/>
              </a:lnSpc>
              <a:spcBef>
                <a:spcPct val="0"/>
              </a:spcBef>
            </a:pPr>
            <a:r>
              <a:rPr lang="en-US" altLang="zh-CN" sz="4800" b="1" dirty="0">
                <a:solidFill>
                  <a:srgbClr val="08181A"/>
                </a:solidFill>
                <a:latin typeface="Microsoft YaHei" panose="020B0503020204020204" pitchFamily="34" charset="-122"/>
                <a:ea typeface="Microsoft YaHei" panose="020B0503020204020204" pitchFamily="34" charset="-122"/>
                <a:cs typeface="+mj-cs"/>
              </a:rPr>
              <a:t>Proposed</a:t>
            </a:r>
            <a:endParaRPr lang="en-US" altLang="zh-CN" sz="4800" b="1" dirty="0">
              <a:solidFill>
                <a:srgbClr val="08181A"/>
              </a:solidFill>
              <a:latin typeface="Microsoft YaHei" panose="020B0503020204020204" pitchFamily="34" charset="-122"/>
              <a:ea typeface="Microsoft YaHei" panose="020B0503020204020204" pitchFamily="34" charset="-122"/>
              <a:cs typeface="+mj-cs"/>
            </a:endParaRPr>
          </a:p>
        </p:txBody>
      </p:sp>
      <p:pic>
        <p:nvPicPr>
          <p:cNvPr id="3" name="Picture 2" descr="1_-WkySYuR7koWY3g_Ikec2A"/>
          <p:cNvPicPr>
            <a:picLocks noChangeAspect="1"/>
          </p:cNvPicPr>
          <p:nvPr/>
        </p:nvPicPr>
        <p:blipFill>
          <a:blip r:embed="rId1"/>
          <a:stretch>
            <a:fillRect/>
          </a:stretch>
        </p:blipFill>
        <p:spPr>
          <a:xfrm>
            <a:off x="6430645" y="1513205"/>
            <a:ext cx="5240655" cy="39700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25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56360" y="464185"/>
            <a:ext cx="2646045" cy="521970"/>
          </a:xfrm>
          <a:prstGeom prst="rect">
            <a:avLst/>
          </a:prstGeom>
          <a:noFill/>
        </p:spPr>
        <p:txBody>
          <a:bodyPr wrap="none" rtlCol="0">
            <a:spAutoFit/>
          </a:bodyPr>
          <a:p>
            <a:r>
              <a:rPr lang="en-US" sz="2800" b="1"/>
              <a:t>System Design</a:t>
            </a:r>
            <a:endParaRPr lang="en-US" sz="2800" b="1"/>
          </a:p>
        </p:txBody>
      </p:sp>
      <p:pic>
        <p:nvPicPr>
          <p:cNvPr id="4" name="Picture 3"/>
          <p:cNvPicPr>
            <a:picLocks noChangeAspect="1"/>
          </p:cNvPicPr>
          <p:nvPr/>
        </p:nvPicPr>
        <p:blipFill>
          <a:blip r:embed="rId1"/>
          <a:stretch>
            <a:fillRect/>
          </a:stretch>
        </p:blipFill>
        <p:spPr>
          <a:xfrm>
            <a:off x="3315335" y="1318260"/>
            <a:ext cx="5003165" cy="47567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194435" y="2015490"/>
            <a:ext cx="9523095" cy="4276725"/>
          </a:xfrm>
          <a:prstGeom prst="rect">
            <a:avLst/>
          </a:prstGeom>
          <a:solidFill>
            <a:srgbClr val="206A72"/>
          </a:solidFill>
        </p:spPr>
        <p:txBody>
          <a:bodyPr wrap="square" rtlCol="0">
            <a:spAutoFit/>
          </a:bodyPr>
          <a:lstStyle/>
          <a:p>
            <a:pPr algn="l"/>
            <a:r>
              <a:rPr lang="en-US" altLang="zh-CN" sz="2800" b="1" dirty="0">
                <a:solidFill>
                  <a:schemeClr val="bg1"/>
                </a:solidFill>
                <a:effectLst>
                  <a:outerShdw blurRad="50800" algn="ctr" rotWithShape="0">
                    <a:prstClr val="black">
                      <a:alpha val="40000"/>
                    </a:prstClr>
                  </a:outerShdw>
                </a:effectLst>
                <a:latin typeface="Times New Roman Bold" panose="02020603050405020304" charset="0"/>
                <a:cs typeface="Times New Roman Bold" panose="02020603050405020304" charset="0"/>
              </a:rPr>
              <a:t>Software </a:t>
            </a:r>
            <a:r>
              <a:rPr lang="en-US" altLang="zh-CN" sz="2800" b="1" dirty="0">
                <a:solidFill>
                  <a:schemeClr val="bg1"/>
                </a:solidFill>
                <a:effectLst>
                  <a:outerShdw blurRad="50800" algn="ctr" rotWithShape="0">
                    <a:prstClr val="black">
                      <a:alpha val="40000"/>
                    </a:prstClr>
                  </a:outerShdw>
                </a:effectLst>
                <a:latin typeface="Times New Roman Regular" panose="02020603050405020304" charset="0"/>
                <a:cs typeface="Times New Roman Regular" panose="02020603050405020304" charset="0"/>
              </a:rPr>
              <a:t>Requirements</a:t>
            </a:r>
            <a:r>
              <a:rPr lang="en-US" altLang="zh-CN" sz="2400" b="1" dirty="0">
                <a:solidFill>
                  <a:schemeClr val="bg1"/>
                </a:solidFill>
                <a:effectLst>
                  <a:outerShdw blurRad="50800" algn="ctr" rotWithShape="0">
                    <a:prstClr val="black">
                      <a:alpha val="40000"/>
                    </a:prstClr>
                  </a:outerShdw>
                </a:effectLst>
                <a:latin typeface="Times New Roman Regular" panose="02020603050405020304" charset="0"/>
                <a:cs typeface="Times New Roman Regular" panose="02020603050405020304" charset="0"/>
              </a:rPr>
              <a:t>:</a:t>
            </a:r>
            <a:endParaRPr lang="en-US" altLang="zh-CN" sz="2400" b="1" dirty="0">
              <a:solidFill>
                <a:schemeClr val="bg1"/>
              </a:solidFill>
              <a:effectLst>
                <a:outerShdw blurRad="50800" algn="ctr" rotWithShape="0">
                  <a:prstClr val="black">
                    <a:alpha val="40000"/>
                  </a:prstClr>
                </a:outerShdw>
              </a:effectLst>
              <a:latin typeface="Times New Roman Regular" panose="02020603050405020304" charset="0"/>
              <a:cs typeface="Times New Roman Regular" panose="02020603050405020304" charset="0"/>
            </a:endParaRPr>
          </a:p>
          <a:p>
            <a:pPr marL="342900" indent="-342900" algn="l">
              <a:buFont typeface="Arial" panose="020B0604020202020204" pitchFamily="34" charset="0"/>
              <a:buChar char="•"/>
            </a:pPr>
            <a:r>
              <a:rPr lang="en-US" altLang="zh-CN" sz="2400" b="1" dirty="0">
                <a:solidFill>
                  <a:schemeClr val="bg1"/>
                </a:solidFill>
                <a:effectLst>
                  <a:outerShdw blurRad="50800" algn="ctr" rotWithShape="0">
                    <a:prstClr val="black">
                      <a:alpha val="40000"/>
                    </a:prstClr>
                  </a:outerShdw>
                </a:effectLst>
                <a:latin typeface="Times New Roman Regular" panose="02020603050405020304" charset="0"/>
                <a:cs typeface="Times New Roman Regular" panose="02020603050405020304" charset="0"/>
              </a:rPr>
              <a:t>Windows or Linux or Macos</a:t>
            </a:r>
            <a:endParaRPr lang="en-US" altLang="zh-CN" sz="2400" b="1" dirty="0">
              <a:solidFill>
                <a:schemeClr val="bg1"/>
              </a:solidFill>
              <a:effectLst>
                <a:outerShdw blurRad="50800" algn="ctr" rotWithShape="0">
                  <a:prstClr val="black">
                    <a:alpha val="40000"/>
                  </a:prstClr>
                </a:outerShdw>
              </a:effectLst>
              <a:latin typeface="Times New Roman Regular" panose="02020603050405020304" charset="0"/>
              <a:cs typeface="Times New Roman Regular" panose="02020603050405020304" charset="0"/>
            </a:endParaRPr>
          </a:p>
          <a:p>
            <a:pPr marL="342900" indent="-342900" algn="l">
              <a:buFont typeface="Arial" panose="020B0604020202020204" pitchFamily="34" charset="0"/>
              <a:buChar char="•"/>
            </a:pPr>
            <a:r>
              <a:rPr lang="en-US" altLang="zh-CN" sz="2400" b="1" dirty="0">
                <a:solidFill>
                  <a:schemeClr val="bg1"/>
                </a:solidFill>
                <a:effectLst>
                  <a:outerShdw blurRad="50800" algn="ctr" rotWithShape="0">
                    <a:prstClr val="black">
                      <a:alpha val="40000"/>
                    </a:prstClr>
                  </a:outerShdw>
                </a:effectLst>
                <a:latin typeface="Times New Roman Regular" panose="02020603050405020304" charset="0"/>
                <a:cs typeface="Times New Roman Regular" panose="02020603050405020304" charset="0"/>
              </a:rPr>
              <a:t>Visual Studio Code or Anaconda</a:t>
            </a:r>
            <a:endParaRPr lang="en-US" altLang="zh-CN" sz="2400" b="1" dirty="0">
              <a:solidFill>
                <a:schemeClr val="bg1"/>
              </a:solidFill>
              <a:effectLst>
                <a:outerShdw blurRad="50800" algn="ctr" rotWithShape="0">
                  <a:prstClr val="black">
                    <a:alpha val="40000"/>
                  </a:prstClr>
                </a:outerShdw>
              </a:effectLst>
              <a:latin typeface="Times New Roman Regular" panose="02020603050405020304" charset="0"/>
              <a:cs typeface="Times New Roman Regular" panose="02020603050405020304" charset="0"/>
            </a:endParaRPr>
          </a:p>
          <a:p>
            <a:pPr marL="342900" indent="-342900" algn="l">
              <a:buFont typeface="Arial" panose="020B0604020202020204" pitchFamily="34" charset="0"/>
              <a:buChar char="•"/>
            </a:pPr>
            <a:r>
              <a:rPr lang="en-US" altLang="zh-CN" sz="2400" b="1" dirty="0">
                <a:solidFill>
                  <a:schemeClr val="bg1"/>
                </a:solidFill>
                <a:effectLst>
                  <a:outerShdw blurRad="50800" algn="ctr" rotWithShape="0">
                    <a:prstClr val="black">
                      <a:alpha val="40000"/>
                    </a:prstClr>
                  </a:outerShdw>
                </a:effectLst>
                <a:latin typeface="Times New Roman Regular" panose="02020603050405020304" charset="0"/>
                <a:cs typeface="Times New Roman Regular" panose="02020603050405020304" charset="0"/>
              </a:rPr>
              <a:t>Python</a:t>
            </a:r>
            <a:endParaRPr lang="en-US" altLang="zh-CN" sz="2400" b="1" dirty="0">
              <a:solidFill>
                <a:schemeClr val="bg1"/>
              </a:solidFill>
              <a:effectLst>
                <a:outerShdw blurRad="50800" algn="ctr" rotWithShape="0">
                  <a:prstClr val="black">
                    <a:alpha val="40000"/>
                  </a:prstClr>
                </a:outerShdw>
              </a:effectLst>
              <a:latin typeface="Times New Roman Regular" panose="02020603050405020304" charset="0"/>
              <a:cs typeface="Times New Roman Regular" panose="02020603050405020304" charset="0"/>
            </a:endParaRPr>
          </a:p>
          <a:p>
            <a:pPr marL="342900" indent="-342900" algn="l">
              <a:buFont typeface="Arial" panose="020B0604020202020204" pitchFamily="34" charset="0"/>
              <a:buChar char="•"/>
            </a:pPr>
            <a:r>
              <a:rPr lang="en-US" altLang="zh-CN" sz="2400" b="1" dirty="0">
                <a:solidFill>
                  <a:schemeClr val="bg1"/>
                </a:solidFill>
                <a:effectLst>
                  <a:outerShdw blurRad="50800" algn="ctr" rotWithShape="0">
                    <a:prstClr val="black">
                      <a:alpha val="40000"/>
                    </a:prstClr>
                  </a:outerShdw>
                </a:effectLst>
                <a:latin typeface="Times New Roman Regular" panose="02020603050405020304" charset="0"/>
                <a:cs typeface="Times New Roman Regular" panose="02020603050405020304" charset="0"/>
              </a:rPr>
              <a:t>Opencv</a:t>
            </a:r>
            <a:endParaRPr lang="en-US" altLang="zh-CN" sz="2400" b="1" dirty="0">
              <a:solidFill>
                <a:schemeClr val="bg1"/>
              </a:solidFill>
              <a:effectLst>
                <a:outerShdw blurRad="50800" algn="ctr" rotWithShape="0">
                  <a:prstClr val="black">
                    <a:alpha val="40000"/>
                  </a:prstClr>
                </a:outerShdw>
              </a:effectLst>
              <a:latin typeface="Times New Roman Regular" panose="02020603050405020304" charset="0"/>
              <a:cs typeface="Times New Roman Regular" panose="02020603050405020304" charset="0"/>
            </a:endParaRPr>
          </a:p>
          <a:p>
            <a:pPr marL="342900" indent="-342900" algn="l">
              <a:buFont typeface="Arial" panose="020B0604020202020204" pitchFamily="34" charset="0"/>
              <a:buChar char="•"/>
            </a:pPr>
            <a:endParaRPr lang="en-US" altLang="zh-CN" sz="2400" b="1" dirty="0">
              <a:solidFill>
                <a:schemeClr val="bg1"/>
              </a:solidFill>
              <a:effectLst>
                <a:outerShdw blurRad="50800" algn="ctr" rotWithShape="0">
                  <a:prstClr val="black">
                    <a:alpha val="40000"/>
                  </a:prstClr>
                </a:outerShdw>
              </a:effectLst>
              <a:latin typeface="Times New Roman Regular" panose="02020603050405020304" charset="0"/>
              <a:cs typeface="Times New Roman Regular" panose="02020603050405020304" charset="0"/>
            </a:endParaRPr>
          </a:p>
          <a:p>
            <a:pPr indent="0" algn="l">
              <a:buFont typeface="Arial" panose="020B0604020202020204" pitchFamily="34" charset="0"/>
              <a:buNone/>
            </a:pPr>
            <a:r>
              <a:rPr lang="en-US" altLang="zh-CN" sz="2800" b="1" dirty="0">
                <a:solidFill>
                  <a:schemeClr val="bg1"/>
                </a:solidFill>
                <a:effectLst>
                  <a:outerShdw blurRad="50800" algn="ctr" rotWithShape="0">
                    <a:prstClr val="black">
                      <a:alpha val="40000"/>
                    </a:prstClr>
                  </a:outerShdw>
                </a:effectLst>
                <a:latin typeface="Times New Roman Regular" panose="02020603050405020304" charset="0"/>
                <a:cs typeface="Times New Roman Regular" panose="02020603050405020304" charset="0"/>
              </a:rPr>
              <a:t>Hardware Requirements:</a:t>
            </a:r>
            <a:endParaRPr lang="en-US" altLang="zh-CN" sz="2800" b="1" dirty="0">
              <a:solidFill>
                <a:schemeClr val="bg1"/>
              </a:solidFill>
              <a:effectLst>
                <a:outerShdw blurRad="50800" algn="ctr" rotWithShape="0">
                  <a:prstClr val="black">
                    <a:alpha val="40000"/>
                  </a:prstClr>
                </a:outerShdw>
              </a:effectLst>
              <a:latin typeface="Times New Roman Regular" panose="02020603050405020304" charset="0"/>
              <a:cs typeface="Times New Roman Regular" panose="02020603050405020304" charset="0"/>
            </a:endParaRPr>
          </a:p>
          <a:p>
            <a:pPr marL="457200" indent="-457200" algn="l">
              <a:buFont typeface="Arial" panose="020B0604020202020204" pitchFamily="34" charset="0"/>
              <a:buChar char="•"/>
            </a:pPr>
            <a:r>
              <a:rPr lang="en-US" altLang="zh-CN" sz="2400" b="1" dirty="0">
                <a:solidFill>
                  <a:schemeClr val="bg1"/>
                </a:solidFill>
                <a:effectLst>
                  <a:outerShdw blurRad="50800" algn="ctr" rotWithShape="0">
                    <a:prstClr val="black">
                      <a:alpha val="40000"/>
                    </a:prstClr>
                  </a:outerShdw>
                </a:effectLst>
                <a:latin typeface="Times New Roman Regular" panose="02020603050405020304" charset="0"/>
                <a:cs typeface="Times New Roman Regular" panose="02020603050405020304" charset="0"/>
              </a:rPr>
              <a:t>Processor(intel i3,i5,i7, apple silicon m1,etc..)</a:t>
            </a:r>
            <a:endParaRPr lang="en-US" altLang="zh-CN" sz="2800" b="1" dirty="0">
              <a:solidFill>
                <a:schemeClr val="bg1"/>
              </a:solidFill>
              <a:effectLst>
                <a:outerShdw blurRad="50800" algn="ctr" rotWithShape="0">
                  <a:prstClr val="black">
                    <a:alpha val="40000"/>
                  </a:prstClr>
                </a:outerShdw>
              </a:effectLst>
              <a:latin typeface="Times New Roman Regular" panose="02020603050405020304" charset="0"/>
              <a:cs typeface="Times New Roman Regular" panose="02020603050405020304" charset="0"/>
            </a:endParaRPr>
          </a:p>
          <a:p>
            <a:pPr marL="457200" indent="-457200" algn="l">
              <a:buFont typeface="Arial" panose="020B0604020202020204" pitchFamily="34" charset="0"/>
              <a:buChar char="•"/>
            </a:pPr>
            <a:r>
              <a:rPr lang="en-US" altLang="zh-CN" sz="2400" b="1" dirty="0">
                <a:solidFill>
                  <a:schemeClr val="bg1"/>
                </a:solidFill>
                <a:effectLst>
                  <a:outerShdw blurRad="50800" algn="ctr" rotWithShape="0">
                    <a:prstClr val="black">
                      <a:alpha val="40000"/>
                    </a:prstClr>
                  </a:outerShdw>
                </a:effectLst>
                <a:latin typeface="Times New Roman Regular" panose="02020603050405020304" charset="0"/>
                <a:cs typeface="Times New Roman Regular" panose="02020603050405020304" charset="0"/>
              </a:rPr>
              <a:t>Ram of 4GB</a:t>
            </a:r>
            <a:endParaRPr lang="en-US" altLang="zh-CN" sz="2400" b="1" dirty="0">
              <a:solidFill>
                <a:schemeClr val="bg1"/>
              </a:solidFill>
              <a:effectLst>
                <a:outerShdw blurRad="50800" algn="ctr" rotWithShape="0">
                  <a:prstClr val="black">
                    <a:alpha val="40000"/>
                  </a:prstClr>
                </a:outerShdw>
              </a:effectLst>
              <a:latin typeface="Times New Roman Regular" panose="02020603050405020304" charset="0"/>
              <a:cs typeface="Times New Roman Regular" panose="02020603050405020304" charset="0"/>
            </a:endParaRPr>
          </a:p>
          <a:p>
            <a:pPr marL="457200" indent="-457200" algn="l">
              <a:buFont typeface="Arial" panose="020B0604020202020204" pitchFamily="34" charset="0"/>
              <a:buChar char="•"/>
            </a:pPr>
            <a:r>
              <a:rPr lang="en-US" altLang="zh-CN" sz="2400" b="1" dirty="0">
                <a:solidFill>
                  <a:schemeClr val="bg1"/>
                </a:solidFill>
                <a:effectLst>
                  <a:outerShdw blurRad="50800" algn="ctr" rotWithShape="0">
                    <a:prstClr val="black">
                      <a:alpha val="40000"/>
                    </a:prstClr>
                  </a:outerShdw>
                </a:effectLst>
                <a:latin typeface="Times New Roman Regular" panose="02020603050405020304" charset="0"/>
                <a:cs typeface="Times New Roman Regular" panose="02020603050405020304" charset="0"/>
              </a:rPr>
              <a:t>A hard disk of 100GB</a:t>
            </a:r>
            <a:endParaRPr lang="en-US" altLang="zh-CN" sz="2400" b="1" dirty="0">
              <a:solidFill>
                <a:schemeClr val="bg1"/>
              </a:solidFill>
              <a:effectLst>
                <a:outerShdw blurRad="50800" algn="ctr" rotWithShape="0">
                  <a:prstClr val="black">
                    <a:alpha val="40000"/>
                  </a:prstClr>
                </a:outerShdw>
              </a:effectLst>
              <a:latin typeface="Times New Roman Regular" panose="02020603050405020304" charset="0"/>
              <a:cs typeface="Times New Roman Regular" panose="02020603050405020304" charset="0"/>
            </a:endParaRPr>
          </a:p>
          <a:p>
            <a:pPr marL="457200" indent="-457200" algn="l">
              <a:buFont typeface="Arial" panose="020B0604020202020204" pitchFamily="34" charset="0"/>
              <a:buChar char="•"/>
            </a:pPr>
            <a:endParaRPr lang="en-US" altLang="zh-CN" sz="2400" b="1" dirty="0">
              <a:solidFill>
                <a:schemeClr val="bg1"/>
              </a:solidFill>
              <a:effectLst>
                <a:outerShdw blurRad="50800" algn="ctr" rotWithShape="0">
                  <a:prstClr val="black">
                    <a:alpha val="40000"/>
                  </a:prstClr>
                </a:outerShdw>
              </a:effectLst>
              <a:latin typeface="Times New Roman Regular" panose="02020603050405020304" charset="0"/>
              <a:cs typeface="Times New Roman Regular" panose="02020603050405020304" charset="0"/>
            </a:endParaRPr>
          </a:p>
        </p:txBody>
      </p:sp>
      <p:sp>
        <p:nvSpPr>
          <p:cNvPr id="2" name="文本框 1"/>
          <p:cNvSpPr txBox="1"/>
          <p:nvPr/>
        </p:nvSpPr>
        <p:spPr>
          <a:xfrm>
            <a:off x="565150" y="215900"/>
            <a:ext cx="7725410" cy="1419860"/>
          </a:xfrm>
          <a:prstGeom prst="rect">
            <a:avLst/>
          </a:prstGeom>
          <a:noFill/>
        </p:spPr>
        <p:txBody>
          <a:bodyPr wrap="square" rtlCol="0">
            <a:spAutoFit/>
          </a:bodyPr>
          <a:lstStyle/>
          <a:p>
            <a:pPr algn="ctr">
              <a:lnSpc>
                <a:spcPct val="90000"/>
              </a:lnSpc>
              <a:spcBef>
                <a:spcPct val="0"/>
              </a:spcBef>
            </a:pPr>
            <a:r>
              <a:rPr lang="en-US" altLang="zh-CN" sz="4400" b="1" dirty="0">
                <a:solidFill>
                  <a:srgbClr val="08181A"/>
                </a:solidFill>
                <a:latin typeface="Microsoft YaHei" panose="020B0503020204020204" pitchFamily="34" charset="-122"/>
                <a:ea typeface="Microsoft YaHei" panose="020B0503020204020204" pitchFamily="34" charset="-122"/>
                <a:cs typeface="+mj-cs"/>
              </a:rPr>
              <a:t>Software </a:t>
            </a:r>
            <a:r>
              <a:rPr lang="en-US" altLang="zh-CN" sz="4800" b="1" dirty="0">
                <a:solidFill>
                  <a:srgbClr val="08181A"/>
                </a:solidFill>
                <a:latin typeface="Microsoft YaHei" panose="020B0503020204020204" pitchFamily="34" charset="-122"/>
                <a:ea typeface="Microsoft YaHei" panose="020B0503020204020204" pitchFamily="34" charset="-122"/>
                <a:cs typeface="+mj-cs"/>
              </a:rPr>
              <a:t>and Hardware Requirement</a:t>
            </a:r>
            <a:endParaRPr lang="en-US" altLang="zh-CN" sz="4800" b="1" dirty="0">
              <a:solidFill>
                <a:srgbClr val="08181A"/>
              </a:solidFill>
              <a:latin typeface="Microsoft YaHei" panose="020B0503020204020204" pitchFamily="34" charset="-122"/>
              <a:ea typeface="Microsoft YaHei" panose="020B0503020204020204" pitchFamily="34"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25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65835" y="594360"/>
            <a:ext cx="2115185" cy="583565"/>
          </a:xfrm>
          <a:prstGeom prst="rect">
            <a:avLst/>
          </a:prstGeom>
          <a:noFill/>
        </p:spPr>
        <p:txBody>
          <a:bodyPr wrap="none" rtlCol="0">
            <a:spAutoFit/>
          </a:bodyPr>
          <a:p>
            <a:r>
              <a:rPr lang="en-US" sz="3200" b="1"/>
              <a:t>Reference</a:t>
            </a:r>
            <a:endParaRPr lang="en-US" sz="3200" b="1"/>
          </a:p>
        </p:txBody>
      </p:sp>
      <p:sp>
        <p:nvSpPr>
          <p:cNvPr id="3" name="Text Box 2"/>
          <p:cNvSpPr txBox="1"/>
          <p:nvPr/>
        </p:nvSpPr>
        <p:spPr>
          <a:xfrm>
            <a:off x="1115060" y="1560830"/>
            <a:ext cx="9098280" cy="4399915"/>
          </a:xfrm>
          <a:prstGeom prst="rect">
            <a:avLst/>
          </a:prstGeom>
          <a:noFill/>
        </p:spPr>
        <p:txBody>
          <a:bodyPr wrap="square" rtlCol="0">
            <a:spAutoFit/>
          </a:bodyPr>
          <a:p>
            <a:pPr algn="l"/>
            <a:r>
              <a:rPr lang="en-US" sz="2000"/>
              <a:t>[1] Face Detection and Recognition Using OpenCV </a:t>
            </a:r>
            <a:endParaRPr lang="en-US" sz="2000"/>
          </a:p>
          <a:p>
            <a:pPr algn="l"/>
            <a:r>
              <a:rPr lang="en-US" sz="2000"/>
              <a:t>https://ieeexplore.ieee.org/document/8974493 </a:t>
            </a:r>
            <a:endParaRPr lang="en-US" sz="2000"/>
          </a:p>
          <a:p>
            <a:pPr algn="l"/>
            <a:r>
              <a:rPr lang="en-US" sz="2000"/>
              <a:t>Authors: Maliha Khan; Sudeshna Chakraborty; Rani Astya; Shaveta Khepra Publication year: 2019</a:t>
            </a:r>
            <a:endParaRPr lang="en-US" sz="2000"/>
          </a:p>
          <a:p>
            <a:pPr algn="l"/>
            <a:r>
              <a:rPr lang="en-US" sz="2000"/>
              <a:t>[2] Face Recognition Implementation on Raspberrypi Using Opencv and Python </a:t>
            </a:r>
            <a:endParaRPr lang="en-US" sz="2000"/>
          </a:p>
          <a:p>
            <a:pPr algn="l"/>
            <a:r>
              <a:rPr lang="en-US" sz="2000"/>
              <a:t>https://papers.ssrn.com/sol3/papers.cfm? abstract_id=3557027 </a:t>
            </a:r>
            <a:endParaRPr lang="en-US" sz="2000"/>
          </a:p>
          <a:p>
            <a:pPr algn="l"/>
            <a:r>
              <a:rPr lang="en-US" sz="2000"/>
              <a:t>Author: Manav Bansal Publication year: 2020 </a:t>
            </a:r>
            <a:endParaRPr lang="en-US" sz="2000"/>
          </a:p>
          <a:p>
            <a:pPr algn="l"/>
            <a:r>
              <a:rPr lang="en-US" sz="2000"/>
              <a:t>[3] Facial Detection &amp; Recognition Using Open CV library </a:t>
            </a:r>
            <a:endParaRPr lang="en-US" sz="2000"/>
          </a:p>
          <a:p>
            <a:pPr algn="l"/>
            <a:r>
              <a:rPr lang="en-US" sz="2000"/>
              <a:t>https://www.researchgate.net/ </a:t>
            </a:r>
            <a:endParaRPr lang="en-US" sz="2000"/>
          </a:p>
          <a:p>
            <a:pPr algn="l"/>
            <a:r>
              <a:rPr lang="en-US" sz="2000"/>
              <a:t>publication/305703476_Facial_Detection_Recognition_Using_Op en_CV_library </a:t>
            </a:r>
            <a:endParaRPr lang="en-US" sz="2000"/>
          </a:p>
          <a:p>
            <a:pPr algn="l"/>
            <a:r>
              <a:rPr lang="en-US" sz="2000"/>
              <a:t>Author: Manav Bansal, Sohan Garg</a:t>
            </a:r>
            <a:endParaRPr lang="en-US" sz="2000"/>
          </a:p>
          <a:p>
            <a:pPr algn="l"/>
            <a:endParaRPr lang="en-US" sz="200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复合">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4127</Words>
  <Application>WPS Writer</Application>
  <PresentationFormat>自定义</PresentationFormat>
  <Paragraphs>97</Paragraphs>
  <Slides>11</Slides>
  <Notes>26</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11</vt:i4>
      </vt:variant>
    </vt:vector>
  </HeadingPairs>
  <TitlesOfParts>
    <vt:vector size="31" baseType="lpstr">
      <vt:lpstr>Arial</vt:lpstr>
      <vt:lpstr>SimSun</vt:lpstr>
      <vt:lpstr>Wingdings</vt:lpstr>
      <vt:lpstr>Courier New</vt:lpstr>
      <vt:lpstr>Microsoft YaHei</vt:lpstr>
      <vt:lpstr>汉仪旗黑</vt:lpstr>
      <vt:lpstr>Arial Bold</vt:lpstr>
      <vt:lpstr>Times New Roman Regular</vt:lpstr>
      <vt:lpstr>Times New Roman Bold</vt:lpstr>
      <vt:lpstr>Palatino Linotype</vt:lpstr>
      <vt:lpstr>苹方-简</vt:lpstr>
      <vt:lpstr>Microsoft YaHei</vt:lpstr>
      <vt:lpstr>Arial Unicode MS</vt:lpstr>
      <vt:lpstr>Century Gothic</vt:lpstr>
      <vt:lpstr>Calibri</vt:lpstr>
      <vt:lpstr>Helvetica Neue</vt:lpstr>
      <vt:lpstr>幼圆</vt:lpstr>
      <vt:lpstr>SimSun</vt:lpstr>
      <vt:lpstr>宋体-简</vt:lpstr>
      <vt:lpstr>主管人员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Ravula Deeraj Reddy</cp:lastModifiedBy>
  <cp:revision>322</cp:revision>
  <dcterms:created xsi:type="dcterms:W3CDTF">2022-12-23T07:01:46Z</dcterms:created>
  <dcterms:modified xsi:type="dcterms:W3CDTF">2022-12-23T07:01:46Z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1033-4.8.0.7823</vt:lpwstr>
  </property>
  <property fmtid="{D5CDD505-2E9C-101B-9397-08002B2CF9AE}" pid="3" name="ICV">
    <vt:lpwstr>F6F604347C3F4DCB872737DD9F30A293</vt:lpwstr>
  </property>
</Properties>
</file>