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6.jpg" ContentType="image/jpe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26"/>
  </p:notesMasterIdLst>
  <p:sldIdLst>
    <p:sldId id="256" r:id="rId2"/>
    <p:sldId id="279" r:id="rId3"/>
    <p:sldId id="294" r:id="rId4"/>
    <p:sldId id="280" r:id="rId5"/>
    <p:sldId id="281" r:id="rId6"/>
    <p:sldId id="282" r:id="rId7"/>
    <p:sldId id="295" r:id="rId8"/>
    <p:sldId id="283" r:id="rId9"/>
    <p:sldId id="284" r:id="rId10"/>
    <p:sldId id="285" r:id="rId11"/>
    <p:sldId id="272" r:id="rId12"/>
    <p:sldId id="278" r:id="rId13"/>
    <p:sldId id="275" r:id="rId14"/>
    <p:sldId id="286" r:id="rId15"/>
    <p:sldId id="287" r:id="rId16"/>
    <p:sldId id="273" r:id="rId17"/>
    <p:sldId id="293" r:id="rId18"/>
    <p:sldId id="289" r:id="rId19"/>
    <p:sldId id="290" r:id="rId20"/>
    <p:sldId id="291" r:id="rId21"/>
    <p:sldId id="292" r:id="rId22"/>
    <p:sldId id="288"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36:16.51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138 131,'237'0,"66"1,1568 91,-1543-53,-299-34,48 16,-27-6,-35-13,1 0,0 0,-1-2,1 0,22-2,8-1,77 2,-109-4,-20-3,-35-9,-95-19,-250-33,372 67,-311-40,-399-31,-757 23,1433 50,33-2,-1 2,1 0,-1 1,1 1,-1 0,1 1,0 0,-23 10,28-9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36:22.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0 642,'281'44,"284"40,627 21,4-120,-438-72,-8-41,-684 114,-40 7,0 2,1 1,-1 0,1 3,30 0,-44 5,-41-1,-257-1,-69 3,-739 31,-9 44,664-28,303-29,-156 46,-120 51,393-116,26-10,55-21,154-53,179-50,2034-591,-2271 679,-254 54,-536 105,280-48,265-52,-113 37,197-52,-1-1,0 1,1-1,-1 1,1 0,0 0,-1 0,1 1,0-1,0 0,1 1,-1-1,0 1,1-1,-1 1,1 0,0 0,0 0,0 3,-1-2,1 0,-1 0,0 0,0 0,0 0,-1 0,1-1,-1 1,-6 5,-5 1,-1-1,0 0,0-1,-1-1,-18 6,4-1,-155 63,-268 119,446-190,0-1,0 0,-1-1,1 0,0 0,-1 0,0-1,1 0,-10-1,1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36:22.5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36:22.9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05:36:34.97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2298 508,'589'-15,"-223"-9,550-13,-861 40,-37-1,0-1,0-1,0 0,0-1,32-7,-50 8,1 0,-1 0,0 0,1 0,-1 0,0 0,1 0,-1 0,0 0,1 0,-1 0,0-1,1 1,-1 0,0 0,1 0,-1 0,0-1,0 1,1 0,-1 0,0-1,0 1,0 0,1 0,-1-1,0 1,0 0,0-1,0 1,0 0,1-1,-1 1,0 0,0-1,0 1,0 0,0-1,0 1,0 0,0-1,-14-10,-28-6,2 8,-1 1,0 2,-51-1,-127 8,-485 55,433-17,258-37,1 1,-1 0,-17 7,31-10,-1 0,0 0,0 0,0 1,0-1,0 0,0 0,0 0,1 0,-1 0,0 0,0 0,0 0,0 0,0 0,0 0,0 0,0 0,1 0,-1 1,0-1,0 0,0 0,0 0,0 0,0 0,0 0,0 0,0 1,0-1,0 0,0 0,0 0,0 0,0 0,0 0,0 1,0-1,0 0,0 0,0 0,0 0,0 0,0 0,0 0,0 1,0-1,0 0,0 0,-1 0,22 0,-5-5,-15 5,-1-1,0 1,0-1,0 1,0 0,0-1,-1 1,1-1,0 1,0 0,0-1,0 1,0-1,-1 1,1 0,0-1,0 1,0 0,-1-1,1 1,0 0,-1-1,1 1,0 0,-1 0,1-1,0 1,-1 0,1 0,0 0,-1-1,1 1,-1 0,1 0,-1 0,1 0,0 0,-1 0,0 0,-9-4,0 1,0 0,0 1,0 0,-1 1,-18-1,5 0,-127-10,1 7,-254 24,357-11,32-2,15-6,0 0,0 0,-1 0,1 0,0 0,0 0,0 0,0 0,0 0,0 1,0-1,0 0,0 0,0 0,0 0,0 0,0 0,0 0,0 0,0 1,0-1,0 0,0 0,0 0,0 0,0 0,0 0,0 0,0 0,0 0,0 1,0-1,0 0,0 0,1 0,-1 0,0 0,0 0,0 0,0 0,0 0,0 0,0 0,0 0,0 0,0 0,1 0,-1 0,0 1,0-1,0 0,0 0,0 0,0 0,0 0,0 0,0 0,1 0,-1 0,0-1,0 1,0 0,0 0,0 0,0 0,0 0,0 0,52 0,126-21,943-175,-966 163,-138 29,-1 0,23-9,-38 13,-1 0,0 0,0 0,0 0,1 0,-1 0,0 0,0 0,0 0,0 0,1 0,-1-1,0 1,0 0,0 0,0 0,0 0,1 0,-1 0,0 0,0 0,0-1,0 1,0 0,0 0,1 0,-1 0,0 0,0-1,0 1,0 0,0 0,0 0,0 0,0-1,0 1,0 0,0 0,0 0,0-1,0 1,0 0,0 0,0 0,0 0,0-1,0 1,0 0,0 0,0 0,-1 0,1 0,0-1,-19-2,-45 3,-80 12,95-8,-563 66,535-62,52-8,25 0,0 0,0 0,0 0,-1 0,1 0,0 0,0 0,0 0,0 0,-1 0,1 0,0 0,0 0,0 0,0-1,-1 1,1 0,0 0,0 0,0 0,0 0,0 0,-1 0,1 0,0-1,0 1,0 0,0 0,0 0,0 0,0 0,0-1,-1 1,1 0,0 0,0 0,0 0,0-1,0 1,0 0,0 0,0 0,0 0,0-1,0 1,0 0,0 0,0 0,0 0,1-1,3-2,0 0,0 0,0 0,1 1,-1-1,1 1,6-2,259-81,-231 74,3-1,495-127,-524 138,-33 6,-78 21,-214 49,-175 40,-374 81,-648 154,1339-307,109-24,59-17,7-2,37-5,631-119,-393 68,160-27,-58 15,-89 19,35 2,-268 40,-57 7,-9 1,-9 0,-103 14,-30 2,114-18,30-4,11-3,6-1,2-1,-1 2,1 0,1 1,30-10,-18 7,230-76,-51 18,-184 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6:52:32.423"/>
    </inkml:context>
    <inkml:brush xml:id="br0">
      <inkml:brushProperty name="width" value="0.35" units="cm"/>
      <inkml:brushProperty name="height" value="0.35" units="cm"/>
      <inkml:brushProperty name="color" value="#FFFFFF"/>
    </inkml:brush>
  </inkml:definitions>
  <inkml:trace contextRef="#ctx0" brushRef="#br0">4521 514 24575,'0'-2'0,"1"1"0,-1-1 0,1 1 0,-1-1 0,1 1 0,0-1 0,0 1 0,-1-1 0,2 1 0,-1 0 0,0 0 0,0 0 0,0-1 0,0 1 0,1 0 0,0 0 0,-1 0 0,0 0 0,2 0 0,32-17 0,-30 15 0,51-21 0,2 4 0,1 1 0,98-17 0,-142 32 0,-16 2 0,-29 2 0,-1171 68-645,884-42 510,-359 35 140,531-45 383,-219-4-1,481-11-482,2-5 1,171-29-1,241-70-434,855-255 367,-1299 325 162,-78 25 134,-20 3 171,-30 3 219,37 2-512,-132 3-146,-240 37-1,-126 58-366,-145 70 313,7 29 210,343-105-10,277-86-8,-232 64 481,211-61-398,-1-2 0,0-2 0,0-2 0,-50-3 0,-420-6-87,302 8 0,187-4 0,2 0 0,-1-1 0,1-1 0,-1 0 0,1-3 0,0 0 0,1 0 0,0-2 0,0 0 0,1-2 0,-31-21 0,42 27 0,0-1 0,2 0 0,-1 0 0,0-1 0,1 0 0,0 0 0,0-1 0,1 0 0,0 0 0,0 1 0,1-1 0,0-1 0,1 1 0,0-1 0,0 0 0,0 0 0,0-13 0,-2-14 0,3 0 0,1-1 0,4-43 0,-1 4 0,-2 68 0,1-1 0,-1 1 0,2 0 0,0 1 0,-1-1 0,1 0 0,0 1 0,2-1 0,-2 0 0,2 1 0,0 1 0,-1-2 0,2 1 0,-1 1 0,2-1 0,-1 1 0,0 0 0,1 0 0,0 1 0,0 0 0,0-1 0,1 2 0,0 0 0,-1 0 0,10-4 0,-29 14 0,-7-1 0,1 3 0,-32 17 0,46-21 0,-1 0 0,0-1 0,1 2 0,-1 0 0,2-1 0,-1 1 0,0 0 0,1 0 0,1 0 0,-2 1 0,2 0 0,-1 1 0,-1 5 0,-43 85 0,23-48 0,-28 70 0,33-80 0,-29 45 0,30-51 0,4-9 0,-21 41 0,34-59 0,-2 0 0,1-1 0,-1 1 0,1-2 0,-2 2 0,2-1 0,-1-1 0,-1 1 0,1-1 0,-2 0 0,1 0 0,0-1 0,-7 4 0,10-6 0,1-1 0,-1 1 0,1 1 0,-2-2 0,2 1 0,-1-1 0,1 0 0,-1 0 0,-1 1 0,2-1 0,-1 0 0,1 0 0,-2 0 0,1-1 0,1 1 0,-1 0 0,1-1 0,-2 1 0,0-2 0,1 0 0,-1 1 0,2-1 0,-1 1 0,1-2 0,-1 2 0,1-1 0,-1 0 0,0 1 0,1-2 0,0 1 0,0 0 0,0 0 0,1-1 0,-1 1 0,-1 0 0,2 0 0,-1-1 0,1-4 0,-1 4 0,1 0 0,-1-1 0,1 0 0,0 0 0,0 1 0,0 0 0,1-1 0,-1 0 0,1 0 0,0 1 0,1-1 0,-1 1 0,0 0 0,0-1 0,1 1 0,-1 0 0,2 0 0,-1 0 0,3-5 0,5 0 0,-1-1 0,1 1 0,-1 0 0,17-8 0,8-7 0,-14 10 0,1 2 0,-1-1 0,45-14 0,17-9 0,19-8 0,-27 15 0,54-10 0,-89 21 0,145-57 0,-167 70 0,-1 0 0,1 2 0,29-1 0,-27 3 0,1-3 0,29-5 0,1-1 0,0 3 0,0 1 0,1 3 0,72 5 0,-14-1 0,1249-2 0,-1317 3 0,64 10 0,-64-6 0,61 1 0,17-10 0,90 4 0,-137 13 0,-55-11 0,1 1 0,25 0 0,115-4 0,12 1 0,-151 0 0,-2 1 0,1 2 0,0-1 0,18 10 0,-18-7 0,0-2 0,0 1 0,30 4 0,135 18 0,-109-14 0,-1-4 0,78 0 0,235-11-1365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5T16:52:38.577"/>
    </inkml:context>
    <inkml:brush xml:id="br0">
      <inkml:brushProperty name="width" value="0.35" units="cm"/>
      <inkml:brushProperty name="height" value="0.35" units="cm"/>
      <inkml:brushProperty name="color" value="#FFFFFF"/>
    </inkml:brush>
  </inkml:definitions>
  <inkml:trace contextRef="#ctx0" brushRef="#br0">3358 323 24575,'0'21'0,"1"15"0,-2 1 0,-2 0 0,-10 55 0,11-82 0,-1 2 0,0 0 0,-1 1 0,-9 20 0,10-28 0,0 0 0,0 0 0,-1 0 0,0-1 0,0 1 0,0-1 0,0 0 0,-1 0 0,0-1 0,1 1 0,-7 2 0,3-1 0,-1 0 0,0 0 0,0-1 0,0-1 0,0 1 0,-1-1 0,-11 2 0,19-5 0,-1 0 0,1 0 0,0 0 0,0 0 0,0 0 0,0 0 0,-1 0 0,1-1 0,0 1 0,0-1 0,0 1 0,0-1 0,0 0 0,0 0 0,0 0 0,0 0 0,0 0 0,0 0 0,1-1 0,-1 1 0,1-1 0,-1 1 0,1-1 0,-1 1 0,1-1 0,0 0 0,-1 0 0,1 0 0,0 0 0,0 0 0,1 0 0,-1 0 0,0 0 0,1 0 0,-1 0 0,1 0 0,0 0 0,-1-3 0,-2-30 0,1 1 0,5-63 0,0 24 0,-3 65 0,1-1 0,0 1 0,1 0 0,-1 0 0,1 0 0,1 0 0,0 0 0,0 1 0,0-1 0,9-12 0,-9 14 0,0 1 0,-1 0 0,0 0 0,0-1 0,0 0 0,0 1 0,-1-1 0,1-6 0,-2 10 0,0 0 0,0 0 0,0 0 0,0 0 0,0 0 0,0 0 0,-1 0 0,1 0 0,-1 1 0,1-1 0,-1 0 0,0 0 0,1 1 0,-1-1 0,0 0 0,0 1 0,-1-1 0,1 1 0,0-1 0,0 1 0,-1-1 0,1 1 0,-1 0 0,1 0 0,-1 0 0,1 0 0,-1 0 0,-2-1 0,-24-8 0,0 2 0,0 1 0,-57-7 0,18 3 0,19 5 0,1 3 0,-1 1 0,-50 5 0,-84-4 0,162-2 0,0-1 0,1-1 0,0-1 0,-36-16 0,36 14 0,0 1 0,0 0 0,-1 1 0,-34-5 0,20 6 0,-59-17 0,1 1 0,43 15 0,0 3 0,-90 4 0,38 2 0,84-3 0,-38 1 0,0-3 0,-82-13 0,79 7 0,0 3 0,0 3 0,-59 5 0,11-1 0,-344-2 0,431 2 0,-1 1 0,1 1 0,0 0 0,0 2 0,0 0 0,1 1 0,-21 11 0,31-14 0,-138 65 0,138-65 0,0 1 0,0 1 0,1 0 0,-1 0 0,1 0 0,1 1 0,-8 8 0,8-7 0,0-1 0,-1-1 0,0 1 0,-1-1 0,1 0 0,-15 8 0,8-5-66,0 1 0,0 0 0,1 0 0,-15 16 0,15-13-969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A9196-DFA7-434C-9A03-70F3283672D3}" type="datetimeFigureOut">
              <a:rPr lang="en-AU" smtClean="0"/>
              <a:t>4/02/2024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5DDB8-4C86-4378-B382-59EBE50BDA72}" type="slidenum">
              <a:rPr lang="en-AU" smtClean="0"/>
              <a:t>‹#›</a:t>
            </a:fld>
            <a:endParaRPr lang="en-AU" dirty="0"/>
          </a:p>
        </p:txBody>
      </p:sp>
    </p:spTree>
    <p:extLst>
      <p:ext uri="{BB962C8B-B14F-4D97-AF65-F5344CB8AC3E}">
        <p14:creationId xmlns:p14="http://schemas.microsoft.com/office/powerpoint/2010/main" val="130735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A69767-4C14-43A5-BF7D-1680777AFB2E}" type="datetime1">
              <a:rPr lang="en-AU" smtClean="0"/>
              <a:t>4/02/2024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129062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172B4-2EFC-44B4-B986-BAA65A6BC23A}" type="datetime1">
              <a:rPr lang="en-AU" smtClean="0"/>
              <a:t>4/02/2024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3377902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172B4-2EFC-44B4-B986-BAA65A6BC23A}" type="datetime1">
              <a:rPr lang="en-AU" smtClean="0"/>
              <a:t>4/02/2024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277CF9-F43D-49D8-A217-59AA9A28AEDC}" type="slidenum">
              <a:rPr lang="en-AU" smtClean="0"/>
              <a:t>‹#›</a:t>
            </a:fld>
            <a:endParaRPr lang="en-AU"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0182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3172B4-2EFC-44B4-B986-BAA65A6BC23A}" type="datetime1">
              <a:rPr lang="en-AU" smtClean="0"/>
              <a:t>4/02/2024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218333645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3172B4-2EFC-44B4-B986-BAA65A6BC23A}" type="datetime1">
              <a:rPr lang="en-AU" smtClean="0"/>
              <a:t>4/02/2024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277CF9-F43D-49D8-A217-59AA9A28AEDC}" type="slidenum">
              <a:rPr lang="en-AU" smtClean="0"/>
              <a:t>‹#›</a:t>
            </a:fld>
            <a:endParaRPr lang="en-AU"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50995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3172B4-2EFC-44B4-B986-BAA65A6BC23A}" type="datetime1">
              <a:rPr lang="en-AU" smtClean="0"/>
              <a:t>4/02/2024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47990892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0A539-BCEA-4250-9250-5336A41059BA}" type="datetime1">
              <a:rPr lang="en-AU" smtClean="0"/>
              <a:t>4/02/2024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890894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6D7A0-D8AE-4F8B-972E-C2DD06D14467}" type="datetime1">
              <a:rPr lang="en-AU" smtClean="0"/>
              <a:t>4/02/2024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474378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E51BA-2C91-4B93-ADCF-FF458F26EBCB}" type="datetime1">
              <a:rPr lang="en-AU" smtClean="0"/>
              <a:t>4/02/2024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141758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27637A-3D03-4292-B1A4-4DECE91572CA}" type="datetime1">
              <a:rPr lang="en-AU" smtClean="0"/>
              <a:t>4/02/2024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3614203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873D65-1E0C-4558-9D80-1728B038BA44}" type="datetime1">
              <a:rPr lang="en-AU" smtClean="0"/>
              <a:t>4/02/2024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370962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C8848D-191F-494A-9683-E7DC2073D71D}" type="datetime1">
              <a:rPr lang="en-AU" smtClean="0"/>
              <a:t>4/02/2024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115097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B9409C-8C28-418A-AAF0-96CEE4BC0290}" type="datetime1">
              <a:rPr lang="en-AU" smtClean="0"/>
              <a:t>4/02/2024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26089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E2CD1-C718-45DA-9BE0-44E25FE476FE}" type="datetime1">
              <a:rPr lang="en-AU" smtClean="0"/>
              <a:t>4/02/2024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4416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CFAF82-BC35-4DB3-8FB6-672A35E864E4}" type="datetime1">
              <a:rPr lang="en-AU" smtClean="0"/>
              <a:t>4/02/2024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1829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3F5DA-7B8A-4ED3-A474-B3EE87984099}" type="datetime1">
              <a:rPr lang="en-AU" smtClean="0"/>
              <a:t>4/02/2024</a:t>
            </a:fld>
            <a:endParaRPr lang="en-AU"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277CF9-F43D-49D8-A217-59AA9A28AEDC}" type="slidenum">
              <a:rPr lang="en-AU" smtClean="0"/>
              <a:t>‹#›</a:t>
            </a:fld>
            <a:endParaRPr lang="en-AU" dirty="0"/>
          </a:p>
        </p:txBody>
      </p:sp>
    </p:spTree>
    <p:extLst>
      <p:ext uri="{BB962C8B-B14F-4D97-AF65-F5344CB8AC3E}">
        <p14:creationId xmlns:p14="http://schemas.microsoft.com/office/powerpoint/2010/main" val="134299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3172B4-2EFC-44B4-B986-BAA65A6BC23A}" type="datetime1">
              <a:rPr lang="en-AU" smtClean="0"/>
              <a:t>4/02/2024</a:t>
            </a:fld>
            <a:endParaRPr lang="en-AU"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277CF9-F43D-49D8-A217-59AA9A28AEDC}" type="slidenum">
              <a:rPr lang="en-AU" smtClean="0"/>
              <a:t>‹#›</a:t>
            </a:fld>
            <a:endParaRPr lang="en-AU" dirty="0"/>
          </a:p>
        </p:txBody>
      </p:sp>
    </p:spTree>
    <p:extLst>
      <p:ext uri="{BB962C8B-B14F-4D97-AF65-F5344CB8AC3E}">
        <p14:creationId xmlns:p14="http://schemas.microsoft.com/office/powerpoint/2010/main" val="2492450371"/>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2" Type="http://schemas.openxmlformats.org/officeDocument/2006/relationships/image" Target="../media/image6.jp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inance.yahoo.com/quote/BTC-USD/histor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583BBD12-B2E1-4BEA-A3F5-A8FCBE2211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001"/>
          <a:stretch/>
        </p:blipFill>
        <p:spPr bwMode="auto">
          <a:xfrm>
            <a:off x="1523999" y="545894"/>
            <a:ext cx="9144000" cy="165576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E07BC76-EBFA-45E7-9C3E-2616D8BFDC1E}"/>
              </a:ext>
            </a:extLst>
          </p:cNvPr>
          <p:cNvSpPr>
            <a:spLocks noGrp="1"/>
          </p:cNvSpPr>
          <p:nvPr>
            <p:ph type="sldNum" sz="quarter" idx="12"/>
          </p:nvPr>
        </p:nvSpPr>
        <p:spPr/>
        <p:txBody>
          <a:bodyPr>
            <a:normAutofit fontScale="92500" lnSpcReduction="10000"/>
          </a:bodyPr>
          <a:lstStyle/>
          <a:p>
            <a:fld id="{BB277CF9-F43D-49D8-A217-59AA9A28AEDC}" type="slidenum">
              <a:rPr lang="en-AU" smtClean="0">
                <a:highlight>
                  <a:srgbClr val="000000"/>
                </a:highlight>
              </a:rPr>
              <a:t>1</a:t>
            </a:fld>
            <a:endParaRPr lang="en-AU" dirty="0">
              <a:highlight>
                <a:srgbClr val="000000"/>
              </a:highlight>
            </a:endParaRPr>
          </a:p>
        </p:txBody>
      </p:sp>
      <p:sp>
        <p:nvSpPr>
          <p:cNvPr id="2" name="Title 1">
            <a:extLst>
              <a:ext uri="{FF2B5EF4-FFF2-40B4-BE49-F238E27FC236}">
                <a16:creationId xmlns:a16="http://schemas.microsoft.com/office/drawing/2014/main" id="{CE260CE5-C44A-40DC-BC41-481A69F2E62C}"/>
              </a:ext>
            </a:extLst>
          </p:cNvPr>
          <p:cNvSpPr>
            <a:spLocks noGrp="1"/>
          </p:cNvSpPr>
          <p:nvPr>
            <p:ph type="ctrTitle" idx="4294967295"/>
          </p:nvPr>
        </p:nvSpPr>
        <p:spPr>
          <a:xfrm>
            <a:off x="1409699" y="1984790"/>
            <a:ext cx="9372600" cy="1266825"/>
          </a:xfrm>
        </p:spPr>
        <p:txBody>
          <a:bodyPr>
            <a:normAutofit fontScale="90000"/>
          </a:bodyPr>
          <a:lstStyle/>
          <a:p>
            <a:pPr algn="ctr"/>
            <a:r>
              <a:rPr lang="en-AU" sz="4000" b="0" i="0" u="none" strike="noStrike" dirty="0">
                <a:solidFill>
                  <a:srgbClr val="231F20"/>
                </a:solidFill>
                <a:effectLst/>
                <a:latin typeface="Times New Roman" panose="02020603050405020304" pitchFamily="18" charset="0"/>
              </a:rPr>
              <a:t>Project Based Learning: Predicting Bitcoin Prices  using Deep Learning</a:t>
            </a:r>
            <a:endParaRPr lang="en-AU" sz="4000" dirty="0"/>
          </a:p>
        </p:txBody>
      </p:sp>
      <p:sp>
        <p:nvSpPr>
          <p:cNvPr id="3" name="Subtitle 2">
            <a:extLst>
              <a:ext uri="{FF2B5EF4-FFF2-40B4-BE49-F238E27FC236}">
                <a16:creationId xmlns:a16="http://schemas.microsoft.com/office/drawing/2014/main" id="{A1275A5B-89E1-4702-BBCD-1657737B7C09}"/>
              </a:ext>
            </a:extLst>
          </p:cNvPr>
          <p:cNvSpPr>
            <a:spLocks noGrp="1"/>
          </p:cNvSpPr>
          <p:nvPr>
            <p:ph type="subTitle" idx="4294967295"/>
          </p:nvPr>
        </p:nvSpPr>
        <p:spPr>
          <a:xfrm>
            <a:off x="2069907" y="3726613"/>
            <a:ext cx="9258300" cy="1655763"/>
          </a:xfrm>
        </p:spPr>
        <p:txBody>
          <a:bodyPr>
            <a:normAutofit/>
          </a:bodyPr>
          <a:lstStyle/>
          <a:p>
            <a:pPr marL="0" indent="0" algn="l">
              <a:buNone/>
            </a:pPr>
            <a:r>
              <a:rPr lang="en-AU" sz="1800" dirty="0">
                <a:latin typeface="Times New Roman" panose="02020603050405020304" pitchFamily="18" charset="0"/>
                <a:cs typeface="Times New Roman" panose="02020603050405020304" pitchFamily="18" charset="0"/>
              </a:rPr>
              <a:t>Under The Guidance Of:				           Presented By:</a:t>
            </a:r>
          </a:p>
          <a:p>
            <a:pPr marL="0" indent="0" algn="l">
              <a:buNone/>
            </a:pPr>
            <a:r>
              <a:rPr lang="en-AU" sz="1800" b="1" dirty="0">
                <a:latin typeface="Times New Roman" panose="02020603050405020304" pitchFamily="18" charset="0"/>
                <a:cs typeface="Times New Roman" panose="02020603050405020304" pitchFamily="18" charset="0"/>
              </a:rPr>
              <a:t>Mrs. M. Jyothi Rani </a:t>
            </a:r>
            <a:r>
              <a:rPr lang="en-AU" sz="1800" dirty="0">
                <a:latin typeface="Times New Roman" panose="02020603050405020304" pitchFamily="18" charset="0"/>
                <a:cs typeface="Times New Roman" panose="02020603050405020304" pitchFamily="18" charset="0"/>
              </a:rPr>
              <a:t>				           R Sivaram   [4511-19-733-008] </a:t>
            </a:r>
          </a:p>
          <a:p>
            <a:pPr marL="0" indent="0" algn="l">
              <a:buNone/>
            </a:pPr>
            <a:r>
              <a:rPr lang="en-AU" sz="1800" dirty="0">
                <a:latin typeface="Times New Roman" panose="02020603050405020304" pitchFamily="18" charset="0"/>
                <a:cs typeface="Times New Roman" panose="02020603050405020304" pitchFamily="18" charset="0"/>
              </a:rPr>
              <a:t>				         		          	   M Shiva      [4511-19-733-041]</a:t>
            </a:r>
          </a:p>
          <a:p>
            <a:pPr marL="0" indent="0" algn="l">
              <a:buNone/>
            </a:pPr>
            <a:r>
              <a:rPr lang="en-AU" sz="1800" dirty="0">
                <a:latin typeface="Times New Roman" panose="02020603050405020304" pitchFamily="18" charset="0"/>
                <a:cs typeface="Times New Roman" panose="02020603050405020304" pitchFamily="18" charset="0"/>
              </a:rPr>
              <a:t>						           		   B Srivani     [4511-19-733-004]</a:t>
            </a:r>
          </a:p>
          <a:p>
            <a:pPr algn="l"/>
            <a:endParaRPr lang="en-AU" sz="1800" dirty="0">
              <a:latin typeface="Times New Roman" panose="02020603050405020304" pitchFamily="18" charset="0"/>
              <a:cs typeface="Times New Roman" panose="02020603050405020304" pitchFamily="18" charset="0"/>
            </a:endParaRPr>
          </a:p>
          <a:p>
            <a:endParaRPr lang="en-AU" sz="1800" dirty="0"/>
          </a:p>
        </p:txBody>
      </p:sp>
    </p:spTree>
    <p:extLst>
      <p:ext uri="{BB962C8B-B14F-4D97-AF65-F5344CB8AC3E}">
        <p14:creationId xmlns:p14="http://schemas.microsoft.com/office/powerpoint/2010/main" val="368599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10E5-0FFF-40BD-95EC-AA6B1702C4BF}"/>
              </a:ext>
            </a:extLst>
          </p:cNvPr>
          <p:cNvSpPr>
            <a:spLocks noGrp="1"/>
          </p:cNvSpPr>
          <p:nvPr>
            <p:ph type="title"/>
          </p:nvPr>
        </p:nvSpPr>
        <p:spPr>
          <a:xfrm>
            <a:off x="1576156" y="652084"/>
            <a:ext cx="9039688" cy="636519"/>
          </a:xfrm>
        </p:spPr>
        <p:txBody>
          <a:bodyPr>
            <a:normAutofit/>
          </a:bodyPr>
          <a:lstStyle/>
          <a:p>
            <a:r>
              <a:rPr lang="en-US" sz="2800" b="1" u="sng" dirty="0">
                <a:latin typeface="Times New Roman" panose="02020603050405020304" pitchFamily="18" charset="0"/>
                <a:cs typeface="Times New Roman" panose="02020603050405020304" pitchFamily="18" charset="0"/>
              </a:rPr>
              <a:t>Data Collection</a:t>
            </a:r>
            <a:endParaRPr lang="en-AU" sz="2800" dirty="0"/>
          </a:p>
        </p:txBody>
      </p:sp>
      <p:sp>
        <p:nvSpPr>
          <p:cNvPr id="3" name="Content Placeholder 2">
            <a:extLst>
              <a:ext uri="{FF2B5EF4-FFF2-40B4-BE49-F238E27FC236}">
                <a16:creationId xmlns:a16="http://schemas.microsoft.com/office/drawing/2014/main" id="{E0C6FC95-A1F9-4318-85F4-66B1F852FCD1}"/>
              </a:ext>
            </a:extLst>
          </p:cNvPr>
          <p:cNvSpPr>
            <a:spLocks noGrp="1"/>
          </p:cNvSpPr>
          <p:nvPr>
            <p:ph idx="1"/>
          </p:nvPr>
        </p:nvSpPr>
        <p:spPr>
          <a:xfrm>
            <a:off x="1576156" y="1848174"/>
            <a:ext cx="9218090" cy="4366620"/>
          </a:xfrm>
        </p:spPr>
        <p:txBody>
          <a:bodyPr/>
          <a:lstStyle/>
          <a:p>
            <a:pPr algn="just">
              <a:lnSpc>
                <a:spcPct val="150000"/>
              </a:lnSpc>
            </a:pPr>
            <a:r>
              <a:rPr lang="en-AU" sz="1800" b="0" i="0" dirty="0">
                <a:solidFill>
                  <a:srgbClr val="424242"/>
                </a:solidFill>
                <a:effectLst/>
                <a:latin typeface="Times New Roman" panose="02020603050405020304" pitchFamily="18" charset="0"/>
                <a:cs typeface="Times New Roman" panose="02020603050405020304" pitchFamily="18" charset="0"/>
              </a:rPr>
              <a:t>Data collection is the process of gathering data, information or any variables of interest in a standardized and established manner.</a:t>
            </a:r>
          </a:p>
          <a:p>
            <a:pPr algn="just">
              <a:lnSpc>
                <a:spcPct val="150000"/>
              </a:lnSpc>
            </a:pPr>
            <a:r>
              <a:rPr lang="en-AU" sz="1800" b="0" i="0" dirty="0">
                <a:solidFill>
                  <a:srgbClr val="424242"/>
                </a:solidFill>
                <a:effectLst/>
                <a:latin typeface="Times New Roman" panose="02020603050405020304" pitchFamily="18" charset="0"/>
                <a:cs typeface="Times New Roman" panose="02020603050405020304" pitchFamily="18" charset="0"/>
              </a:rPr>
              <a:t>Data collection enables the collector to answer or test hypothesis and evaluate outcomes of the particular collection.</a:t>
            </a:r>
          </a:p>
          <a:p>
            <a:pPr algn="just">
              <a:lnSpc>
                <a:spcPct val="150000"/>
              </a:lnSpc>
            </a:pPr>
            <a:r>
              <a:rPr lang="en-AU" sz="1800" dirty="0">
                <a:solidFill>
                  <a:srgbClr val="424242"/>
                </a:solidFill>
                <a:latin typeface="Times New Roman" panose="02020603050405020304" pitchFamily="18" charset="0"/>
                <a:cs typeface="Times New Roman" panose="02020603050405020304" pitchFamily="18" charset="0"/>
              </a:rPr>
              <a:t>Since this project aim is to predict Bitcoin Prices, the historical data which was generated is the Sequential data.</a:t>
            </a:r>
            <a:endParaRPr lang="en-AU" sz="1800" b="0" i="0" dirty="0">
              <a:solidFill>
                <a:srgbClr val="424242"/>
              </a:solidFill>
              <a:effectLst/>
              <a:latin typeface="Times New Roman" panose="02020603050405020304" pitchFamily="18" charset="0"/>
              <a:cs typeface="Times New Roman" panose="02020603050405020304" pitchFamily="18" charset="0"/>
            </a:endParaRPr>
          </a:p>
          <a:p>
            <a:pPr algn="just">
              <a:lnSpc>
                <a:spcPct val="150000"/>
              </a:lnSpc>
            </a:pPr>
            <a:r>
              <a:rPr lang="en-AU" sz="1800" b="0" i="0" dirty="0">
                <a:solidFill>
                  <a:srgbClr val="424242"/>
                </a:solidFill>
                <a:effectLst/>
                <a:latin typeface="Times New Roman" panose="02020603050405020304" pitchFamily="18" charset="0"/>
                <a:cs typeface="Times New Roman" panose="02020603050405020304" pitchFamily="18" charset="0"/>
              </a:rPr>
              <a:t>The data we collected for this project purpose is from “Yahoo Finance” website [4].</a:t>
            </a:r>
          </a:p>
        </p:txBody>
      </p:sp>
      <p:sp>
        <p:nvSpPr>
          <p:cNvPr id="4" name="Slide Number Placeholder 3">
            <a:extLst>
              <a:ext uri="{FF2B5EF4-FFF2-40B4-BE49-F238E27FC236}">
                <a16:creationId xmlns:a16="http://schemas.microsoft.com/office/drawing/2014/main" id="{6AD8EFD7-F8AC-4AEC-88F3-5A79A2308DE1}"/>
              </a:ext>
            </a:extLst>
          </p:cNvPr>
          <p:cNvSpPr>
            <a:spLocks noGrp="1"/>
          </p:cNvSpPr>
          <p:nvPr>
            <p:ph type="sldNum" sz="quarter" idx="12"/>
          </p:nvPr>
        </p:nvSpPr>
        <p:spPr/>
        <p:txBody>
          <a:bodyPr/>
          <a:lstStyle/>
          <a:p>
            <a:fld id="{BB277CF9-F43D-49D8-A217-59AA9A28AEDC}" type="slidenum">
              <a:rPr lang="en-AU" smtClean="0"/>
              <a:t>10</a:t>
            </a:fld>
            <a:endParaRPr lang="en-AU" dirty="0"/>
          </a:p>
        </p:txBody>
      </p:sp>
    </p:spTree>
    <p:extLst>
      <p:ext uri="{BB962C8B-B14F-4D97-AF65-F5344CB8AC3E}">
        <p14:creationId xmlns:p14="http://schemas.microsoft.com/office/powerpoint/2010/main" val="59523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B108D-BB67-4FE9-82AC-836DA9600F1F}"/>
              </a:ext>
            </a:extLst>
          </p:cNvPr>
          <p:cNvPicPr>
            <a:picLocks noChangeAspect="1"/>
          </p:cNvPicPr>
          <p:nvPr/>
        </p:nvPicPr>
        <p:blipFill rotWithShape="1">
          <a:blip r:embed="rId2">
            <a:extLst>
              <a:ext uri="{28A0092B-C50C-407E-A947-70E740481C1C}">
                <a14:useLocalDpi xmlns:a14="http://schemas.microsoft.com/office/drawing/2010/main" val="0"/>
              </a:ext>
            </a:extLst>
          </a:blip>
          <a:srcRect l="9427" t="7378" r="7107" b="9903"/>
          <a:stretch/>
        </p:blipFill>
        <p:spPr>
          <a:xfrm>
            <a:off x="3070347" y="1258437"/>
            <a:ext cx="7009552" cy="41130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63B12EE-CA7A-4531-9264-4CA4053C1A28}"/>
                  </a:ext>
                </a:extLst>
              </p14:cNvPr>
              <p14:cNvContentPartPr/>
              <p14:nvPr/>
            </p14:nvContentPartPr>
            <p14:xfrm>
              <a:off x="2178633" y="795873"/>
              <a:ext cx="1199880" cy="111960"/>
            </p14:xfrm>
          </p:contentPart>
        </mc:Choice>
        <mc:Fallback xmlns="">
          <p:pic>
            <p:nvPicPr>
              <p:cNvPr id="5" name="Ink 4">
                <a:extLst>
                  <a:ext uri="{FF2B5EF4-FFF2-40B4-BE49-F238E27FC236}">
                    <a16:creationId xmlns:a16="http://schemas.microsoft.com/office/drawing/2014/main" id="{863B12EE-CA7A-4531-9264-4CA4053C1A28}"/>
                  </a:ext>
                </a:extLst>
              </p:cNvPr>
              <p:cNvPicPr/>
              <p:nvPr/>
            </p:nvPicPr>
            <p:blipFill>
              <a:blip r:embed="rId4"/>
              <a:stretch>
                <a:fillRect/>
              </a:stretch>
            </p:blipFill>
            <p:spPr>
              <a:xfrm>
                <a:off x="2124633" y="687873"/>
                <a:ext cx="130752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79946CB-7A5D-41FF-88F9-B652AE336C08}"/>
                  </a:ext>
                </a:extLst>
              </p14:cNvPr>
              <p14:cNvContentPartPr/>
              <p14:nvPr/>
            </p14:nvContentPartPr>
            <p14:xfrm>
              <a:off x="1570953" y="532353"/>
              <a:ext cx="1803960" cy="362520"/>
            </p14:xfrm>
          </p:contentPart>
        </mc:Choice>
        <mc:Fallback xmlns="">
          <p:pic>
            <p:nvPicPr>
              <p:cNvPr id="6" name="Ink 5">
                <a:extLst>
                  <a:ext uri="{FF2B5EF4-FFF2-40B4-BE49-F238E27FC236}">
                    <a16:creationId xmlns:a16="http://schemas.microsoft.com/office/drawing/2014/main" id="{179946CB-7A5D-41FF-88F9-B652AE336C08}"/>
                  </a:ext>
                </a:extLst>
              </p:cNvPr>
              <p:cNvPicPr/>
              <p:nvPr/>
            </p:nvPicPr>
            <p:blipFill>
              <a:blip r:embed="rId6"/>
              <a:stretch>
                <a:fillRect/>
              </a:stretch>
            </p:blipFill>
            <p:spPr>
              <a:xfrm>
                <a:off x="1480953" y="352713"/>
                <a:ext cx="1983600" cy="722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D30809D-A588-471F-A6D8-31078507FFEE}"/>
                  </a:ext>
                </a:extLst>
              </p14:cNvPr>
              <p14:cNvContentPartPr/>
              <p14:nvPr/>
            </p14:nvContentPartPr>
            <p14:xfrm>
              <a:off x="2219313" y="789753"/>
              <a:ext cx="360" cy="360"/>
            </p14:xfrm>
          </p:contentPart>
        </mc:Choice>
        <mc:Fallback xmlns="">
          <p:pic>
            <p:nvPicPr>
              <p:cNvPr id="7" name="Ink 6">
                <a:extLst>
                  <a:ext uri="{FF2B5EF4-FFF2-40B4-BE49-F238E27FC236}">
                    <a16:creationId xmlns:a16="http://schemas.microsoft.com/office/drawing/2014/main" id="{ED30809D-A588-471F-A6D8-31078507FFEE}"/>
                  </a:ext>
                </a:extLst>
              </p:cNvPr>
              <p:cNvPicPr/>
              <p:nvPr/>
            </p:nvPicPr>
            <p:blipFill>
              <a:blip r:embed="rId8"/>
              <a:stretch>
                <a:fillRect/>
              </a:stretch>
            </p:blipFill>
            <p:spPr>
              <a:xfrm>
                <a:off x="2129313" y="60975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CFFF986-E415-44E9-AC2B-19D076498E16}"/>
                  </a:ext>
                </a:extLst>
              </p14:cNvPr>
              <p14:cNvContentPartPr/>
              <p14:nvPr/>
            </p14:nvContentPartPr>
            <p14:xfrm>
              <a:off x="2219313" y="789753"/>
              <a:ext cx="360" cy="360"/>
            </p14:xfrm>
          </p:contentPart>
        </mc:Choice>
        <mc:Fallback xmlns="">
          <p:pic>
            <p:nvPicPr>
              <p:cNvPr id="8" name="Ink 7">
                <a:extLst>
                  <a:ext uri="{FF2B5EF4-FFF2-40B4-BE49-F238E27FC236}">
                    <a16:creationId xmlns:a16="http://schemas.microsoft.com/office/drawing/2014/main" id="{3CFFF986-E415-44E9-AC2B-19D076498E16}"/>
                  </a:ext>
                </a:extLst>
              </p:cNvPr>
              <p:cNvPicPr/>
              <p:nvPr/>
            </p:nvPicPr>
            <p:blipFill>
              <a:blip r:embed="rId10"/>
              <a:stretch>
                <a:fillRect/>
              </a:stretch>
            </p:blipFill>
            <p:spPr>
              <a:xfrm>
                <a:off x="2129313" y="60975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5C7A730-B2BE-4EAE-9418-AD0C17DF5D72}"/>
                  </a:ext>
                </a:extLst>
              </p14:cNvPr>
              <p14:cNvContentPartPr/>
              <p14:nvPr/>
            </p14:nvContentPartPr>
            <p14:xfrm>
              <a:off x="1392033" y="678153"/>
              <a:ext cx="1574280" cy="299880"/>
            </p14:xfrm>
          </p:contentPart>
        </mc:Choice>
        <mc:Fallback xmlns="">
          <p:pic>
            <p:nvPicPr>
              <p:cNvPr id="9" name="Ink 8">
                <a:extLst>
                  <a:ext uri="{FF2B5EF4-FFF2-40B4-BE49-F238E27FC236}">
                    <a16:creationId xmlns:a16="http://schemas.microsoft.com/office/drawing/2014/main" id="{45C7A730-B2BE-4EAE-9418-AD0C17DF5D72}"/>
                  </a:ext>
                </a:extLst>
              </p:cNvPr>
              <p:cNvPicPr/>
              <p:nvPr/>
            </p:nvPicPr>
            <p:blipFill>
              <a:blip r:embed="rId12"/>
              <a:stretch>
                <a:fillRect/>
              </a:stretch>
            </p:blipFill>
            <p:spPr>
              <a:xfrm>
                <a:off x="1302393" y="498513"/>
                <a:ext cx="1753920" cy="659520"/>
              </a:xfrm>
              <a:prstGeom prst="rect">
                <a:avLst/>
              </a:prstGeom>
            </p:spPr>
          </p:pic>
        </mc:Fallback>
      </mc:AlternateContent>
      <p:sp>
        <p:nvSpPr>
          <p:cNvPr id="2" name="Slide Number Placeholder 1">
            <a:extLst>
              <a:ext uri="{FF2B5EF4-FFF2-40B4-BE49-F238E27FC236}">
                <a16:creationId xmlns:a16="http://schemas.microsoft.com/office/drawing/2014/main" id="{8C8F2DC5-4166-4943-A435-CF647CF0B76E}"/>
              </a:ext>
            </a:extLst>
          </p:cNvPr>
          <p:cNvSpPr>
            <a:spLocks noGrp="1"/>
          </p:cNvSpPr>
          <p:nvPr>
            <p:ph type="sldNum" sz="quarter" idx="12"/>
          </p:nvPr>
        </p:nvSpPr>
        <p:spPr/>
        <p:txBody>
          <a:bodyPr>
            <a:normAutofit fontScale="92500" lnSpcReduction="10000"/>
          </a:bodyPr>
          <a:lstStyle/>
          <a:p>
            <a:fld id="{BB277CF9-F43D-49D8-A217-59AA9A28AEDC}" type="slidenum">
              <a:rPr lang="en-AU" smtClean="0"/>
              <a:t>11</a:t>
            </a:fld>
            <a:endParaRPr lang="en-AU" dirty="0"/>
          </a:p>
        </p:txBody>
      </p:sp>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02218FD6-0BB2-423F-ADAE-7D772BF16B55}"/>
                  </a:ext>
                </a:extLst>
              </p14:cNvPr>
              <p14:cNvContentPartPr/>
              <p14:nvPr/>
            </p14:nvContentPartPr>
            <p14:xfrm>
              <a:off x="3189803" y="1431572"/>
              <a:ext cx="1800578" cy="257400"/>
            </p14:xfrm>
          </p:contentPart>
        </mc:Choice>
        <mc:Fallback xmlns="">
          <p:pic>
            <p:nvPicPr>
              <p:cNvPr id="4" name="Ink 3">
                <a:extLst>
                  <a:ext uri="{FF2B5EF4-FFF2-40B4-BE49-F238E27FC236}">
                    <a16:creationId xmlns:a16="http://schemas.microsoft.com/office/drawing/2014/main" id="{02218FD6-0BB2-423F-ADAE-7D772BF16B55}"/>
                  </a:ext>
                </a:extLst>
              </p:cNvPr>
              <p:cNvPicPr/>
              <p:nvPr/>
            </p:nvPicPr>
            <p:blipFill>
              <a:blip r:embed="rId14"/>
              <a:stretch>
                <a:fillRect/>
              </a:stretch>
            </p:blipFill>
            <p:spPr>
              <a:xfrm>
                <a:off x="3126795" y="1368572"/>
                <a:ext cx="1926233"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D0A8D623-1AA7-47EF-83AB-A4226AF517EE}"/>
                  </a:ext>
                </a:extLst>
              </p14:cNvPr>
              <p14:cNvContentPartPr/>
              <p14:nvPr/>
            </p14:nvContentPartPr>
            <p14:xfrm>
              <a:off x="3374913" y="1372760"/>
              <a:ext cx="1209240" cy="257400"/>
            </p14:xfrm>
          </p:contentPart>
        </mc:Choice>
        <mc:Fallback xmlns="">
          <p:pic>
            <p:nvPicPr>
              <p:cNvPr id="12" name="Ink 11">
                <a:extLst>
                  <a:ext uri="{FF2B5EF4-FFF2-40B4-BE49-F238E27FC236}">
                    <a16:creationId xmlns:a16="http://schemas.microsoft.com/office/drawing/2014/main" id="{D0A8D623-1AA7-47EF-83AB-A4226AF517EE}"/>
                  </a:ext>
                </a:extLst>
              </p:cNvPr>
              <p:cNvPicPr/>
              <p:nvPr/>
            </p:nvPicPr>
            <p:blipFill>
              <a:blip r:embed="rId16"/>
              <a:stretch>
                <a:fillRect/>
              </a:stretch>
            </p:blipFill>
            <p:spPr>
              <a:xfrm>
                <a:off x="3311913" y="1309672"/>
                <a:ext cx="1334880" cy="383216"/>
              </a:xfrm>
              <a:prstGeom prst="rect">
                <a:avLst/>
              </a:prstGeom>
            </p:spPr>
          </p:pic>
        </mc:Fallback>
      </mc:AlternateContent>
    </p:spTree>
    <p:extLst>
      <p:ext uri="{BB962C8B-B14F-4D97-AF65-F5344CB8AC3E}">
        <p14:creationId xmlns:p14="http://schemas.microsoft.com/office/powerpoint/2010/main" val="120661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0675FF-81F2-49E8-AF60-9B49AC704AD4}"/>
              </a:ext>
            </a:extLst>
          </p:cNvPr>
          <p:cNvSpPr>
            <a:spLocks noGrp="1"/>
          </p:cNvSpPr>
          <p:nvPr>
            <p:ph type="sldNum" sz="quarter" idx="12"/>
          </p:nvPr>
        </p:nvSpPr>
        <p:spPr/>
        <p:txBody>
          <a:bodyPr/>
          <a:lstStyle/>
          <a:p>
            <a:fld id="{BB277CF9-F43D-49D8-A217-59AA9A28AEDC}" type="slidenum">
              <a:rPr lang="en-AU" smtClean="0"/>
              <a:t>12</a:t>
            </a:fld>
            <a:endParaRPr lang="en-AU" dirty="0"/>
          </a:p>
        </p:txBody>
      </p:sp>
      <p:pic>
        <p:nvPicPr>
          <p:cNvPr id="3" name="Content Placeholder 4">
            <a:extLst>
              <a:ext uri="{FF2B5EF4-FFF2-40B4-BE49-F238E27FC236}">
                <a16:creationId xmlns:a16="http://schemas.microsoft.com/office/drawing/2014/main" id="{5B9BD5AE-4346-4B7F-8E2D-DDCFD0364BEE}"/>
              </a:ext>
            </a:extLst>
          </p:cNvPr>
          <p:cNvPicPr>
            <a:picLocks noChangeAspect="1"/>
          </p:cNvPicPr>
          <p:nvPr/>
        </p:nvPicPr>
        <p:blipFill rotWithShape="1">
          <a:blip r:embed="rId2">
            <a:extLst>
              <a:ext uri="{28A0092B-C50C-407E-A947-70E740481C1C}">
                <a14:useLocalDpi xmlns:a14="http://schemas.microsoft.com/office/drawing/2010/main" val="0"/>
              </a:ext>
            </a:extLst>
          </a:blip>
          <a:srcRect l="15270" t="37969" r="33244" b="36513"/>
          <a:stretch/>
        </p:blipFill>
        <p:spPr>
          <a:xfrm>
            <a:off x="2601158" y="1858155"/>
            <a:ext cx="8747164" cy="3255383"/>
          </a:xfrm>
          <a:prstGeom prst="rect">
            <a:avLst/>
          </a:prstGeom>
        </p:spPr>
      </p:pic>
    </p:spTree>
    <p:extLst>
      <p:ext uri="{BB962C8B-B14F-4D97-AF65-F5344CB8AC3E}">
        <p14:creationId xmlns:p14="http://schemas.microsoft.com/office/powerpoint/2010/main" val="332675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0FBE-8F3A-4DBD-B565-9005996C1100}"/>
              </a:ext>
            </a:extLst>
          </p:cNvPr>
          <p:cNvSpPr>
            <a:spLocks noGrp="1"/>
          </p:cNvSpPr>
          <p:nvPr>
            <p:ph type="title"/>
          </p:nvPr>
        </p:nvSpPr>
        <p:spPr>
          <a:xfrm>
            <a:off x="1640156" y="598818"/>
            <a:ext cx="8911687" cy="743051"/>
          </a:xfrm>
        </p:spPr>
        <p:txBody>
          <a:bodyPr>
            <a:normAutofit/>
          </a:bodyPr>
          <a:lstStyle/>
          <a:p>
            <a:r>
              <a:rPr lang="en-US" sz="2800" b="1" u="sng" dirty="0">
                <a:latin typeface="Times New Roman" panose="02020603050405020304" pitchFamily="18" charset="0"/>
                <a:cs typeface="Times New Roman" panose="02020603050405020304" pitchFamily="18" charset="0"/>
              </a:rPr>
              <a:t>Data Categorization</a:t>
            </a:r>
            <a:endParaRPr lang="en-AU" sz="2800" b="1" dirty="0"/>
          </a:p>
        </p:txBody>
      </p:sp>
      <p:sp>
        <p:nvSpPr>
          <p:cNvPr id="3" name="Content Placeholder 2">
            <a:extLst>
              <a:ext uri="{FF2B5EF4-FFF2-40B4-BE49-F238E27FC236}">
                <a16:creationId xmlns:a16="http://schemas.microsoft.com/office/drawing/2014/main" id="{7A4DFFB0-F637-4448-9B47-AE92C6CC3CEA}"/>
              </a:ext>
            </a:extLst>
          </p:cNvPr>
          <p:cNvSpPr>
            <a:spLocks noGrp="1"/>
          </p:cNvSpPr>
          <p:nvPr>
            <p:ph idx="1"/>
          </p:nvPr>
        </p:nvSpPr>
        <p:spPr>
          <a:xfrm>
            <a:off x="1640156" y="1827572"/>
            <a:ext cx="10229288" cy="4626494"/>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The data should ideally be divided into 2 sets – namely, Train set and Test set.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Train set</a:t>
            </a:r>
            <a:endParaRPr lang="en-AU" sz="2000" b="1" dirty="0">
              <a:latin typeface="Times New Roman" panose="02020603050405020304" pitchFamily="18" charset="0"/>
              <a:cs typeface="Times New Roman" panose="02020603050405020304" pitchFamily="18" charset="0"/>
            </a:endParaRPr>
          </a:p>
          <a:p>
            <a:pPr lvl="1" algn="just">
              <a:lnSpc>
                <a:spcPct val="150000"/>
              </a:lnSpc>
            </a:pPr>
            <a:r>
              <a:rPr lang="en-AU" sz="2000" dirty="0">
                <a:latin typeface="Times New Roman" panose="02020603050405020304" pitchFamily="18" charset="0"/>
                <a:cs typeface="Times New Roman" panose="02020603050405020304" pitchFamily="18" charset="0"/>
              </a:rPr>
              <a:t>The train set would contain the data which will be fed </a:t>
            </a:r>
          </a:p>
          <a:p>
            <a:pPr marL="457200" lvl="1" indent="0" algn="just">
              <a:lnSpc>
                <a:spcPct val="150000"/>
              </a:lnSpc>
              <a:buNone/>
            </a:pPr>
            <a:r>
              <a:rPr lang="en-AU" sz="2000" dirty="0">
                <a:latin typeface="Times New Roman" panose="02020603050405020304" pitchFamily="18" charset="0"/>
                <a:cs typeface="Times New Roman" panose="02020603050405020304" pitchFamily="18" charset="0"/>
              </a:rPr>
              <a:t>into the model.</a:t>
            </a:r>
          </a:p>
          <a:p>
            <a:pPr marL="457200" lvl="1" indent="0" algn="just">
              <a:lnSpc>
                <a:spcPct val="150000"/>
              </a:lnSpc>
              <a:buNone/>
            </a:pPr>
            <a:r>
              <a:rPr lang="en-US" sz="2000" b="1" dirty="0">
                <a:latin typeface="Times New Roman" panose="02020603050405020304" pitchFamily="18" charset="0"/>
                <a:cs typeface="Times New Roman" panose="02020603050405020304" pitchFamily="18" charset="0"/>
              </a:rPr>
              <a:t>Test set</a:t>
            </a:r>
          </a:p>
          <a:p>
            <a:pPr lvl="1" algn="just">
              <a:lnSpc>
                <a:spcPct val="150000"/>
              </a:lnSpc>
            </a:pPr>
            <a:r>
              <a:rPr lang="en-US" sz="2000" dirty="0">
                <a:latin typeface="Times New Roman" panose="02020603050405020304" pitchFamily="18" charset="0"/>
                <a:cs typeface="Times New Roman" panose="02020603050405020304" pitchFamily="18" charset="0"/>
              </a:rPr>
              <a:t>The test set contains the data on which we test the</a:t>
            </a:r>
          </a:p>
          <a:p>
            <a:pPr marL="457200" lvl="1" indent="0" algn="just">
              <a:lnSpc>
                <a:spcPct val="150000"/>
              </a:lnSpc>
              <a:buNone/>
            </a:pPr>
            <a:r>
              <a:rPr lang="en-US" sz="2000" dirty="0">
                <a:latin typeface="Times New Roman" panose="02020603050405020304" pitchFamily="18" charset="0"/>
                <a:cs typeface="Times New Roman" panose="02020603050405020304" pitchFamily="18" charset="0"/>
              </a:rPr>
              <a:t> trained and validated model.</a:t>
            </a:r>
          </a:p>
          <a:p>
            <a:pPr marL="274320" lvl="1"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AU" dirty="0"/>
          </a:p>
        </p:txBody>
      </p:sp>
      <p:sp>
        <p:nvSpPr>
          <p:cNvPr id="4" name="Slide Number Placeholder 3">
            <a:extLst>
              <a:ext uri="{FF2B5EF4-FFF2-40B4-BE49-F238E27FC236}">
                <a16:creationId xmlns:a16="http://schemas.microsoft.com/office/drawing/2014/main" id="{1B3FB54C-6FD5-456F-AB15-F9B81FB260E7}"/>
              </a:ext>
            </a:extLst>
          </p:cNvPr>
          <p:cNvSpPr>
            <a:spLocks noGrp="1"/>
          </p:cNvSpPr>
          <p:nvPr>
            <p:ph type="sldNum" sz="quarter" idx="12"/>
          </p:nvPr>
        </p:nvSpPr>
        <p:spPr/>
        <p:txBody>
          <a:bodyPr/>
          <a:lstStyle/>
          <a:p>
            <a:fld id="{BB277CF9-F43D-49D8-A217-59AA9A28AEDC}" type="slidenum">
              <a:rPr lang="en-AU" smtClean="0"/>
              <a:t>13</a:t>
            </a:fld>
            <a:endParaRPr lang="en-AU" dirty="0"/>
          </a:p>
        </p:txBody>
      </p:sp>
      <p:pic>
        <p:nvPicPr>
          <p:cNvPr id="5" name="Picture 4">
            <a:extLst>
              <a:ext uri="{FF2B5EF4-FFF2-40B4-BE49-F238E27FC236}">
                <a16:creationId xmlns:a16="http://schemas.microsoft.com/office/drawing/2014/main" id="{39D164AA-27BB-4A43-842C-6C30AA074256}"/>
              </a:ext>
            </a:extLst>
          </p:cNvPr>
          <p:cNvPicPr>
            <a:picLocks noChangeAspect="1"/>
          </p:cNvPicPr>
          <p:nvPr/>
        </p:nvPicPr>
        <p:blipFill rotWithShape="1">
          <a:blip r:embed="rId2">
            <a:extLst>
              <a:ext uri="{28A0092B-C50C-407E-A947-70E740481C1C}">
                <a14:useLocalDpi xmlns:a14="http://schemas.microsoft.com/office/drawing/2010/main" val="0"/>
              </a:ext>
            </a:extLst>
          </a:blip>
          <a:srcRect l="6284" r="6745" b="4858"/>
          <a:stretch/>
        </p:blipFill>
        <p:spPr>
          <a:xfrm>
            <a:off x="7945516" y="3615987"/>
            <a:ext cx="3844030" cy="26431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92913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22C5AF-95C3-4826-B11C-BF6641CAD54D}"/>
              </a:ext>
            </a:extLst>
          </p:cNvPr>
          <p:cNvSpPr>
            <a:spLocks noGrp="1"/>
          </p:cNvSpPr>
          <p:nvPr>
            <p:ph type="sldNum" sz="quarter" idx="12"/>
          </p:nvPr>
        </p:nvSpPr>
        <p:spPr/>
        <p:txBody>
          <a:bodyPr/>
          <a:lstStyle/>
          <a:p>
            <a:fld id="{BB277CF9-F43D-49D8-A217-59AA9A28AEDC}" type="slidenum">
              <a:rPr lang="en-AU" smtClean="0"/>
              <a:t>14</a:t>
            </a:fld>
            <a:endParaRPr lang="en-AU" dirty="0"/>
          </a:p>
        </p:txBody>
      </p:sp>
      <p:pic>
        <p:nvPicPr>
          <p:cNvPr id="3" name="Picture 2">
            <a:extLst>
              <a:ext uri="{FF2B5EF4-FFF2-40B4-BE49-F238E27FC236}">
                <a16:creationId xmlns:a16="http://schemas.microsoft.com/office/drawing/2014/main" id="{3E51E3E3-B218-4B09-ABF9-303671767FFA}"/>
              </a:ext>
            </a:extLst>
          </p:cNvPr>
          <p:cNvPicPr>
            <a:picLocks noChangeAspect="1"/>
          </p:cNvPicPr>
          <p:nvPr/>
        </p:nvPicPr>
        <p:blipFill rotWithShape="1">
          <a:blip r:embed="rId2">
            <a:extLst>
              <a:ext uri="{28A0092B-C50C-407E-A947-70E740481C1C}">
                <a14:useLocalDpi xmlns:a14="http://schemas.microsoft.com/office/drawing/2010/main" val="0"/>
              </a:ext>
            </a:extLst>
          </a:blip>
          <a:srcRect l="15166" t="34272" r="37383" b="17541"/>
          <a:stretch/>
        </p:blipFill>
        <p:spPr>
          <a:xfrm>
            <a:off x="2956263" y="1045462"/>
            <a:ext cx="8096435" cy="4767075"/>
          </a:xfrm>
          <a:prstGeom prst="rect">
            <a:avLst/>
          </a:prstGeom>
        </p:spPr>
      </p:pic>
    </p:spTree>
    <p:extLst>
      <p:ext uri="{BB962C8B-B14F-4D97-AF65-F5344CB8AC3E}">
        <p14:creationId xmlns:p14="http://schemas.microsoft.com/office/powerpoint/2010/main" val="1935200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DA0ED2-DD5F-4CE8-917E-3C6CDEF91CE2}"/>
              </a:ext>
            </a:extLst>
          </p:cNvPr>
          <p:cNvSpPr>
            <a:spLocks noGrp="1"/>
          </p:cNvSpPr>
          <p:nvPr>
            <p:ph type="sldNum" sz="quarter" idx="12"/>
          </p:nvPr>
        </p:nvSpPr>
        <p:spPr/>
        <p:txBody>
          <a:bodyPr/>
          <a:lstStyle/>
          <a:p>
            <a:fld id="{BB277CF9-F43D-49D8-A217-59AA9A28AEDC}" type="slidenum">
              <a:rPr lang="en-AU" smtClean="0"/>
              <a:t>15</a:t>
            </a:fld>
            <a:endParaRPr lang="en-AU" dirty="0"/>
          </a:p>
        </p:txBody>
      </p:sp>
      <p:pic>
        <p:nvPicPr>
          <p:cNvPr id="3" name="Picture 2">
            <a:extLst>
              <a:ext uri="{FF2B5EF4-FFF2-40B4-BE49-F238E27FC236}">
                <a16:creationId xmlns:a16="http://schemas.microsoft.com/office/drawing/2014/main" id="{25FD8AF5-E4CC-4644-AF7C-F6A305E2AB51}"/>
              </a:ext>
            </a:extLst>
          </p:cNvPr>
          <p:cNvPicPr>
            <a:picLocks noChangeAspect="1"/>
          </p:cNvPicPr>
          <p:nvPr/>
        </p:nvPicPr>
        <p:blipFill rotWithShape="1">
          <a:blip r:embed="rId2">
            <a:extLst>
              <a:ext uri="{28A0092B-C50C-407E-A947-70E740481C1C}">
                <a14:useLocalDpi xmlns:a14="http://schemas.microsoft.com/office/drawing/2010/main" val="0"/>
              </a:ext>
            </a:extLst>
          </a:blip>
          <a:srcRect l="15513" t="34000" r="39158" b="17800"/>
          <a:stretch/>
        </p:blipFill>
        <p:spPr>
          <a:xfrm>
            <a:off x="2974019" y="911090"/>
            <a:ext cx="8087558" cy="5035819"/>
          </a:xfrm>
          <a:prstGeom prst="rect">
            <a:avLst/>
          </a:prstGeom>
        </p:spPr>
      </p:pic>
    </p:spTree>
    <p:extLst>
      <p:ext uri="{BB962C8B-B14F-4D97-AF65-F5344CB8AC3E}">
        <p14:creationId xmlns:p14="http://schemas.microsoft.com/office/powerpoint/2010/main" val="41112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E115-8BFB-45C9-A7E6-3EA0F8DD3C3F}"/>
              </a:ext>
            </a:extLst>
          </p:cNvPr>
          <p:cNvSpPr>
            <a:spLocks noGrp="1"/>
          </p:cNvSpPr>
          <p:nvPr>
            <p:ph type="title"/>
          </p:nvPr>
        </p:nvSpPr>
        <p:spPr>
          <a:xfrm>
            <a:off x="1601788" y="656753"/>
            <a:ext cx="10058400" cy="627182"/>
          </a:xfrm>
        </p:spPr>
        <p:txBody>
          <a:bodyPr>
            <a:normAutofit/>
          </a:bodyPr>
          <a:lstStyle/>
          <a:p>
            <a:r>
              <a:rPr lang="en-US" sz="2800" b="1" u="sng" dirty="0">
                <a:latin typeface="Times New Roman" panose="02020603050405020304" pitchFamily="18" charset="0"/>
                <a:cs typeface="Times New Roman" panose="02020603050405020304" pitchFamily="18" charset="0"/>
              </a:rPr>
              <a:t>Data Preprocessing</a:t>
            </a:r>
            <a:endParaRPr lang="en-AU" sz="1800" b="1" u="sng" dirty="0"/>
          </a:p>
        </p:txBody>
      </p:sp>
      <p:sp>
        <p:nvSpPr>
          <p:cNvPr id="3" name="Content Placeholder 2">
            <a:extLst>
              <a:ext uri="{FF2B5EF4-FFF2-40B4-BE49-F238E27FC236}">
                <a16:creationId xmlns:a16="http://schemas.microsoft.com/office/drawing/2014/main" id="{B54F47FF-E916-49A5-854B-AD7E1AF22704}"/>
              </a:ext>
            </a:extLst>
          </p:cNvPr>
          <p:cNvSpPr>
            <a:spLocks noGrp="1"/>
          </p:cNvSpPr>
          <p:nvPr>
            <p:ph idx="1"/>
          </p:nvPr>
        </p:nvSpPr>
        <p:spPr>
          <a:xfrm>
            <a:off x="1568279" y="1734104"/>
            <a:ext cx="9963813" cy="4711084"/>
          </a:xfrm>
        </p:spPr>
        <p:txBody>
          <a:bodyPr>
            <a:normAutofit/>
          </a:bodyPr>
          <a:lstStyle/>
          <a:p>
            <a:pPr>
              <a:lnSpc>
                <a:spcPct val="160000"/>
              </a:lnSpc>
            </a:pPr>
            <a:r>
              <a:rPr lang="en-AU" sz="1800" b="0" i="0" dirty="0">
                <a:solidFill>
                  <a:srgbClr val="444444"/>
                </a:solidFill>
                <a:effectLst/>
                <a:latin typeface="Times New Roman" panose="02020603050405020304" pitchFamily="18" charset="0"/>
                <a:cs typeface="Times New Roman" panose="02020603050405020304" pitchFamily="18" charset="0"/>
              </a:rPr>
              <a:t>Data </a:t>
            </a:r>
            <a:r>
              <a:rPr lang="en-AU" sz="1800" dirty="0">
                <a:solidFill>
                  <a:srgbClr val="444444"/>
                </a:solidFill>
                <a:latin typeface="Times New Roman" panose="02020603050405020304" pitchFamily="18" charset="0"/>
                <a:cs typeface="Times New Roman" panose="02020603050405020304" pitchFamily="18" charset="0"/>
              </a:rPr>
              <a:t>P</a:t>
            </a:r>
            <a:r>
              <a:rPr lang="en-AU" sz="1800" b="0" i="0" dirty="0">
                <a:solidFill>
                  <a:srgbClr val="444444"/>
                </a:solidFill>
                <a:effectLst/>
                <a:latin typeface="Times New Roman" panose="02020603050405020304" pitchFamily="18" charset="0"/>
                <a:cs typeface="Times New Roman" panose="02020603050405020304" pitchFamily="18" charset="0"/>
              </a:rPr>
              <a:t>re-processing is required tasks for cleaning the data and making it suitable for a model which also increases the accuracy and efficiency of the model.</a:t>
            </a:r>
          </a:p>
          <a:p>
            <a:pPr marL="0" indent="0" algn="just">
              <a:lnSpc>
                <a:spcPct val="160000"/>
              </a:lnSpc>
              <a:buNone/>
            </a:pPr>
            <a:r>
              <a:rPr lang="en-AU" sz="2400" b="1" i="0" dirty="0">
                <a:solidFill>
                  <a:srgbClr val="2B3E51"/>
                </a:solidFill>
                <a:effectLst/>
                <a:latin typeface="Times New Roman" panose="02020603050405020304" pitchFamily="18" charset="0"/>
                <a:cs typeface="Times New Roman" panose="02020603050405020304" pitchFamily="18" charset="0"/>
              </a:rPr>
              <a:t>Data Cleaning</a:t>
            </a:r>
          </a:p>
          <a:p>
            <a:pPr lvl="1" algn="just">
              <a:lnSpc>
                <a:spcPct val="160000"/>
              </a:lnSpc>
            </a:pPr>
            <a:r>
              <a:rPr lang="en-AU" sz="1800" i="0" dirty="0">
                <a:solidFill>
                  <a:srgbClr val="2B3E51"/>
                </a:solidFill>
                <a:effectLst/>
                <a:latin typeface="Times New Roman" panose="02020603050405020304" pitchFamily="18" charset="0"/>
                <a:cs typeface="Times New Roman" panose="02020603050405020304" pitchFamily="18" charset="0"/>
              </a:rPr>
              <a:t>Data cleaning</a:t>
            </a:r>
            <a:r>
              <a:rPr lang="en-AU" sz="1800" b="0" i="0" dirty="0">
                <a:solidFill>
                  <a:srgbClr val="2B3E51"/>
                </a:solidFill>
                <a:effectLst/>
                <a:latin typeface="Times New Roman" panose="02020603050405020304" pitchFamily="18" charset="0"/>
                <a:cs typeface="Times New Roman" panose="02020603050405020304" pitchFamily="18" charset="0"/>
              </a:rPr>
              <a:t> is the process of adding missing data and correcting, repairing, or removing incorrect or irrelevant data from a data set.</a:t>
            </a:r>
            <a:endParaRPr lang="en-AU" sz="1800" dirty="0">
              <a:solidFill>
                <a:srgbClr val="2B3E51"/>
              </a:solidFill>
              <a:latin typeface="Times New Roman" panose="02020603050405020304" pitchFamily="18" charset="0"/>
              <a:cs typeface="Times New Roman" panose="02020603050405020304" pitchFamily="18" charset="0"/>
            </a:endParaRPr>
          </a:p>
          <a:p>
            <a:pPr marL="0" indent="0" algn="just">
              <a:lnSpc>
                <a:spcPct val="160000"/>
              </a:lnSpc>
              <a:buNone/>
            </a:pPr>
            <a:r>
              <a:rPr lang="en-AU" sz="2400" b="1" i="0" dirty="0">
                <a:solidFill>
                  <a:srgbClr val="2B3E51"/>
                </a:solidFill>
                <a:effectLst/>
                <a:latin typeface="Times New Roman" panose="02020603050405020304" pitchFamily="18" charset="0"/>
                <a:cs typeface="Times New Roman" panose="02020603050405020304" pitchFamily="18" charset="0"/>
              </a:rPr>
              <a:t>Data Transformation</a:t>
            </a:r>
          </a:p>
          <a:p>
            <a:pPr lvl="1" algn="just">
              <a:lnSpc>
                <a:spcPct val="160000"/>
              </a:lnSpc>
            </a:pPr>
            <a:r>
              <a:rPr lang="en-AU" sz="1800" dirty="0">
                <a:solidFill>
                  <a:srgbClr val="2B3E51"/>
                </a:solidFill>
                <a:latin typeface="Times New Roman" panose="02020603050405020304" pitchFamily="18" charset="0"/>
                <a:cs typeface="Times New Roman" panose="02020603050405020304" pitchFamily="18" charset="0"/>
              </a:rPr>
              <a:t>D</a:t>
            </a:r>
            <a:r>
              <a:rPr lang="en-AU" sz="1800" b="0" i="0" dirty="0">
                <a:solidFill>
                  <a:srgbClr val="2B3E51"/>
                </a:solidFill>
                <a:effectLst/>
                <a:latin typeface="Times New Roman" panose="02020603050405020304" pitchFamily="18" charset="0"/>
                <a:cs typeface="Times New Roman" panose="02020603050405020304" pitchFamily="18" charset="0"/>
              </a:rPr>
              <a:t>ata transformation will begin the process of turning the data into the proper format(s) you’ll need for analysis process.</a:t>
            </a:r>
            <a:endParaRPr lang="en-AU" sz="1800" i="0" dirty="0">
              <a:solidFill>
                <a:srgbClr val="2B3E51"/>
              </a:solidFill>
              <a:effectLst/>
              <a:latin typeface="Times New Roman" panose="02020603050405020304" pitchFamily="18" charset="0"/>
              <a:cs typeface="Times New Roman" panose="02020603050405020304" pitchFamily="18" charset="0"/>
            </a:endParaRPr>
          </a:p>
          <a:p>
            <a:pPr marL="0" indent="0">
              <a:lnSpc>
                <a:spcPct val="160000"/>
              </a:lnSpc>
              <a:buNone/>
            </a:pPr>
            <a:endParaRPr lang="en-AU" sz="1800" b="0" i="0" dirty="0">
              <a:solidFill>
                <a:srgbClr val="444444"/>
              </a:solidFill>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EFE9671-9966-40C6-AEA6-79758BDB870E}"/>
              </a:ext>
            </a:extLst>
          </p:cNvPr>
          <p:cNvSpPr>
            <a:spLocks noGrp="1"/>
          </p:cNvSpPr>
          <p:nvPr>
            <p:ph type="sldNum" sz="quarter" idx="12"/>
          </p:nvPr>
        </p:nvSpPr>
        <p:spPr/>
        <p:txBody>
          <a:bodyPr>
            <a:normAutofit fontScale="92500" lnSpcReduction="10000"/>
          </a:bodyPr>
          <a:lstStyle/>
          <a:p>
            <a:fld id="{BB277CF9-F43D-49D8-A217-59AA9A28AEDC}" type="slidenum">
              <a:rPr lang="en-AU" smtClean="0"/>
              <a:t>16</a:t>
            </a:fld>
            <a:endParaRPr lang="en-AU" dirty="0"/>
          </a:p>
        </p:txBody>
      </p:sp>
    </p:spTree>
    <p:extLst>
      <p:ext uri="{BB962C8B-B14F-4D97-AF65-F5344CB8AC3E}">
        <p14:creationId xmlns:p14="http://schemas.microsoft.com/office/powerpoint/2010/main" val="1977563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5CC7-05E0-4AF3-9BEF-EFDE1A8A51BE}"/>
              </a:ext>
            </a:extLst>
          </p:cNvPr>
          <p:cNvSpPr>
            <a:spLocks noGrp="1"/>
          </p:cNvSpPr>
          <p:nvPr>
            <p:ph type="title"/>
          </p:nvPr>
        </p:nvSpPr>
        <p:spPr>
          <a:xfrm>
            <a:off x="1563114" y="1152907"/>
            <a:ext cx="8911687" cy="519969"/>
          </a:xfrm>
        </p:spPr>
        <p:txBody>
          <a:bodyPr>
            <a:normAutofit fontScale="90000"/>
          </a:bodyPr>
          <a:lstStyle/>
          <a:p>
            <a:r>
              <a:rPr lang="en-AU" sz="2700" b="1" i="0" dirty="0">
                <a:solidFill>
                  <a:srgbClr val="2B3E51"/>
                </a:solidFill>
                <a:effectLst/>
                <a:latin typeface="Times New Roman" panose="02020603050405020304" pitchFamily="18" charset="0"/>
                <a:cs typeface="Times New Roman" panose="02020603050405020304" pitchFamily="18" charset="0"/>
              </a:rPr>
              <a:t>Data Integration</a:t>
            </a:r>
            <a:br>
              <a:rPr lang="en-AU" sz="3600" b="1" i="0" dirty="0">
                <a:solidFill>
                  <a:srgbClr val="2B3E51"/>
                </a:solidFill>
                <a:effectLst/>
                <a:latin typeface="Times New Roman" panose="02020603050405020304" pitchFamily="18" charset="0"/>
                <a:cs typeface="Times New Roman" panose="02020603050405020304" pitchFamily="18" charset="0"/>
              </a:rPr>
            </a:br>
            <a:endParaRPr lang="en-AU" dirty="0"/>
          </a:p>
        </p:txBody>
      </p:sp>
      <p:sp>
        <p:nvSpPr>
          <p:cNvPr id="3" name="Content Placeholder 2">
            <a:extLst>
              <a:ext uri="{FF2B5EF4-FFF2-40B4-BE49-F238E27FC236}">
                <a16:creationId xmlns:a16="http://schemas.microsoft.com/office/drawing/2014/main" id="{3FCFF235-D182-4FEC-B766-0EBDCC9F79AF}"/>
              </a:ext>
            </a:extLst>
          </p:cNvPr>
          <p:cNvSpPr>
            <a:spLocks noGrp="1"/>
          </p:cNvSpPr>
          <p:nvPr>
            <p:ph idx="1"/>
          </p:nvPr>
        </p:nvSpPr>
        <p:spPr>
          <a:xfrm>
            <a:off x="1559401" y="1703382"/>
            <a:ext cx="9857282" cy="4439965"/>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Data Integration involves combining data residing in different sources and providing a unified view.</a:t>
            </a:r>
          </a:p>
          <a:p>
            <a:pPr marL="0" indent="0" algn="just">
              <a:lnSpc>
                <a:spcPct val="150000"/>
              </a:lnSpc>
              <a:buNone/>
            </a:pPr>
            <a:r>
              <a:rPr lang="en-AU" sz="2400" b="1" i="0" dirty="0">
                <a:solidFill>
                  <a:srgbClr val="2B3E51"/>
                </a:solidFill>
                <a:effectLst/>
                <a:latin typeface="Times New Roman" panose="02020603050405020304" pitchFamily="18" charset="0"/>
                <a:cs typeface="Times New Roman" panose="02020603050405020304" pitchFamily="18" charset="0"/>
              </a:rPr>
              <a:t>Data Reduction / Dimension Reduction</a:t>
            </a:r>
          </a:p>
          <a:p>
            <a:pPr algn="just">
              <a:lnSpc>
                <a:spcPct val="150000"/>
              </a:lnSpc>
            </a:pPr>
            <a:r>
              <a:rPr lang="en-US" dirty="0">
                <a:latin typeface="Times New Roman" panose="02020603050405020304" pitchFamily="18" charset="0"/>
                <a:cs typeface="Times New Roman" panose="02020603050405020304" pitchFamily="18" charset="0"/>
              </a:rPr>
              <a:t>Dimensionality reduction refers to techniques that reduce the number of input variables in a data set.</a:t>
            </a:r>
            <a:endParaRPr lang="en-AU"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65DFE0-9BFF-46ED-9CDF-FE6BFA9D36CC}"/>
              </a:ext>
            </a:extLst>
          </p:cNvPr>
          <p:cNvSpPr>
            <a:spLocks noGrp="1"/>
          </p:cNvSpPr>
          <p:nvPr>
            <p:ph type="sldNum" sz="quarter" idx="12"/>
          </p:nvPr>
        </p:nvSpPr>
        <p:spPr/>
        <p:txBody>
          <a:bodyPr/>
          <a:lstStyle/>
          <a:p>
            <a:fld id="{BB277CF9-F43D-49D8-A217-59AA9A28AEDC}" type="slidenum">
              <a:rPr lang="en-AU" smtClean="0"/>
              <a:t>17</a:t>
            </a:fld>
            <a:endParaRPr lang="en-AU" dirty="0"/>
          </a:p>
        </p:txBody>
      </p:sp>
      <p:pic>
        <p:nvPicPr>
          <p:cNvPr id="1026" name="Picture 2" descr="Image result for data preprocessing">
            <a:extLst>
              <a:ext uri="{FF2B5EF4-FFF2-40B4-BE49-F238E27FC236}">
                <a16:creationId xmlns:a16="http://schemas.microsoft.com/office/drawing/2014/main" id="{066E54FA-79D5-4F0D-81C5-EDF0C91CED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31" t="5125" r="2489" b="6357"/>
          <a:stretch/>
        </p:blipFill>
        <p:spPr bwMode="auto">
          <a:xfrm>
            <a:off x="4563122" y="3755254"/>
            <a:ext cx="3737499" cy="241859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05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3A00-24D1-4BC0-9672-7B10CD80FF6F}"/>
              </a:ext>
            </a:extLst>
          </p:cNvPr>
          <p:cNvSpPr>
            <a:spLocks noGrp="1"/>
          </p:cNvSpPr>
          <p:nvPr>
            <p:ph type="title"/>
          </p:nvPr>
        </p:nvSpPr>
        <p:spPr>
          <a:xfrm>
            <a:off x="1642368" y="647645"/>
            <a:ext cx="9862244" cy="645397"/>
          </a:xfrm>
        </p:spPr>
        <p:txBody>
          <a:bodyPr>
            <a:normAutofit/>
          </a:bodyPr>
          <a:lstStyle/>
          <a:p>
            <a:r>
              <a:rPr lang="en-US" sz="2800" b="1" u="sng" dirty="0">
                <a:latin typeface="Times New Roman" panose="02020603050405020304" pitchFamily="18" charset="0"/>
                <a:cs typeface="Times New Roman" panose="02020603050405020304" pitchFamily="18" charset="0"/>
              </a:rPr>
              <a:t>Model Implementation &amp; Predicting</a:t>
            </a:r>
            <a:endParaRPr lang="en-AU" sz="2800" dirty="0"/>
          </a:p>
        </p:txBody>
      </p:sp>
      <p:sp>
        <p:nvSpPr>
          <p:cNvPr id="3" name="Content Placeholder 2">
            <a:extLst>
              <a:ext uri="{FF2B5EF4-FFF2-40B4-BE49-F238E27FC236}">
                <a16:creationId xmlns:a16="http://schemas.microsoft.com/office/drawing/2014/main" id="{6B6FADCB-BB18-467C-80DE-2C0DC784555D}"/>
              </a:ext>
            </a:extLst>
          </p:cNvPr>
          <p:cNvSpPr>
            <a:spLocks noGrp="1"/>
          </p:cNvSpPr>
          <p:nvPr>
            <p:ph idx="1"/>
          </p:nvPr>
        </p:nvSpPr>
        <p:spPr>
          <a:xfrm>
            <a:off x="1642367" y="1293042"/>
            <a:ext cx="9862243" cy="524980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This module includes:	1. Layers Addition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2. Model Training </a:t>
            </a: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3. Model Testing</a:t>
            </a:r>
          </a:p>
          <a:p>
            <a:pPr marL="0" indent="0" algn="just">
              <a:buNone/>
            </a:pPr>
            <a:r>
              <a:rPr lang="en-US" b="1" dirty="0">
                <a:latin typeface="Times New Roman" panose="02020603050405020304" pitchFamily="18" charset="0"/>
                <a:cs typeface="Times New Roman" panose="02020603050405020304" pitchFamily="18" charset="0"/>
              </a:rPr>
              <a:t>Layers Addition </a:t>
            </a:r>
          </a:p>
          <a:p>
            <a:pPr algn="just">
              <a:lnSpc>
                <a:spcPct val="150000"/>
              </a:lnSpc>
            </a:pPr>
            <a:r>
              <a:rPr lang="en-US" dirty="0">
                <a:latin typeface="Times New Roman" panose="02020603050405020304" pitchFamily="18" charset="0"/>
                <a:cs typeface="Times New Roman" panose="02020603050405020304" pitchFamily="18" charset="0"/>
              </a:rPr>
              <a:t>Here we add layers using </a:t>
            </a:r>
            <a:r>
              <a:rPr lang="en-US" b="1" dirty="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to neural network.</a:t>
            </a:r>
          </a:p>
          <a:p>
            <a:pPr algn="just">
              <a:lnSpc>
                <a:spcPct val="150000"/>
              </a:lnSpc>
            </a:pPr>
            <a:r>
              <a:rPr lang="en-US" sz="1800" dirty="0">
                <a:latin typeface="Times New Roman" panose="02020603050405020304" pitchFamily="18" charset="0"/>
                <a:cs typeface="Times New Roman" panose="02020603050405020304" pitchFamily="18" charset="0"/>
              </a:rPr>
              <a:t>Weights are assigned to each layer randomly by trail and error.</a:t>
            </a:r>
          </a:p>
          <a:p>
            <a:pPr algn="just">
              <a:lnSpc>
                <a:spcPct val="150000"/>
              </a:lnSpc>
            </a:pPr>
            <a:r>
              <a:rPr lang="en-US" sz="1800" dirty="0">
                <a:latin typeface="Times New Roman" panose="02020603050405020304" pitchFamily="18" charset="0"/>
                <a:cs typeface="Times New Roman" panose="02020603050405020304" pitchFamily="18" charset="0"/>
              </a:rPr>
              <a:t>“Relu” activation function is used to work with the model.</a:t>
            </a:r>
          </a:p>
          <a:p>
            <a:pPr algn="just"/>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BA9182-2405-4964-BE2A-119B126AB851}"/>
              </a:ext>
            </a:extLst>
          </p:cNvPr>
          <p:cNvSpPr>
            <a:spLocks noGrp="1"/>
          </p:cNvSpPr>
          <p:nvPr>
            <p:ph type="sldNum" sz="quarter" idx="12"/>
          </p:nvPr>
        </p:nvSpPr>
        <p:spPr/>
        <p:txBody>
          <a:bodyPr/>
          <a:lstStyle/>
          <a:p>
            <a:fld id="{BB277CF9-F43D-49D8-A217-59AA9A28AEDC}" type="slidenum">
              <a:rPr lang="en-AU" smtClean="0"/>
              <a:t>18</a:t>
            </a:fld>
            <a:endParaRPr lang="en-AU" dirty="0"/>
          </a:p>
        </p:txBody>
      </p:sp>
      <p:pic>
        <p:nvPicPr>
          <p:cNvPr id="6" name="Picture 5">
            <a:extLst>
              <a:ext uri="{FF2B5EF4-FFF2-40B4-BE49-F238E27FC236}">
                <a16:creationId xmlns:a16="http://schemas.microsoft.com/office/drawing/2014/main" id="{66643EF5-BBF7-4981-91B2-CFE8DD5A35FF}"/>
              </a:ext>
            </a:extLst>
          </p:cNvPr>
          <p:cNvPicPr>
            <a:picLocks noChangeAspect="1"/>
          </p:cNvPicPr>
          <p:nvPr/>
        </p:nvPicPr>
        <p:blipFill rotWithShape="1">
          <a:blip r:embed="rId2"/>
          <a:srcRect t="1" b="6746"/>
          <a:stretch/>
        </p:blipFill>
        <p:spPr>
          <a:xfrm>
            <a:off x="1642368" y="5346513"/>
            <a:ext cx="9862243" cy="879556"/>
          </a:xfrm>
          <a:prstGeom prst="rect">
            <a:avLst/>
          </a:prstGeom>
        </p:spPr>
      </p:pic>
    </p:spTree>
    <p:extLst>
      <p:ext uri="{BB962C8B-B14F-4D97-AF65-F5344CB8AC3E}">
        <p14:creationId xmlns:p14="http://schemas.microsoft.com/office/powerpoint/2010/main" val="1343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F35D-1901-4EBF-9EDA-2C5246486AD7}"/>
              </a:ext>
            </a:extLst>
          </p:cNvPr>
          <p:cNvSpPr>
            <a:spLocks noGrp="1"/>
          </p:cNvSpPr>
          <p:nvPr>
            <p:ph type="title"/>
          </p:nvPr>
        </p:nvSpPr>
        <p:spPr>
          <a:xfrm>
            <a:off x="1640156" y="830208"/>
            <a:ext cx="8911687" cy="645397"/>
          </a:xfrm>
        </p:spPr>
        <p:txBody>
          <a:bodyPr>
            <a:normAutofit/>
          </a:bodyPr>
          <a:lstStyle/>
          <a:p>
            <a:r>
              <a:rPr lang="en-US" sz="1800" b="1" dirty="0">
                <a:latin typeface="Times New Roman" panose="02020603050405020304" pitchFamily="18" charset="0"/>
                <a:cs typeface="Times New Roman" panose="02020603050405020304" pitchFamily="18" charset="0"/>
              </a:rPr>
              <a:t>Model Training</a:t>
            </a:r>
            <a:endParaRPr lang="en-AU" sz="1800" b="1" dirty="0"/>
          </a:p>
        </p:txBody>
      </p:sp>
      <p:sp>
        <p:nvSpPr>
          <p:cNvPr id="3" name="Content Placeholder 2">
            <a:extLst>
              <a:ext uri="{FF2B5EF4-FFF2-40B4-BE49-F238E27FC236}">
                <a16:creationId xmlns:a16="http://schemas.microsoft.com/office/drawing/2014/main" id="{F5C07176-74AB-486A-93D7-AF9DFBF626D9}"/>
              </a:ext>
            </a:extLst>
          </p:cNvPr>
          <p:cNvSpPr>
            <a:spLocks noGrp="1"/>
          </p:cNvSpPr>
          <p:nvPr>
            <p:ph idx="1"/>
          </p:nvPr>
        </p:nvSpPr>
        <p:spPr>
          <a:xfrm>
            <a:off x="1636442" y="1734105"/>
            <a:ext cx="10099837" cy="4515776"/>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Training a model is a process in which an algorithm is fed with training data from which it can learn.</a:t>
            </a:r>
          </a:p>
          <a:p>
            <a:pPr algn="just">
              <a:lnSpc>
                <a:spcPct val="150000"/>
              </a:lnSpc>
            </a:pPr>
            <a:r>
              <a:rPr lang="en-US" sz="1800" dirty="0">
                <a:latin typeface="Times New Roman" panose="02020603050405020304" pitchFamily="18" charset="0"/>
                <a:cs typeface="Times New Roman" panose="02020603050405020304" pitchFamily="18" charset="0"/>
              </a:rPr>
              <a:t>Model training  is the primary step in deep learning, resulting in a working model that can be validated, tested, and deployed.</a:t>
            </a:r>
          </a:p>
          <a:p>
            <a:pPr algn="just">
              <a:lnSpc>
                <a:spcPct val="150000"/>
              </a:lnSpc>
            </a:pPr>
            <a:r>
              <a:rPr lang="en-US" dirty="0">
                <a:latin typeface="Times New Roman" panose="02020603050405020304" pitchFamily="18" charset="0"/>
                <a:cs typeface="Times New Roman" panose="02020603050405020304" pitchFamily="18" charset="0"/>
              </a:rPr>
              <a:t>The quality of the training data and the choice of the algorithm are central to the model training phase.</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phase also involves in fitting the model properly. And it can be done by based on Training Loss Vs Validation Loss graph.</a:t>
            </a:r>
          </a:p>
        </p:txBody>
      </p:sp>
      <p:sp>
        <p:nvSpPr>
          <p:cNvPr id="4" name="Slide Number Placeholder 3">
            <a:extLst>
              <a:ext uri="{FF2B5EF4-FFF2-40B4-BE49-F238E27FC236}">
                <a16:creationId xmlns:a16="http://schemas.microsoft.com/office/drawing/2014/main" id="{4AFED48A-7E96-48E6-976D-3E456703213A}"/>
              </a:ext>
            </a:extLst>
          </p:cNvPr>
          <p:cNvSpPr>
            <a:spLocks noGrp="1"/>
          </p:cNvSpPr>
          <p:nvPr>
            <p:ph type="sldNum" sz="quarter" idx="12"/>
          </p:nvPr>
        </p:nvSpPr>
        <p:spPr/>
        <p:txBody>
          <a:bodyPr/>
          <a:lstStyle/>
          <a:p>
            <a:fld id="{BB277CF9-F43D-49D8-A217-59AA9A28AEDC}" type="slidenum">
              <a:rPr lang="en-AU" smtClean="0"/>
              <a:t>19</a:t>
            </a:fld>
            <a:endParaRPr lang="en-AU" dirty="0"/>
          </a:p>
        </p:txBody>
      </p:sp>
      <p:pic>
        <p:nvPicPr>
          <p:cNvPr id="7" name="Picture 6">
            <a:extLst>
              <a:ext uri="{FF2B5EF4-FFF2-40B4-BE49-F238E27FC236}">
                <a16:creationId xmlns:a16="http://schemas.microsoft.com/office/drawing/2014/main" id="{FFD4E978-81AB-4FF9-8297-C37AAC7D34D9}"/>
              </a:ext>
            </a:extLst>
          </p:cNvPr>
          <p:cNvPicPr>
            <a:picLocks noChangeAspect="1"/>
          </p:cNvPicPr>
          <p:nvPr/>
        </p:nvPicPr>
        <p:blipFill rotWithShape="1">
          <a:blip r:embed="rId2"/>
          <a:srcRect t="18525" b="20975"/>
          <a:stretch/>
        </p:blipFill>
        <p:spPr>
          <a:xfrm>
            <a:off x="1814096" y="4015383"/>
            <a:ext cx="9229725" cy="328474"/>
          </a:xfrm>
          <a:prstGeom prst="rect">
            <a:avLst/>
          </a:prstGeom>
        </p:spPr>
      </p:pic>
    </p:spTree>
    <p:extLst>
      <p:ext uri="{BB962C8B-B14F-4D97-AF65-F5344CB8AC3E}">
        <p14:creationId xmlns:p14="http://schemas.microsoft.com/office/powerpoint/2010/main" val="1053605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F3D5-0717-489E-82D5-71FCB9C7F564}"/>
              </a:ext>
            </a:extLst>
          </p:cNvPr>
          <p:cNvSpPr>
            <a:spLocks noGrp="1"/>
          </p:cNvSpPr>
          <p:nvPr>
            <p:ph type="title"/>
          </p:nvPr>
        </p:nvSpPr>
        <p:spPr>
          <a:xfrm>
            <a:off x="1891589" y="624110"/>
            <a:ext cx="8911687" cy="528797"/>
          </a:xfrm>
        </p:spPr>
        <p:txBody>
          <a:bodyPr>
            <a:normAutofit/>
          </a:bodyPr>
          <a:lstStyle/>
          <a:p>
            <a:pPr algn="ctr"/>
            <a:r>
              <a:rPr lang="en-US" sz="2800" b="1" dirty="0">
                <a:latin typeface="Times New Roman" panose="02020603050405020304" pitchFamily="18" charset="0"/>
                <a:cs typeface="Times New Roman" panose="02020603050405020304" pitchFamily="18" charset="0"/>
              </a:rPr>
              <a:t>CONTENTS</a:t>
            </a:r>
            <a:endParaRPr lang="en-AU" sz="2800" dirty="0"/>
          </a:p>
        </p:txBody>
      </p:sp>
      <p:sp>
        <p:nvSpPr>
          <p:cNvPr id="3" name="Content Placeholder 2">
            <a:extLst>
              <a:ext uri="{FF2B5EF4-FFF2-40B4-BE49-F238E27FC236}">
                <a16:creationId xmlns:a16="http://schemas.microsoft.com/office/drawing/2014/main" id="{14524ED5-9F97-4940-999F-7B734C59F47B}"/>
              </a:ext>
            </a:extLst>
          </p:cNvPr>
          <p:cNvSpPr>
            <a:spLocks noGrp="1"/>
          </p:cNvSpPr>
          <p:nvPr>
            <p:ph idx="1"/>
          </p:nvPr>
        </p:nvSpPr>
        <p:spPr>
          <a:xfrm>
            <a:off x="2589212" y="1548882"/>
            <a:ext cx="8915400" cy="4896759"/>
          </a:xfrm>
        </p:spPr>
        <p:txBody>
          <a:bodyPr>
            <a:normAutofit/>
          </a:bodyPr>
          <a:lstStyle/>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EXISTING SYSTEM</a:t>
            </a:r>
          </a:p>
          <a:p>
            <a:pPr marL="0" indent="0">
              <a:buNone/>
            </a:pPr>
            <a:r>
              <a:rPr lang="en-US" sz="1800" dirty="0">
                <a:latin typeface="Times New Roman" panose="02020603050405020304" pitchFamily="18" charset="0"/>
                <a:cs typeface="Times New Roman" panose="02020603050405020304" pitchFamily="18" charset="0"/>
              </a:rPr>
              <a:t>	-Disadvantages</a:t>
            </a:r>
          </a:p>
          <a:p>
            <a:r>
              <a:rPr lang="en-US" sz="1800" dirty="0">
                <a:latin typeface="Times New Roman" panose="02020603050405020304" pitchFamily="18" charset="0"/>
                <a:cs typeface="Times New Roman" panose="02020603050405020304" pitchFamily="18" charset="0"/>
              </a:rPr>
              <a:t>PROPOSED SYSTEM</a:t>
            </a:r>
          </a:p>
          <a:p>
            <a:pPr marL="0" indent="0">
              <a:buNone/>
            </a:pPr>
            <a:r>
              <a:rPr lang="en-US" sz="1800" dirty="0">
                <a:latin typeface="Times New Roman" panose="02020603050405020304" pitchFamily="18" charset="0"/>
                <a:cs typeface="Times New Roman" panose="02020603050405020304" pitchFamily="18" charset="0"/>
              </a:rPr>
              <a:t>	-Advantages</a:t>
            </a:r>
          </a:p>
          <a:p>
            <a:r>
              <a:rPr lang="en-US" sz="1800" dirty="0">
                <a:latin typeface="Times New Roman" panose="02020603050405020304" pitchFamily="18" charset="0"/>
                <a:cs typeface="Times New Roman" panose="02020603050405020304" pitchFamily="18" charset="0"/>
              </a:rPr>
              <a:t>SYSTEM REQUIREMENTS</a:t>
            </a:r>
          </a:p>
          <a:p>
            <a:r>
              <a:rPr lang="en-US" sz="1800" dirty="0">
                <a:latin typeface="Times New Roman" panose="02020603050405020304" pitchFamily="18" charset="0"/>
                <a:cs typeface="Times New Roman" panose="02020603050405020304" pitchFamily="18" charset="0"/>
              </a:rPr>
              <a:t>SYSTEM ARCHITECTURE</a:t>
            </a:r>
          </a:p>
          <a:p>
            <a:r>
              <a:rPr lang="en-US" sz="1800" dirty="0">
                <a:latin typeface="Times New Roman" panose="02020603050405020304" pitchFamily="18" charset="0"/>
                <a:cs typeface="Times New Roman" panose="02020603050405020304" pitchFamily="18" charset="0"/>
              </a:rPr>
              <a:t>MODULES</a:t>
            </a:r>
          </a:p>
          <a:p>
            <a:r>
              <a:rPr lang="en-AU" sz="1800" dirty="0">
                <a:latin typeface="Times New Roman" panose="02020603050405020304" pitchFamily="18" charset="0"/>
                <a:cs typeface="Times New Roman" panose="02020603050405020304" pitchFamily="18" charset="0"/>
              </a:rPr>
              <a:t>CONCLUSION</a:t>
            </a:r>
          </a:p>
          <a:p>
            <a:r>
              <a:rPr lang="en-AU" sz="1800" i="0" u="none" strike="noStrike" dirty="0">
                <a:solidFill>
                  <a:srgbClr val="231F20"/>
                </a:solidFill>
                <a:effectLst/>
                <a:latin typeface="Times New Roman" panose="02020603050405020304" pitchFamily="18" charset="0"/>
              </a:rPr>
              <a:t>REFERENCES</a:t>
            </a:r>
            <a:endParaRPr lang="en-AU" sz="1800" dirty="0">
              <a:latin typeface="Times New Roman" panose="02020603050405020304" pitchFamily="18" charset="0"/>
              <a:cs typeface="Times New Roman" panose="02020603050405020304" pitchFamily="18" charset="0"/>
            </a:endParaRPr>
          </a:p>
          <a:p>
            <a:endParaRPr lang="en-AU" dirty="0"/>
          </a:p>
        </p:txBody>
      </p:sp>
      <p:sp>
        <p:nvSpPr>
          <p:cNvPr id="4" name="Slide Number Placeholder 3">
            <a:extLst>
              <a:ext uri="{FF2B5EF4-FFF2-40B4-BE49-F238E27FC236}">
                <a16:creationId xmlns:a16="http://schemas.microsoft.com/office/drawing/2014/main" id="{8B486174-F42B-4445-AE2E-169CC22C6F74}"/>
              </a:ext>
            </a:extLst>
          </p:cNvPr>
          <p:cNvSpPr>
            <a:spLocks noGrp="1"/>
          </p:cNvSpPr>
          <p:nvPr>
            <p:ph type="sldNum" sz="quarter" idx="12"/>
          </p:nvPr>
        </p:nvSpPr>
        <p:spPr/>
        <p:txBody>
          <a:bodyPr/>
          <a:lstStyle/>
          <a:p>
            <a:fld id="{BB277CF9-F43D-49D8-A217-59AA9A28AEDC}" type="slidenum">
              <a:rPr lang="en-AU" smtClean="0"/>
              <a:t>2</a:t>
            </a:fld>
            <a:endParaRPr lang="en-AU" dirty="0"/>
          </a:p>
        </p:txBody>
      </p:sp>
    </p:spTree>
    <p:extLst>
      <p:ext uri="{BB962C8B-B14F-4D97-AF65-F5344CB8AC3E}">
        <p14:creationId xmlns:p14="http://schemas.microsoft.com/office/powerpoint/2010/main" val="198299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341E-DFA8-46DB-8F92-96C795A77EC1}"/>
              </a:ext>
            </a:extLst>
          </p:cNvPr>
          <p:cNvSpPr>
            <a:spLocks noGrp="1"/>
          </p:cNvSpPr>
          <p:nvPr>
            <p:ph type="title"/>
          </p:nvPr>
        </p:nvSpPr>
        <p:spPr>
          <a:xfrm>
            <a:off x="1719201" y="888508"/>
            <a:ext cx="8911687" cy="528797"/>
          </a:xfrm>
        </p:spPr>
        <p:txBody>
          <a:bodyPr>
            <a:normAutofit/>
          </a:bodyPr>
          <a:lstStyle/>
          <a:p>
            <a:r>
              <a:rPr lang="en-US" sz="1800" b="1" dirty="0">
                <a:latin typeface="Times New Roman" panose="02020603050405020304" pitchFamily="18" charset="0"/>
                <a:cs typeface="Times New Roman" panose="02020603050405020304" pitchFamily="18" charset="0"/>
              </a:rPr>
              <a:t>Model Testing</a:t>
            </a:r>
            <a:endParaRPr lang="en-AU" sz="1800" b="1" dirty="0"/>
          </a:p>
        </p:txBody>
      </p:sp>
      <p:sp>
        <p:nvSpPr>
          <p:cNvPr id="3" name="Content Placeholder 2">
            <a:extLst>
              <a:ext uri="{FF2B5EF4-FFF2-40B4-BE49-F238E27FC236}">
                <a16:creationId xmlns:a16="http://schemas.microsoft.com/office/drawing/2014/main" id="{90E83DD5-873D-4451-B8BF-28DBA6D9E730}"/>
              </a:ext>
            </a:extLst>
          </p:cNvPr>
          <p:cNvSpPr>
            <a:spLocks noGrp="1"/>
          </p:cNvSpPr>
          <p:nvPr>
            <p:ph idx="1"/>
          </p:nvPr>
        </p:nvSpPr>
        <p:spPr>
          <a:xfrm>
            <a:off x="1719200" y="1689715"/>
            <a:ext cx="9519930" cy="3681275"/>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At final stage, model will be tested to check its accuracy.</a:t>
            </a:r>
          </a:p>
          <a:p>
            <a:pPr algn="just">
              <a:lnSpc>
                <a:spcPct val="150000"/>
              </a:lnSpc>
            </a:pPr>
            <a:r>
              <a:rPr lang="en-US" dirty="0">
                <a:latin typeface="Times New Roman" panose="02020603050405020304" pitchFamily="18" charset="0"/>
                <a:cs typeface="Times New Roman" panose="02020603050405020304" pitchFamily="18" charset="0"/>
              </a:rPr>
              <a:t>Before testing, the model is again initialized to predict the future values based on what it was fed with training data.</a:t>
            </a:r>
          </a:p>
          <a:p>
            <a:pPr algn="just">
              <a:lnSpc>
                <a:spcPct val="150000"/>
              </a:lnSpc>
            </a:pPr>
            <a:r>
              <a:rPr lang="en-US" dirty="0">
                <a:latin typeface="Times New Roman" panose="02020603050405020304" pitchFamily="18" charset="0"/>
                <a:cs typeface="Times New Roman" panose="02020603050405020304" pitchFamily="18" charset="0"/>
              </a:rPr>
              <a:t>And then, those values are compared graphically with its actual values which are stored in  test data set.</a:t>
            </a:r>
          </a:p>
          <a:p>
            <a:pPr algn="just">
              <a:lnSpc>
                <a:spcPct val="150000"/>
              </a:lnSpc>
            </a:pPr>
            <a:r>
              <a:rPr lang="en-US" dirty="0">
                <a:latin typeface="Times New Roman" panose="02020603050405020304" pitchFamily="18" charset="0"/>
                <a:cs typeface="Times New Roman" panose="02020603050405020304" pitchFamily="18" charset="0"/>
              </a:rPr>
              <a:t>Finally, one can understand how accurate the model was. And test with different layers to get better results.</a:t>
            </a:r>
            <a:endParaRPr lang="en-AU"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A819B7-85BB-403C-A1AB-51112E8E6916}"/>
              </a:ext>
            </a:extLst>
          </p:cNvPr>
          <p:cNvSpPr>
            <a:spLocks noGrp="1"/>
          </p:cNvSpPr>
          <p:nvPr>
            <p:ph type="sldNum" sz="quarter" idx="12"/>
          </p:nvPr>
        </p:nvSpPr>
        <p:spPr/>
        <p:txBody>
          <a:bodyPr/>
          <a:lstStyle/>
          <a:p>
            <a:fld id="{BB277CF9-F43D-49D8-A217-59AA9A28AEDC}" type="slidenum">
              <a:rPr lang="en-AU" smtClean="0"/>
              <a:t>20</a:t>
            </a:fld>
            <a:endParaRPr lang="en-AU" dirty="0"/>
          </a:p>
        </p:txBody>
      </p:sp>
    </p:spTree>
    <p:extLst>
      <p:ext uri="{BB962C8B-B14F-4D97-AF65-F5344CB8AC3E}">
        <p14:creationId xmlns:p14="http://schemas.microsoft.com/office/powerpoint/2010/main" val="238166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B5FE7D-1AFB-4F2F-A8F3-1B2CD5278597}"/>
              </a:ext>
            </a:extLst>
          </p:cNvPr>
          <p:cNvSpPr>
            <a:spLocks noGrp="1"/>
          </p:cNvSpPr>
          <p:nvPr>
            <p:ph type="sldNum" sz="quarter" idx="12"/>
          </p:nvPr>
        </p:nvSpPr>
        <p:spPr/>
        <p:txBody>
          <a:bodyPr/>
          <a:lstStyle/>
          <a:p>
            <a:fld id="{BB277CF9-F43D-49D8-A217-59AA9A28AEDC}" type="slidenum">
              <a:rPr lang="en-AU" smtClean="0"/>
              <a:t>21</a:t>
            </a:fld>
            <a:endParaRPr lang="en-AU" dirty="0"/>
          </a:p>
        </p:txBody>
      </p:sp>
      <p:pic>
        <p:nvPicPr>
          <p:cNvPr id="4" name="Picture 3">
            <a:extLst>
              <a:ext uri="{FF2B5EF4-FFF2-40B4-BE49-F238E27FC236}">
                <a16:creationId xmlns:a16="http://schemas.microsoft.com/office/drawing/2014/main" id="{2049F674-5160-48E0-8266-FCB7EBD748A0}"/>
              </a:ext>
            </a:extLst>
          </p:cNvPr>
          <p:cNvPicPr>
            <a:picLocks noChangeAspect="1"/>
          </p:cNvPicPr>
          <p:nvPr/>
        </p:nvPicPr>
        <p:blipFill>
          <a:blip r:embed="rId2"/>
          <a:stretch>
            <a:fillRect/>
          </a:stretch>
        </p:blipFill>
        <p:spPr>
          <a:xfrm>
            <a:off x="2445565" y="2647950"/>
            <a:ext cx="7496175" cy="2030582"/>
          </a:xfrm>
          <a:prstGeom prst="rect">
            <a:avLst/>
          </a:prstGeom>
        </p:spPr>
      </p:pic>
    </p:spTree>
    <p:extLst>
      <p:ext uri="{BB962C8B-B14F-4D97-AF65-F5344CB8AC3E}">
        <p14:creationId xmlns:p14="http://schemas.microsoft.com/office/powerpoint/2010/main" val="9035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021E-07DA-496E-9F12-2A5F99C23AF1}"/>
              </a:ext>
            </a:extLst>
          </p:cNvPr>
          <p:cNvSpPr>
            <a:spLocks noGrp="1"/>
          </p:cNvSpPr>
          <p:nvPr>
            <p:ph type="title"/>
          </p:nvPr>
        </p:nvSpPr>
        <p:spPr/>
        <p:txBody>
          <a:bodyPr/>
          <a:lstStyle/>
          <a:p>
            <a:r>
              <a:rPr lang="en-AU" sz="3600" b="1" dirty="0">
                <a:latin typeface="Times New Roman" panose="02020603050405020304" pitchFamily="18" charset="0"/>
                <a:cs typeface="Times New Roman" panose="02020603050405020304" pitchFamily="18" charset="0"/>
              </a:rPr>
              <a:t>CONCLUSION</a:t>
            </a:r>
            <a:endParaRPr lang="en-AU" dirty="0"/>
          </a:p>
        </p:txBody>
      </p:sp>
      <p:sp>
        <p:nvSpPr>
          <p:cNvPr id="3" name="Content Placeholder 2">
            <a:extLst>
              <a:ext uri="{FF2B5EF4-FFF2-40B4-BE49-F238E27FC236}">
                <a16:creationId xmlns:a16="http://schemas.microsoft.com/office/drawing/2014/main" id="{74FA5D1A-1E41-44B7-B5D4-EC14ABE986D1}"/>
              </a:ext>
            </a:extLst>
          </p:cNvPr>
          <p:cNvSpPr>
            <a:spLocks noGrp="1"/>
          </p:cNvSpPr>
          <p:nvPr>
            <p:ph idx="1"/>
          </p:nvPr>
        </p:nvSpPr>
        <p:spPr>
          <a:xfrm>
            <a:off x="2568389" y="2133600"/>
            <a:ext cx="8915400" cy="1683798"/>
          </a:xfrm>
        </p:spPr>
        <p:txBody>
          <a:bodyPr>
            <a:normAutofit/>
          </a:bodyPr>
          <a:lstStyle/>
          <a:p>
            <a:pPr marL="0" indent="0" algn="just">
              <a:lnSpc>
                <a:spcPct val="200000"/>
              </a:lnSpc>
              <a:buNone/>
            </a:pPr>
            <a:r>
              <a:rPr lang="en-US" dirty="0">
                <a:latin typeface="Times New Roman" panose="02020603050405020304" pitchFamily="18" charset="0"/>
                <a:cs typeface="Times New Roman" panose="02020603050405020304" pitchFamily="18" charset="0"/>
              </a:rPr>
              <a:t>So, finally we have concluded that during the project development, we had learnt many things of Neural networks. And also, it is very important of each minor work piece to carry out the model accurately to yield the results.</a:t>
            </a:r>
            <a:endParaRPr lang="en-AU"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AE511C-5D41-43EE-8D7C-1541378CFA8B}"/>
              </a:ext>
            </a:extLst>
          </p:cNvPr>
          <p:cNvSpPr>
            <a:spLocks noGrp="1"/>
          </p:cNvSpPr>
          <p:nvPr>
            <p:ph type="sldNum" sz="quarter" idx="12"/>
          </p:nvPr>
        </p:nvSpPr>
        <p:spPr/>
        <p:txBody>
          <a:bodyPr/>
          <a:lstStyle/>
          <a:p>
            <a:fld id="{BB277CF9-F43D-49D8-A217-59AA9A28AEDC}" type="slidenum">
              <a:rPr lang="en-AU" smtClean="0"/>
              <a:t>22</a:t>
            </a:fld>
            <a:endParaRPr lang="en-AU" dirty="0"/>
          </a:p>
        </p:txBody>
      </p:sp>
    </p:spTree>
    <p:extLst>
      <p:ext uri="{BB962C8B-B14F-4D97-AF65-F5344CB8AC3E}">
        <p14:creationId xmlns:p14="http://schemas.microsoft.com/office/powerpoint/2010/main" val="2176727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B59-88D2-4893-ABFA-17F5CA274460}"/>
              </a:ext>
            </a:extLst>
          </p:cNvPr>
          <p:cNvSpPr>
            <a:spLocks noGrp="1"/>
          </p:cNvSpPr>
          <p:nvPr>
            <p:ph type="title"/>
          </p:nvPr>
        </p:nvSpPr>
        <p:spPr>
          <a:xfrm>
            <a:off x="838200" y="365125"/>
            <a:ext cx="10515600" cy="1037547"/>
          </a:xfrm>
        </p:spPr>
        <p:txBody>
          <a:bodyPr>
            <a:normAutofit/>
          </a:bodyPr>
          <a:lstStyle/>
          <a:p>
            <a:pPr algn="ctr"/>
            <a:r>
              <a:rPr lang="en-AU" sz="2800" b="1" i="0" u="none" strike="noStrike" dirty="0">
                <a:solidFill>
                  <a:srgbClr val="231F20"/>
                </a:solidFill>
                <a:effectLst/>
                <a:latin typeface="Times New Roman" panose="02020603050405020304" pitchFamily="18" charset="0"/>
              </a:rPr>
              <a:t>REFERENCES</a:t>
            </a:r>
            <a:endParaRPr lang="en-AU" sz="2800" dirty="0"/>
          </a:p>
        </p:txBody>
      </p:sp>
      <p:sp>
        <p:nvSpPr>
          <p:cNvPr id="3" name="Content Placeholder 2">
            <a:extLst>
              <a:ext uri="{FF2B5EF4-FFF2-40B4-BE49-F238E27FC236}">
                <a16:creationId xmlns:a16="http://schemas.microsoft.com/office/drawing/2014/main" id="{21AC37D9-012C-4883-943B-6FB5EBE3C59D}"/>
              </a:ext>
            </a:extLst>
          </p:cNvPr>
          <p:cNvSpPr>
            <a:spLocks noGrp="1"/>
          </p:cNvSpPr>
          <p:nvPr>
            <p:ph idx="1"/>
          </p:nvPr>
        </p:nvSpPr>
        <p:spPr>
          <a:xfrm>
            <a:off x="838200" y="1690688"/>
            <a:ext cx="10515600" cy="4486275"/>
          </a:xfrm>
        </p:spPr>
        <p:txBody>
          <a:bodyPr>
            <a:normAutofit/>
          </a:bodyPr>
          <a:lstStyle/>
          <a:p>
            <a:pPr algn="just">
              <a:lnSpc>
                <a:spcPct val="150000"/>
              </a:lnSpc>
            </a:pPr>
            <a:r>
              <a:rPr lang="en-AU" sz="2000" dirty="0">
                <a:solidFill>
                  <a:srgbClr val="231F20"/>
                </a:solidFill>
                <a:latin typeface="Times New Roman" panose="02020603050405020304" pitchFamily="18" charset="0"/>
                <a:cs typeface="Times New Roman" panose="02020603050405020304" pitchFamily="18" charset="0"/>
              </a:rPr>
              <a:t>1. </a:t>
            </a:r>
            <a:r>
              <a:rPr lang="en-AU" sz="2000" b="0" i="0" u="none" strike="noStrike" dirty="0">
                <a:solidFill>
                  <a:srgbClr val="231F20"/>
                </a:solidFill>
                <a:effectLst/>
                <a:latin typeface="Times New Roman" panose="02020603050405020304" pitchFamily="18" charset="0"/>
                <a:cs typeface="Times New Roman" panose="02020603050405020304" pitchFamily="18" charset="0"/>
              </a:rPr>
              <a:t>G. Solomon, “Project-Based learning: A Primer,” Technology  Learning, volume 23, Jan. 2003.</a:t>
            </a:r>
          </a:p>
          <a:p>
            <a:pPr algn="just">
              <a:lnSpc>
                <a:spcPct val="150000"/>
              </a:lnSpc>
            </a:pPr>
            <a:r>
              <a:rPr lang="en-AU" sz="2000" b="0" i="0" u="none" strike="noStrike" dirty="0">
                <a:solidFill>
                  <a:srgbClr val="231F20"/>
                </a:solidFill>
                <a:effectLst/>
                <a:latin typeface="Times New Roman" panose="02020603050405020304" pitchFamily="18" charset="0"/>
                <a:cs typeface="Times New Roman" panose="02020603050405020304" pitchFamily="18" charset="0"/>
              </a:rPr>
              <a:t>2. H. Ince, T.B. Trafalis, “Short term forecasting with support vector  machines and applications to stoke price prediction,” International  Journal of General Systems, 37, 677-687, 2008.</a:t>
            </a:r>
            <a:endParaRPr lang="en-AU" sz="2000" dirty="0">
              <a:solidFill>
                <a:srgbClr val="231F20"/>
              </a:solidFill>
              <a:latin typeface="Times New Roman" panose="02020603050405020304" pitchFamily="18" charset="0"/>
              <a:cs typeface="Times New Roman" panose="02020603050405020304" pitchFamily="18" charset="0"/>
            </a:endParaRPr>
          </a:p>
          <a:p>
            <a:pPr algn="just">
              <a:lnSpc>
                <a:spcPct val="150000"/>
              </a:lnSpc>
            </a:pPr>
            <a:r>
              <a:rPr lang="en-AU" sz="2000" b="0" i="0" u="none" strike="noStrike" dirty="0">
                <a:solidFill>
                  <a:srgbClr val="231F20"/>
                </a:solidFill>
                <a:effectLst/>
                <a:latin typeface="Times New Roman" panose="02020603050405020304" pitchFamily="18" charset="0"/>
                <a:cs typeface="Times New Roman" panose="02020603050405020304" pitchFamily="18" charset="0"/>
              </a:rPr>
              <a:t>3. W. Hunag, Y. Nakamori, S. Y. Wang, “Forecasting stock market  movement direction with support vector machine,” Computers and  Operations Research 32, 2513-2522, 2005.</a:t>
            </a:r>
          </a:p>
          <a:p>
            <a:pPr algn="just">
              <a:lnSpc>
                <a:spcPct val="150000"/>
              </a:lnSpc>
            </a:pPr>
            <a:r>
              <a:rPr lang="en-AU" sz="2000" dirty="0">
                <a:solidFill>
                  <a:srgbClr val="231F20"/>
                </a:solidFill>
                <a:latin typeface="Times New Roman" panose="02020603050405020304" pitchFamily="18" charset="0"/>
                <a:cs typeface="Times New Roman" panose="02020603050405020304" pitchFamily="18" charset="0"/>
              </a:rPr>
              <a:t>4. Data collection reference, “</a:t>
            </a:r>
            <a:r>
              <a:rPr lang="en-AU" sz="2000" dirty="0">
                <a:hlinkClick r:id="rId2"/>
              </a:rPr>
              <a:t>BTC-USD 39,850.71 -2650.04 -6.24 : Bitcoin USD - Yahoo Finance</a:t>
            </a:r>
            <a:r>
              <a:rPr lang="en-AU" sz="2000" dirty="0"/>
              <a:t>”.</a:t>
            </a:r>
            <a:endParaRPr lang="en-AU" sz="2000" i="0" u="none" strike="noStrike" dirty="0">
              <a:solidFill>
                <a:srgbClr val="231F2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E5ACD9-2DF6-4F25-AD50-908AAFC7DFBE}"/>
              </a:ext>
            </a:extLst>
          </p:cNvPr>
          <p:cNvSpPr>
            <a:spLocks noGrp="1"/>
          </p:cNvSpPr>
          <p:nvPr>
            <p:ph type="sldNum" sz="quarter" idx="12"/>
          </p:nvPr>
        </p:nvSpPr>
        <p:spPr/>
        <p:txBody>
          <a:bodyPr>
            <a:normAutofit fontScale="92500" lnSpcReduction="10000"/>
          </a:bodyPr>
          <a:lstStyle/>
          <a:p>
            <a:fld id="{BB277CF9-F43D-49D8-A217-59AA9A28AEDC}" type="slidenum">
              <a:rPr lang="en-AU" smtClean="0">
                <a:highlight>
                  <a:srgbClr val="000000"/>
                </a:highlight>
              </a:rPr>
              <a:t>23</a:t>
            </a:fld>
            <a:endParaRPr lang="en-AU" dirty="0">
              <a:highlight>
                <a:srgbClr val="000000"/>
              </a:highlight>
            </a:endParaRPr>
          </a:p>
        </p:txBody>
      </p:sp>
    </p:spTree>
    <p:extLst>
      <p:ext uri="{BB962C8B-B14F-4D97-AF65-F5344CB8AC3E}">
        <p14:creationId xmlns:p14="http://schemas.microsoft.com/office/powerpoint/2010/main" val="2127957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5478-DE57-4B6A-A8B5-E3DD36BF6F57}"/>
              </a:ext>
            </a:extLst>
          </p:cNvPr>
          <p:cNvSpPr>
            <a:spLocks noGrp="1"/>
          </p:cNvSpPr>
          <p:nvPr>
            <p:ph type="title"/>
          </p:nvPr>
        </p:nvSpPr>
        <p:spPr>
          <a:xfrm>
            <a:off x="838200" y="2858610"/>
            <a:ext cx="10515600" cy="1003176"/>
          </a:xfrm>
        </p:spPr>
        <p:txBody>
          <a:bodyPr/>
          <a:lstStyle/>
          <a:p>
            <a:pPr algn="ctr"/>
            <a:r>
              <a:rPr lang="en-US" sz="4400" b="1" dirty="0">
                <a:latin typeface="Times New Roman" panose="02020603050405020304" pitchFamily="18" charset="0"/>
                <a:cs typeface="Times New Roman" panose="02020603050405020304" pitchFamily="18" charset="0"/>
              </a:rPr>
              <a:t>THANK YOU</a:t>
            </a:r>
            <a:endParaRPr lang="en-AU" dirty="0"/>
          </a:p>
        </p:txBody>
      </p:sp>
      <p:sp>
        <p:nvSpPr>
          <p:cNvPr id="3" name="Slide Number Placeholder 2">
            <a:extLst>
              <a:ext uri="{FF2B5EF4-FFF2-40B4-BE49-F238E27FC236}">
                <a16:creationId xmlns:a16="http://schemas.microsoft.com/office/drawing/2014/main" id="{81770A4C-3DB4-445A-A66E-581F81FB3CE5}"/>
              </a:ext>
            </a:extLst>
          </p:cNvPr>
          <p:cNvSpPr>
            <a:spLocks noGrp="1"/>
          </p:cNvSpPr>
          <p:nvPr>
            <p:ph type="sldNum" sz="quarter" idx="12"/>
          </p:nvPr>
        </p:nvSpPr>
        <p:spPr>
          <a:xfrm>
            <a:off x="514056" y="761149"/>
            <a:ext cx="779767" cy="365125"/>
          </a:xfrm>
        </p:spPr>
        <p:txBody>
          <a:bodyPr>
            <a:normAutofit fontScale="92500" lnSpcReduction="10000"/>
          </a:bodyPr>
          <a:lstStyle/>
          <a:p>
            <a:fld id="{BB277CF9-F43D-49D8-A217-59AA9A28AEDC}" type="slidenum">
              <a:rPr lang="en-AU" smtClean="0">
                <a:highlight>
                  <a:srgbClr val="000000"/>
                </a:highlight>
              </a:rPr>
              <a:t>24</a:t>
            </a:fld>
            <a:endParaRPr lang="en-AU" dirty="0">
              <a:highlight>
                <a:srgbClr val="000000"/>
              </a:highlight>
            </a:endParaRPr>
          </a:p>
        </p:txBody>
      </p:sp>
    </p:spTree>
    <p:extLst>
      <p:ext uri="{BB962C8B-B14F-4D97-AF65-F5344CB8AC3E}">
        <p14:creationId xmlns:p14="http://schemas.microsoft.com/office/powerpoint/2010/main" val="226722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F994-5624-414F-449D-FC986590ED30}"/>
              </a:ext>
            </a:extLst>
          </p:cNvPr>
          <p:cNvSpPr>
            <a:spLocks noGrp="1"/>
          </p:cNvSpPr>
          <p:nvPr>
            <p:ph type="title"/>
          </p:nvPr>
        </p:nvSpPr>
        <p:spPr>
          <a:xfrm>
            <a:off x="2089071" y="705945"/>
            <a:ext cx="9571117" cy="528797"/>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endParaRPr lang="en-AU"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5AC501-0696-7760-6093-000539B4288C}"/>
              </a:ext>
            </a:extLst>
          </p:cNvPr>
          <p:cNvSpPr>
            <a:spLocks noGrp="1"/>
          </p:cNvSpPr>
          <p:nvPr>
            <p:ph idx="1"/>
          </p:nvPr>
        </p:nvSpPr>
        <p:spPr>
          <a:xfrm>
            <a:off x="2089071" y="1884785"/>
            <a:ext cx="9726693" cy="4026438"/>
          </a:xfrm>
        </p:spPr>
        <p:txBody>
          <a:bodyPr/>
          <a:lstStyle/>
          <a:p>
            <a:pPr algn="just">
              <a:lnSpc>
                <a:spcPct val="150000"/>
              </a:lnSpc>
            </a:pPr>
            <a:r>
              <a:rPr lang="en-AU" dirty="0">
                <a:solidFill>
                  <a:srgbClr val="231F20"/>
                </a:solidFill>
                <a:latin typeface="Times New Roman" panose="02020603050405020304" pitchFamily="18" charset="0"/>
                <a:cs typeface="Times New Roman" panose="02020603050405020304" pitchFamily="18" charset="0"/>
              </a:rPr>
              <a:t>W</a:t>
            </a:r>
            <a:r>
              <a:rPr lang="en-AU" sz="1800" i="0" u="none" strike="noStrike" dirty="0">
                <a:solidFill>
                  <a:srgbClr val="231F20"/>
                </a:solidFill>
                <a:effectLst/>
                <a:latin typeface="Times New Roman" panose="02020603050405020304" pitchFamily="18" charset="0"/>
                <a:cs typeface="Times New Roman" panose="02020603050405020304" pitchFamily="18" charset="0"/>
              </a:rPr>
              <a:t>ith the rise of the crypto  digital era more heads have turned towards the digital market  for investments.</a:t>
            </a:r>
          </a:p>
          <a:p>
            <a:pPr algn="just">
              <a:lnSpc>
                <a:spcPct val="150000"/>
              </a:lnSpc>
            </a:pPr>
            <a:r>
              <a:rPr lang="en-AU" sz="1800" i="0" u="none" strike="noStrike" dirty="0">
                <a:solidFill>
                  <a:srgbClr val="231F20"/>
                </a:solidFill>
                <a:effectLst/>
                <a:latin typeface="Times New Roman" panose="02020603050405020304" pitchFamily="18" charset="0"/>
                <a:cs typeface="Times New Roman" panose="02020603050405020304" pitchFamily="18" charset="0"/>
              </a:rPr>
              <a:t>This gives us the opportunity to create a model  capable of predicting crypto currencies primarily Bitcoin</a:t>
            </a:r>
            <a:r>
              <a:rPr lang="en-AU" dirty="0">
                <a:solidFill>
                  <a:srgbClr val="231F20"/>
                </a:solidFill>
                <a:latin typeface="Times New Roman" panose="02020603050405020304" pitchFamily="18" charset="0"/>
                <a:cs typeface="Times New Roman" panose="02020603050405020304" pitchFamily="18" charset="0"/>
              </a:rPr>
              <a:t>.</a:t>
            </a:r>
            <a:endParaRPr lang="en-AU" sz="1800" i="0" u="none" strike="noStrike" dirty="0">
              <a:solidFill>
                <a:srgbClr val="231F20"/>
              </a:solidFill>
              <a:effectLst/>
              <a:latin typeface="Times New Roman" panose="02020603050405020304" pitchFamily="18" charset="0"/>
              <a:cs typeface="Times New Roman" panose="02020603050405020304" pitchFamily="18" charset="0"/>
            </a:endParaRPr>
          </a:p>
          <a:p>
            <a:pPr algn="just">
              <a:lnSpc>
                <a:spcPct val="150000"/>
              </a:lnSpc>
            </a:pPr>
            <a:r>
              <a:rPr lang="en-AU" sz="1800" i="0" u="none" strike="noStrike" dirty="0">
                <a:solidFill>
                  <a:srgbClr val="231F20"/>
                </a:solidFill>
                <a:effectLst/>
                <a:latin typeface="Times New Roman" panose="02020603050405020304" pitchFamily="18" charset="0"/>
                <a:cs typeface="Times New Roman" panose="02020603050405020304" pitchFamily="18" charset="0"/>
              </a:rPr>
              <a:t>With vast amount of data being generated and  recorded on a daily basis, we have finally come close to an era  where predictions can be accurate.</a:t>
            </a:r>
          </a:p>
          <a:p>
            <a:pPr algn="just">
              <a:lnSpc>
                <a:spcPct val="150000"/>
              </a:lnSpc>
            </a:pPr>
            <a:r>
              <a:rPr lang="en-AU" sz="1800" i="0" u="none" strike="noStrike" dirty="0">
                <a:solidFill>
                  <a:srgbClr val="231F20"/>
                </a:solidFill>
                <a:effectLst/>
                <a:latin typeface="Times New Roman" panose="02020603050405020304" pitchFamily="18" charset="0"/>
                <a:cs typeface="Times New Roman" panose="02020603050405020304" pitchFamily="18" charset="0"/>
              </a:rPr>
              <a:t>The goal for this innovative undergrad  project is to show how a trained machine model can predict the  price of a cryptocurrency if we give the right amount of data  and computational power.</a:t>
            </a:r>
            <a:endParaRPr lang="en-AU" dirty="0"/>
          </a:p>
        </p:txBody>
      </p:sp>
      <p:sp>
        <p:nvSpPr>
          <p:cNvPr id="4" name="Slide Number Placeholder 3">
            <a:extLst>
              <a:ext uri="{FF2B5EF4-FFF2-40B4-BE49-F238E27FC236}">
                <a16:creationId xmlns:a16="http://schemas.microsoft.com/office/drawing/2014/main" id="{A3A4595F-8696-6AD1-F430-52A610DD0FCD}"/>
              </a:ext>
            </a:extLst>
          </p:cNvPr>
          <p:cNvSpPr>
            <a:spLocks noGrp="1"/>
          </p:cNvSpPr>
          <p:nvPr>
            <p:ph type="sldNum" sz="quarter" idx="12"/>
          </p:nvPr>
        </p:nvSpPr>
        <p:spPr/>
        <p:txBody>
          <a:bodyPr/>
          <a:lstStyle/>
          <a:p>
            <a:fld id="{BB277CF9-F43D-49D8-A217-59AA9A28AEDC}" type="slidenum">
              <a:rPr lang="en-AU" smtClean="0"/>
              <a:t>3</a:t>
            </a:fld>
            <a:endParaRPr lang="en-AU" dirty="0"/>
          </a:p>
        </p:txBody>
      </p:sp>
    </p:spTree>
    <p:extLst>
      <p:ext uri="{BB962C8B-B14F-4D97-AF65-F5344CB8AC3E}">
        <p14:creationId xmlns:p14="http://schemas.microsoft.com/office/powerpoint/2010/main" val="342963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757D-A3CD-45B0-9A06-BDB09763A1A9}"/>
              </a:ext>
            </a:extLst>
          </p:cNvPr>
          <p:cNvSpPr>
            <a:spLocks noGrp="1"/>
          </p:cNvSpPr>
          <p:nvPr>
            <p:ph type="title"/>
          </p:nvPr>
        </p:nvSpPr>
        <p:spPr>
          <a:xfrm>
            <a:off x="2219417" y="624110"/>
            <a:ext cx="9285195" cy="528797"/>
          </a:xfrm>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AU" sz="2800" dirty="0"/>
          </a:p>
        </p:txBody>
      </p:sp>
      <p:sp>
        <p:nvSpPr>
          <p:cNvPr id="3" name="Content Placeholder 2">
            <a:extLst>
              <a:ext uri="{FF2B5EF4-FFF2-40B4-BE49-F238E27FC236}">
                <a16:creationId xmlns:a16="http://schemas.microsoft.com/office/drawing/2014/main" id="{6B94524B-44A7-4116-AE4C-C77ADB326B60}"/>
              </a:ext>
            </a:extLst>
          </p:cNvPr>
          <p:cNvSpPr>
            <a:spLocks noGrp="1"/>
          </p:cNvSpPr>
          <p:nvPr>
            <p:ph idx="1"/>
          </p:nvPr>
        </p:nvSpPr>
        <p:spPr>
          <a:xfrm>
            <a:off x="2429414" y="1911657"/>
            <a:ext cx="9351254" cy="4240567"/>
          </a:xfrm>
        </p:spPr>
        <p:txBody>
          <a:bodyPr/>
          <a:lstStyle/>
          <a:p>
            <a:pPr algn="just">
              <a:lnSpc>
                <a:spcPct val="150000"/>
              </a:lnSpc>
            </a:pPr>
            <a:r>
              <a:rPr lang="en-AU" sz="1800" b="0" i="0" u="none" strike="noStrike" dirty="0">
                <a:solidFill>
                  <a:srgbClr val="231F20"/>
                </a:solidFill>
                <a:effectLst/>
                <a:latin typeface="Times New Roman" panose="02020603050405020304" pitchFamily="18" charset="0"/>
              </a:rPr>
              <a:t>In  general, cryptocurrencies are just lines of code that can have  some financial value. Bitcoin is the first cryptocurrency that was created.</a:t>
            </a:r>
          </a:p>
          <a:p>
            <a:pPr algn="just">
              <a:lnSpc>
                <a:spcPct val="150000"/>
              </a:lnSpc>
            </a:pPr>
            <a:r>
              <a:rPr lang="en-AU" sz="1800" b="0" i="0" u="none" strike="noStrike" dirty="0">
                <a:solidFill>
                  <a:srgbClr val="231F20"/>
                </a:solidFill>
                <a:effectLst/>
                <a:latin typeface="Times New Roman" panose="02020603050405020304" pitchFamily="18" charset="0"/>
              </a:rPr>
              <a:t>Bitcoin’s price has arguably behaved like a bubble. Many  people have been scrambling to find ways to make money  off this volatile market.</a:t>
            </a:r>
            <a:endParaRPr lang="en-AU" sz="1800" dirty="0">
              <a:solidFill>
                <a:srgbClr val="231F20"/>
              </a:solidFill>
              <a:latin typeface="Times New Roman" panose="02020603050405020304" pitchFamily="18" charset="0"/>
            </a:endParaRPr>
          </a:p>
          <a:p>
            <a:pPr algn="just">
              <a:lnSpc>
                <a:spcPct val="150000"/>
              </a:lnSpc>
            </a:pPr>
            <a:r>
              <a:rPr lang="en-AU" sz="1800" b="0" i="0" u="none" strike="noStrike" dirty="0">
                <a:solidFill>
                  <a:srgbClr val="231F20"/>
                </a:solidFill>
                <a:effectLst/>
                <a:latin typeface="Times New Roman" panose="02020603050405020304" pitchFamily="18" charset="0"/>
              </a:rPr>
              <a:t>After the recent popularity of bitcoins, many researchers  have tried to implement prediction models [1].</a:t>
            </a:r>
          </a:p>
          <a:p>
            <a:pPr algn="just">
              <a:lnSpc>
                <a:spcPct val="150000"/>
              </a:lnSpc>
            </a:pPr>
            <a:r>
              <a:rPr lang="en-AU" sz="1800" b="0" i="0" u="none" strike="noStrike" dirty="0">
                <a:solidFill>
                  <a:srgbClr val="231F20"/>
                </a:solidFill>
                <a:effectLst/>
                <a:latin typeface="Times New Roman" panose="02020603050405020304" pitchFamily="18" charset="0"/>
              </a:rPr>
              <a:t>Many parameters must be tweaked until at least some  sensible outcome is generated from the algorithm during </a:t>
            </a:r>
            <a:r>
              <a:rPr lang="en-AU" sz="1800" dirty="0">
                <a:solidFill>
                  <a:srgbClr val="231F20"/>
                </a:solidFill>
                <a:latin typeface="Times New Roman" panose="02020603050405020304" pitchFamily="18" charset="0"/>
              </a:rPr>
              <a:t>b</a:t>
            </a:r>
            <a:r>
              <a:rPr lang="en-AU" sz="1800" b="0" i="0" u="none" strike="noStrike" dirty="0">
                <a:solidFill>
                  <a:srgbClr val="231F20"/>
                </a:solidFill>
                <a:effectLst/>
                <a:latin typeface="Times New Roman" panose="02020603050405020304" pitchFamily="18" charset="0"/>
              </a:rPr>
              <a:t>uilding a  prediction model.</a:t>
            </a:r>
            <a:endParaRPr lang="en-AU" sz="1800" dirty="0"/>
          </a:p>
          <a:p>
            <a:endParaRPr lang="en-AU" dirty="0"/>
          </a:p>
        </p:txBody>
      </p:sp>
      <p:sp>
        <p:nvSpPr>
          <p:cNvPr id="4" name="Slide Number Placeholder 3">
            <a:extLst>
              <a:ext uri="{FF2B5EF4-FFF2-40B4-BE49-F238E27FC236}">
                <a16:creationId xmlns:a16="http://schemas.microsoft.com/office/drawing/2014/main" id="{CB046AFB-B7EB-4D66-8DA3-2E6E88389B3E}"/>
              </a:ext>
            </a:extLst>
          </p:cNvPr>
          <p:cNvSpPr>
            <a:spLocks noGrp="1"/>
          </p:cNvSpPr>
          <p:nvPr>
            <p:ph type="sldNum" sz="quarter" idx="12"/>
          </p:nvPr>
        </p:nvSpPr>
        <p:spPr/>
        <p:txBody>
          <a:bodyPr/>
          <a:lstStyle/>
          <a:p>
            <a:fld id="{BB277CF9-F43D-49D8-A217-59AA9A28AEDC}" type="slidenum">
              <a:rPr lang="en-AU" smtClean="0"/>
              <a:t>4</a:t>
            </a:fld>
            <a:endParaRPr lang="en-AU" dirty="0"/>
          </a:p>
        </p:txBody>
      </p:sp>
    </p:spTree>
    <p:extLst>
      <p:ext uri="{BB962C8B-B14F-4D97-AF65-F5344CB8AC3E}">
        <p14:creationId xmlns:p14="http://schemas.microsoft.com/office/powerpoint/2010/main" val="76791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808B-6366-4F3B-8F6C-DAA572914434}"/>
              </a:ext>
            </a:extLst>
          </p:cNvPr>
          <p:cNvSpPr>
            <a:spLocks noGrp="1"/>
          </p:cNvSpPr>
          <p:nvPr>
            <p:ph type="title"/>
          </p:nvPr>
        </p:nvSpPr>
        <p:spPr>
          <a:xfrm>
            <a:off x="2592925" y="624110"/>
            <a:ext cx="8911687" cy="680907"/>
          </a:xfrm>
        </p:spPr>
        <p:txBody>
          <a:bodyPr>
            <a:normAutofit/>
          </a:bodyPr>
          <a:lstStyle/>
          <a:p>
            <a:pPr algn="ctr"/>
            <a:r>
              <a:rPr lang="en-US" sz="2800" b="1" dirty="0">
                <a:latin typeface="Times New Roman" panose="02020603050405020304" pitchFamily="18" charset="0"/>
                <a:cs typeface="Times New Roman" panose="02020603050405020304" pitchFamily="18" charset="0"/>
              </a:rPr>
              <a:t>EXISTING SYSTEM</a:t>
            </a:r>
            <a:endParaRPr lang="en-AU" sz="2800" dirty="0"/>
          </a:p>
        </p:txBody>
      </p:sp>
      <p:sp>
        <p:nvSpPr>
          <p:cNvPr id="3" name="Content Placeholder 2">
            <a:extLst>
              <a:ext uri="{FF2B5EF4-FFF2-40B4-BE49-F238E27FC236}">
                <a16:creationId xmlns:a16="http://schemas.microsoft.com/office/drawing/2014/main" id="{63AD2855-126E-4055-8D0B-202523F86B4F}"/>
              </a:ext>
            </a:extLst>
          </p:cNvPr>
          <p:cNvSpPr>
            <a:spLocks noGrp="1"/>
          </p:cNvSpPr>
          <p:nvPr>
            <p:ph idx="1"/>
          </p:nvPr>
        </p:nvSpPr>
        <p:spPr>
          <a:xfrm>
            <a:off x="2464924" y="1882065"/>
            <a:ext cx="9039687" cy="4545367"/>
          </a:xfrm>
        </p:spPr>
        <p:txBody>
          <a:bodyPr/>
          <a:lstStyle/>
          <a:p>
            <a:pPr algn="just">
              <a:lnSpc>
                <a:spcPct val="150000"/>
              </a:lnSpc>
            </a:pPr>
            <a:r>
              <a:rPr lang="en-AU" sz="1800" b="0" i="0" u="none" strike="noStrike" dirty="0">
                <a:solidFill>
                  <a:srgbClr val="231F20"/>
                </a:solidFill>
                <a:effectLst/>
                <a:latin typeface="Times New Roman" panose="02020603050405020304" pitchFamily="18" charset="0"/>
              </a:rPr>
              <a:t>In particular, support vector machines  (SVM) are suggested to work well with small data  and this have been used widely in the asset returns prediction  problems [2].</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DISADVANTAGES</a:t>
            </a:r>
          </a:p>
          <a:p>
            <a:pPr algn="just">
              <a:lnSpc>
                <a:spcPct val="150000"/>
              </a:lnSpc>
            </a:pPr>
            <a:r>
              <a:rPr lang="en-AU" sz="1800" b="0" i="0" u="none" strike="noStrike" dirty="0">
                <a:solidFill>
                  <a:srgbClr val="000000"/>
                </a:solidFill>
                <a:effectLst/>
                <a:latin typeface="Times New Roman" panose="02020603050405020304" pitchFamily="18" charset="0"/>
                <a:cs typeface="Times New Roman" panose="02020603050405020304" pitchFamily="18" charset="0"/>
              </a:rPr>
              <a:t>It does not perform well, when  we have </a:t>
            </a:r>
          </a:p>
          <a:p>
            <a:pPr marL="0" indent="0" algn="just">
              <a:lnSpc>
                <a:spcPct val="150000"/>
              </a:lnSpc>
              <a:buNone/>
            </a:pPr>
            <a:r>
              <a:rPr lang="en-AU" dirty="0">
                <a:solidFill>
                  <a:srgbClr val="000000"/>
                </a:solidFill>
                <a:latin typeface="Times New Roman" panose="02020603050405020304" pitchFamily="18" charset="0"/>
                <a:cs typeface="Times New Roman" panose="02020603050405020304" pitchFamily="18" charset="0"/>
              </a:rPr>
              <a:t>      </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large data set.</a:t>
            </a:r>
          </a:p>
          <a:p>
            <a:pPr algn="just">
              <a:lnSpc>
                <a:spcPct val="150000"/>
              </a:lnSpc>
            </a:pPr>
            <a:r>
              <a:rPr lang="en-AU" sz="1800" b="0" i="0" u="none" strike="noStrike" dirty="0">
                <a:solidFill>
                  <a:srgbClr val="000000"/>
                </a:solidFill>
                <a:effectLst/>
                <a:latin typeface="Times New Roman" panose="02020603050405020304" pitchFamily="18" charset="0"/>
                <a:cs typeface="Times New Roman" panose="02020603050405020304" pitchFamily="18" charset="0"/>
              </a:rPr>
              <a:t>Low performance if the data set  </a:t>
            </a:r>
            <a:r>
              <a:rPr lang="en-AU" sz="1800" dirty="0">
                <a:solidFill>
                  <a:srgbClr val="000000"/>
                </a:solidFill>
                <a:latin typeface="Times New Roman" panose="02020603050405020304" pitchFamily="18" charset="0"/>
                <a:cs typeface="Times New Roman" panose="02020603050405020304" pitchFamily="18" charset="0"/>
              </a:rPr>
              <a:t>has more</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AU" dirty="0">
                <a:solidFill>
                  <a:srgbClr val="000000"/>
                </a:solidFill>
                <a:latin typeface="Times New Roman" panose="02020603050405020304" pitchFamily="18" charset="0"/>
                <a:cs typeface="Times New Roman" panose="02020603050405020304" pitchFamily="18" charset="0"/>
              </a:rPr>
              <a:t>      </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noise.</a:t>
            </a:r>
            <a:endParaRPr lang="en-AU"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DD5B51-E456-4C08-8010-0DC6C049EA90}"/>
              </a:ext>
            </a:extLst>
          </p:cNvPr>
          <p:cNvSpPr>
            <a:spLocks noGrp="1"/>
          </p:cNvSpPr>
          <p:nvPr>
            <p:ph type="sldNum" sz="quarter" idx="12"/>
          </p:nvPr>
        </p:nvSpPr>
        <p:spPr/>
        <p:txBody>
          <a:bodyPr/>
          <a:lstStyle/>
          <a:p>
            <a:fld id="{BB277CF9-F43D-49D8-A217-59AA9A28AEDC}" type="slidenum">
              <a:rPr lang="en-AU" smtClean="0"/>
              <a:t>5</a:t>
            </a:fld>
            <a:endParaRPr lang="en-AU" dirty="0"/>
          </a:p>
        </p:txBody>
      </p:sp>
      <p:pic>
        <p:nvPicPr>
          <p:cNvPr id="5" name="Picture 4">
            <a:extLst>
              <a:ext uri="{FF2B5EF4-FFF2-40B4-BE49-F238E27FC236}">
                <a16:creationId xmlns:a16="http://schemas.microsoft.com/office/drawing/2014/main" id="{1DD62674-11E2-4D73-95E4-2C32D694B415}"/>
              </a:ext>
            </a:extLst>
          </p:cNvPr>
          <p:cNvPicPr>
            <a:picLocks noChangeAspect="1"/>
          </p:cNvPicPr>
          <p:nvPr/>
        </p:nvPicPr>
        <p:blipFill rotWithShape="1">
          <a:blip r:embed="rId2">
            <a:extLst>
              <a:ext uri="{28A0092B-C50C-407E-A947-70E740481C1C}">
                <a14:useLocalDpi xmlns:a14="http://schemas.microsoft.com/office/drawing/2010/main" val="0"/>
              </a:ext>
            </a:extLst>
          </a:blip>
          <a:srcRect l="18235" t="31259" r="35515" b="14173"/>
          <a:stretch/>
        </p:blipFill>
        <p:spPr>
          <a:xfrm>
            <a:off x="7057932" y="3094687"/>
            <a:ext cx="4287730" cy="2845634"/>
          </a:xfrm>
          <a:prstGeom prst="ellipse">
            <a:avLst/>
          </a:prstGeom>
          <a:ln>
            <a:noFill/>
          </a:ln>
          <a:effectLst>
            <a:softEdge rad="112500"/>
          </a:effectLst>
        </p:spPr>
      </p:pic>
    </p:spTree>
    <p:extLst>
      <p:ext uri="{BB962C8B-B14F-4D97-AF65-F5344CB8AC3E}">
        <p14:creationId xmlns:p14="http://schemas.microsoft.com/office/powerpoint/2010/main" val="114954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3D1F-5B84-4268-80C9-3E000A3F5AA4}"/>
              </a:ext>
            </a:extLst>
          </p:cNvPr>
          <p:cNvSpPr>
            <a:spLocks noGrp="1"/>
          </p:cNvSpPr>
          <p:nvPr>
            <p:ph type="title"/>
          </p:nvPr>
        </p:nvSpPr>
        <p:spPr>
          <a:xfrm>
            <a:off x="2024109" y="705945"/>
            <a:ext cx="9480503" cy="528797"/>
          </a:xfrm>
        </p:spPr>
        <p:txBody>
          <a:bodyPr>
            <a:normAutofit/>
          </a:bodyPr>
          <a:lstStyle/>
          <a:p>
            <a:pPr algn="ctr"/>
            <a:r>
              <a:rPr lang="en-US" sz="2800" b="1" dirty="0">
                <a:latin typeface="Times New Roman" panose="02020603050405020304" pitchFamily="18" charset="0"/>
                <a:cs typeface="Times New Roman" panose="02020603050405020304" pitchFamily="18" charset="0"/>
              </a:rPr>
              <a:t>PROPOSED SYSTEM</a:t>
            </a:r>
            <a:endParaRPr lang="en-AU" sz="2800" dirty="0"/>
          </a:p>
        </p:txBody>
      </p:sp>
      <p:sp>
        <p:nvSpPr>
          <p:cNvPr id="3" name="Content Placeholder 2">
            <a:extLst>
              <a:ext uri="{FF2B5EF4-FFF2-40B4-BE49-F238E27FC236}">
                <a16:creationId xmlns:a16="http://schemas.microsoft.com/office/drawing/2014/main" id="{05318E85-FD61-4FBB-87FF-45DE576DF280}"/>
              </a:ext>
            </a:extLst>
          </p:cNvPr>
          <p:cNvSpPr>
            <a:spLocks noGrp="1"/>
          </p:cNvSpPr>
          <p:nvPr>
            <p:ph idx="1"/>
          </p:nvPr>
        </p:nvSpPr>
        <p:spPr>
          <a:xfrm>
            <a:off x="2396972" y="1669003"/>
            <a:ext cx="9365942" cy="4767308"/>
          </a:xfrm>
        </p:spPr>
        <p:txBody>
          <a:bodyPr>
            <a:normAutofit/>
          </a:bodyPr>
          <a:lstStyle/>
          <a:p>
            <a:r>
              <a:rPr lang="en-AU" sz="1800" b="0" i="0" u="none" strike="noStrike" dirty="0">
                <a:solidFill>
                  <a:srgbClr val="231F20"/>
                </a:solidFill>
                <a:effectLst/>
                <a:latin typeface="Times New Roman" panose="02020603050405020304" pitchFamily="18" charset="0"/>
              </a:rPr>
              <a:t>Recurrent neural network’s(RNN’s) LSTM</a:t>
            </a:r>
            <a:r>
              <a:rPr lang="en-AU" sz="1800" i="0" dirty="0">
                <a:solidFill>
                  <a:srgbClr val="231F20"/>
                </a:solidFill>
                <a:latin typeface="Times New Roman" panose="02020603050405020304" pitchFamily="18" charset="0"/>
              </a:rPr>
              <a:t> is  proposed model</a:t>
            </a:r>
            <a:r>
              <a:rPr lang="en-AU" sz="1800" dirty="0">
                <a:solidFill>
                  <a:srgbClr val="231F20"/>
                </a:solidFill>
                <a:latin typeface="Times New Roman" panose="02020603050405020304" pitchFamily="18" charset="0"/>
              </a:rPr>
              <a:t>.</a:t>
            </a:r>
          </a:p>
          <a:p>
            <a:pPr marL="0" indent="0">
              <a:buNone/>
            </a:pPr>
            <a:endParaRPr lang="en-AU" sz="1800" dirty="0">
              <a:solidFill>
                <a:srgbClr val="231F20"/>
              </a:solidFill>
              <a:latin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ADVANTAGES</a:t>
            </a:r>
          </a:p>
          <a:p>
            <a:pPr marL="0" indent="0">
              <a:buNone/>
            </a:pPr>
            <a:endParaRPr lang="en-AU" sz="1800" dirty="0">
              <a:solidFill>
                <a:srgbClr val="231F20"/>
              </a:solidFill>
              <a:latin typeface="Times New Roman" panose="02020603050405020304" pitchFamily="18" charset="0"/>
            </a:endParaRPr>
          </a:p>
          <a:p>
            <a:pPr marL="67755" marR="287896" indent="1715" algn="just" rtl="0">
              <a:lnSpc>
                <a:spcPct val="150000"/>
              </a:lnSpc>
              <a:spcBef>
                <a:spcPts val="19"/>
              </a:spcBef>
              <a:spcAft>
                <a:spcPts val="0"/>
              </a:spcAft>
            </a:pPr>
            <a:r>
              <a:rPr lang="en-AU" sz="1800" b="0" i="0" u="none" strike="noStrike" dirty="0">
                <a:solidFill>
                  <a:srgbClr val="000000"/>
                </a:solidFill>
                <a:effectLst/>
                <a:latin typeface="Times New Roman" panose="02020603050405020304" pitchFamily="18" charset="0"/>
                <a:cs typeface="Times New Roman" panose="02020603050405020304" pitchFamily="18" charset="0"/>
              </a:rPr>
              <a:t> It is easily calculate the  large data set prices.</a:t>
            </a:r>
            <a:endParaRPr lang="en-AU" sz="1800" i="0" u="none" strike="noStrike" dirty="0">
              <a:solidFill>
                <a:srgbClr val="000000"/>
              </a:solidFill>
              <a:latin typeface="Times New Roman" panose="02020603050405020304" pitchFamily="18" charset="0"/>
              <a:cs typeface="Times New Roman" panose="02020603050405020304" pitchFamily="18" charset="0"/>
            </a:endParaRPr>
          </a:p>
          <a:p>
            <a:pPr marL="67755" marR="287896" indent="1715" algn="just" rtl="0">
              <a:lnSpc>
                <a:spcPct val="150000"/>
              </a:lnSpc>
              <a:spcBef>
                <a:spcPts val="19"/>
              </a:spcBef>
              <a:spcAft>
                <a:spcPts val="0"/>
              </a:spcAft>
            </a:pPr>
            <a:r>
              <a:rPr lang="en-AU" sz="1800" b="0" i="0" u="none" strike="noStrike" dirty="0">
                <a:solidFill>
                  <a:srgbClr val="000000"/>
                </a:solidFill>
                <a:effectLst/>
                <a:latin typeface="Times New Roman" panose="02020603050405020304" pitchFamily="18" charset="0"/>
                <a:cs typeface="Times New Roman" panose="02020603050405020304" pitchFamily="18" charset="0"/>
              </a:rPr>
              <a:t> The proposed  method  is  capable  of  tracing  and  </a:t>
            </a:r>
          </a:p>
          <a:p>
            <a:pPr marL="67755" marR="287896" indent="0" algn="just" rtl="0">
              <a:lnSpc>
                <a:spcPct val="150000"/>
              </a:lnSpc>
              <a:spcBef>
                <a:spcPts val="19"/>
              </a:spcBef>
              <a:spcAft>
                <a:spcPts val="0"/>
              </a:spcAft>
              <a:buNone/>
            </a:pPr>
            <a:r>
              <a:rPr lang="en-AU" dirty="0">
                <a:solidFill>
                  <a:srgbClr val="000000"/>
                </a:solidFill>
                <a:latin typeface="Times New Roman" panose="02020603050405020304" pitchFamily="18" charset="0"/>
                <a:cs typeface="Times New Roman" panose="02020603050405020304" pitchFamily="18" charset="0"/>
              </a:rPr>
              <a:t>     </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prediction  of  prices and the prediction will produce</a:t>
            </a:r>
          </a:p>
          <a:p>
            <a:pPr marL="67755" marR="287896" indent="0" algn="just" rtl="0">
              <a:lnSpc>
                <a:spcPct val="150000"/>
              </a:lnSpc>
              <a:spcBef>
                <a:spcPts val="19"/>
              </a:spcBef>
              <a:spcAft>
                <a:spcPts val="0"/>
              </a:spcAft>
              <a:buNone/>
            </a:pPr>
            <a:r>
              <a:rPr lang="en-AU" dirty="0">
                <a:solidFill>
                  <a:srgbClr val="000000"/>
                </a:solidFill>
                <a:latin typeface="Times New Roman" panose="02020603050405020304" pitchFamily="18" charset="0"/>
                <a:cs typeface="Times New Roman" panose="02020603050405020304" pitchFamily="18" charset="0"/>
              </a:rPr>
              <a:t>    </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 higher and accurate results.</a:t>
            </a:r>
          </a:p>
          <a:p>
            <a:pPr marL="67755" marR="287896" indent="1715" algn="just" rtl="0">
              <a:lnSpc>
                <a:spcPct val="150000"/>
              </a:lnSpc>
              <a:spcBef>
                <a:spcPts val="19"/>
              </a:spcBef>
              <a:spcAft>
                <a:spcPts val="0"/>
              </a:spcAft>
            </a:pPr>
            <a:r>
              <a:rPr lang="en-AU" sz="1800" dirty="0">
                <a:solidFill>
                  <a:srgbClr val="000000"/>
                </a:solidFill>
                <a:latin typeface="Times New Roman" panose="02020603050405020304" pitchFamily="18" charset="0"/>
                <a:cs typeface="Times New Roman" panose="02020603050405020304" pitchFamily="18" charset="0"/>
              </a:rPr>
              <a:t>With</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 our above model we are getting accurate results </a:t>
            </a:r>
          </a:p>
          <a:p>
            <a:pPr marL="67755" marR="287896" indent="0" algn="just" rtl="0">
              <a:lnSpc>
                <a:spcPct val="150000"/>
              </a:lnSpc>
              <a:spcBef>
                <a:spcPts val="19"/>
              </a:spcBef>
              <a:spcAft>
                <a:spcPts val="0"/>
              </a:spcAft>
              <a:buNone/>
            </a:pPr>
            <a:r>
              <a:rPr lang="en-AU" dirty="0">
                <a:solidFill>
                  <a:srgbClr val="000000"/>
                </a:solidFill>
                <a:latin typeface="Times New Roman" panose="02020603050405020304" pitchFamily="18" charset="0"/>
                <a:cs typeface="Times New Roman" panose="02020603050405020304" pitchFamily="18" charset="0"/>
              </a:rPr>
              <a:t>    </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which will be more useful to stock analysts, Business </a:t>
            </a:r>
          </a:p>
          <a:p>
            <a:pPr marL="67755" marR="287896" indent="0" algn="just" rtl="0">
              <a:lnSpc>
                <a:spcPct val="150000"/>
              </a:lnSpc>
              <a:spcBef>
                <a:spcPts val="19"/>
              </a:spcBef>
              <a:spcAft>
                <a:spcPts val="0"/>
              </a:spcAft>
              <a:buNone/>
            </a:pPr>
            <a:r>
              <a:rPr lang="en-AU" dirty="0">
                <a:solidFill>
                  <a:srgbClr val="000000"/>
                </a:solidFill>
                <a:latin typeface="Times New Roman" panose="02020603050405020304" pitchFamily="18" charset="0"/>
                <a:cs typeface="Times New Roman" panose="02020603050405020304" pitchFamily="18" charset="0"/>
              </a:rPr>
              <a:t>   A</a:t>
            </a:r>
            <a:r>
              <a:rPr lang="en-AU" sz="1800" b="0" i="0" u="none" strike="noStrike" dirty="0">
                <a:solidFill>
                  <a:srgbClr val="000000"/>
                </a:solidFill>
                <a:effectLst/>
                <a:latin typeface="Times New Roman" panose="02020603050405020304" pitchFamily="18" charset="0"/>
                <a:cs typeface="Times New Roman" panose="02020603050405020304" pitchFamily="18" charset="0"/>
              </a:rPr>
              <a:t>nalysts,  Stock Market Investors.</a:t>
            </a:r>
            <a:endParaRPr lang="en-AU" sz="1800" b="0" u="none" strike="noStrike" dirty="0">
              <a:solidFill>
                <a:srgbClr val="231F2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EDBCE9BE-2F27-4FE9-A7E6-CC5017BC1771}"/>
              </a:ext>
            </a:extLst>
          </p:cNvPr>
          <p:cNvSpPr>
            <a:spLocks noGrp="1"/>
          </p:cNvSpPr>
          <p:nvPr>
            <p:ph type="sldNum" sz="quarter" idx="12"/>
          </p:nvPr>
        </p:nvSpPr>
        <p:spPr/>
        <p:txBody>
          <a:bodyPr/>
          <a:lstStyle/>
          <a:p>
            <a:fld id="{BB277CF9-F43D-49D8-A217-59AA9A28AEDC}" type="slidenum">
              <a:rPr lang="en-AU" smtClean="0"/>
              <a:t>6</a:t>
            </a:fld>
            <a:endParaRPr lang="en-AU" dirty="0"/>
          </a:p>
        </p:txBody>
      </p:sp>
      <p:pic>
        <p:nvPicPr>
          <p:cNvPr id="5" name="Picture 4">
            <a:extLst>
              <a:ext uri="{FF2B5EF4-FFF2-40B4-BE49-F238E27FC236}">
                <a16:creationId xmlns:a16="http://schemas.microsoft.com/office/drawing/2014/main" id="{4A295510-2CAD-492B-9218-3BD74E196150}"/>
              </a:ext>
            </a:extLst>
          </p:cNvPr>
          <p:cNvPicPr>
            <a:picLocks noChangeAspect="1"/>
          </p:cNvPicPr>
          <p:nvPr/>
        </p:nvPicPr>
        <p:blipFill rotWithShape="1">
          <a:blip r:embed="rId2">
            <a:extLst>
              <a:ext uri="{28A0092B-C50C-407E-A947-70E740481C1C}">
                <a14:useLocalDpi xmlns:a14="http://schemas.microsoft.com/office/drawing/2010/main" val="0"/>
              </a:ext>
            </a:extLst>
          </a:blip>
          <a:srcRect l="30874" t="31326" r="33374" b="21231"/>
          <a:stretch/>
        </p:blipFill>
        <p:spPr>
          <a:xfrm>
            <a:off x="7986528" y="3191352"/>
            <a:ext cx="3776386" cy="2818830"/>
          </a:xfrm>
          <a:prstGeom prst="ellipse">
            <a:avLst/>
          </a:prstGeom>
          <a:ln>
            <a:noFill/>
          </a:ln>
          <a:effectLst>
            <a:softEdge rad="112500"/>
          </a:effectLst>
        </p:spPr>
      </p:pic>
    </p:spTree>
    <p:extLst>
      <p:ext uri="{BB962C8B-B14F-4D97-AF65-F5344CB8AC3E}">
        <p14:creationId xmlns:p14="http://schemas.microsoft.com/office/powerpoint/2010/main" val="45762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A95A6-05E5-0BE4-150E-214CFAD0EE36}"/>
              </a:ext>
            </a:extLst>
          </p:cNvPr>
          <p:cNvSpPr>
            <a:spLocks noGrp="1"/>
          </p:cNvSpPr>
          <p:nvPr>
            <p:ph type="title"/>
          </p:nvPr>
        </p:nvSpPr>
        <p:spPr>
          <a:xfrm>
            <a:off x="2592925" y="624110"/>
            <a:ext cx="8911687" cy="803474"/>
          </a:xfrm>
        </p:spPr>
        <p:txBody>
          <a:bodyPr>
            <a:normAutofit/>
          </a:bodyPr>
          <a:lstStyle/>
          <a:p>
            <a:pPr algn="ctr"/>
            <a:r>
              <a:rPr lang="en-US" sz="2800" b="1" dirty="0">
                <a:latin typeface="Times New Roman" panose="02020603050405020304" pitchFamily="18" charset="0"/>
                <a:cs typeface="Times New Roman" panose="02020603050405020304" pitchFamily="18" charset="0"/>
              </a:rPr>
              <a:t>SYSTEM REQUIREMENTS</a:t>
            </a:r>
            <a:endParaRPr lang="en-AU"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580590-B4F4-47AC-AB10-66340818573E}"/>
              </a:ext>
            </a:extLst>
          </p:cNvPr>
          <p:cNvSpPr>
            <a:spLocks noGrp="1"/>
          </p:cNvSpPr>
          <p:nvPr>
            <p:ph idx="1"/>
          </p:nvPr>
        </p:nvSpPr>
        <p:spPr>
          <a:xfrm>
            <a:off x="2589212" y="1539551"/>
            <a:ext cx="8915400" cy="4833257"/>
          </a:xfrm>
        </p:spPr>
        <p:txBody>
          <a:bodyPr>
            <a:normAutofit/>
          </a:bodyPr>
          <a:lstStyle/>
          <a:p>
            <a:pPr marL="0" indent="0" algn="just" rtl="0">
              <a:lnSpc>
                <a:spcPct val="150000"/>
              </a:lnSpc>
              <a:spcBef>
                <a:spcPts val="0"/>
              </a:spcBef>
              <a:spcAft>
                <a:spcPts val="0"/>
              </a:spcAft>
              <a:buNone/>
            </a:pPr>
            <a:r>
              <a:rPr lang="en-AU" sz="2000" b="1" i="0" u="none" strike="noStrike" dirty="0">
                <a:solidFill>
                  <a:srgbClr val="000000"/>
                </a:solidFill>
                <a:effectLst/>
                <a:latin typeface="Times New Roman" panose="02020603050405020304" pitchFamily="18" charset="0"/>
              </a:rPr>
              <a:t>Hardware requirements :</a:t>
            </a:r>
          </a:p>
          <a:p>
            <a:pPr marL="0" indent="0" algn="just" rtl="0">
              <a:lnSpc>
                <a:spcPct val="150000"/>
              </a:lnSpc>
              <a:spcBef>
                <a:spcPts val="0"/>
              </a:spcBef>
              <a:spcAft>
                <a:spcPts val="0"/>
              </a:spcAft>
              <a:buNone/>
            </a:pPr>
            <a:r>
              <a:rPr lang="en-AU" sz="1800" b="0" i="0" u="none" strike="noStrike" dirty="0">
                <a:solidFill>
                  <a:srgbClr val="000000"/>
                </a:solidFill>
                <a:effectLst/>
                <a:latin typeface="Times New Roman" panose="02020603050405020304" pitchFamily="18" charset="0"/>
                <a:cs typeface="Times New Roman" panose="02020603050405020304" pitchFamily="18" charset="0"/>
              </a:rPr>
              <a:t>Processor: Intel I3 or Higher Gen</a:t>
            </a:r>
          </a:p>
          <a:p>
            <a:pPr marL="0" indent="0" algn="just" rtl="0">
              <a:lnSpc>
                <a:spcPct val="150000"/>
              </a:lnSpc>
              <a:spcBef>
                <a:spcPts val="0"/>
              </a:spcBef>
              <a:spcAft>
                <a:spcPts val="0"/>
              </a:spcAft>
              <a:buNone/>
            </a:pPr>
            <a:r>
              <a:rPr lang="en-AU" sz="1800" b="0" i="0" u="none" strike="noStrike" dirty="0">
                <a:solidFill>
                  <a:srgbClr val="000000"/>
                </a:solidFill>
                <a:effectLst/>
                <a:latin typeface="Times New Roman" panose="02020603050405020304" pitchFamily="18" charset="0"/>
                <a:cs typeface="Times New Roman" panose="02020603050405020304" pitchFamily="18" charset="0"/>
              </a:rPr>
              <a:t>RAM: Min. 4GB</a:t>
            </a:r>
          </a:p>
          <a:p>
            <a:pPr marL="0" indent="0" algn="just" rtl="0">
              <a:lnSpc>
                <a:spcPct val="150000"/>
              </a:lnSpc>
              <a:spcBef>
                <a:spcPts val="0"/>
              </a:spcBef>
              <a:spcAft>
                <a:spcPts val="0"/>
              </a:spcAft>
              <a:buNone/>
            </a:pPr>
            <a:r>
              <a:rPr lang="en-AU" sz="1800" b="0" i="0" u="none" strike="noStrike" dirty="0">
                <a:solidFill>
                  <a:srgbClr val="000000"/>
                </a:solidFill>
                <a:effectLst/>
                <a:latin typeface="Times New Roman" panose="02020603050405020304" pitchFamily="18" charset="0"/>
                <a:cs typeface="Times New Roman" panose="02020603050405020304" pitchFamily="18" charset="0"/>
              </a:rPr>
              <a:t>Hard Disk: Min. 256 GB</a:t>
            </a:r>
          </a:p>
          <a:p>
            <a:pPr marL="0" indent="0" algn="just" rtl="0">
              <a:lnSpc>
                <a:spcPct val="150000"/>
              </a:lnSpc>
              <a:spcBef>
                <a:spcPts val="1260"/>
              </a:spcBef>
              <a:spcAft>
                <a:spcPts val="0"/>
              </a:spcAft>
              <a:buNone/>
            </a:pPr>
            <a:r>
              <a:rPr lang="en-AU" sz="2000" b="1" i="0" u="none" strike="noStrike" dirty="0">
                <a:solidFill>
                  <a:srgbClr val="000000"/>
                </a:solidFill>
                <a:effectLst/>
                <a:latin typeface="Times New Roman" panose="02020603050405020304" pitchFamily="18" charset="0"/>
              </a:rPr>
              <a:t>Software requirements :</a:t>
            </a:r>
            <a:endParaRPr lang="en-AU" sz="3200" b="0" dirty="0">
              <a:effectLst/>
            </a:endParaRPr>
          </a:p>
          <a:p>
            <a:pPr marL="0" indent="0" algn="just" rtl="0" fontAlgn="base">
              <a:lnSpc>
                <a:spcPct val="150000"/>
              </a:lnSpc>
              <a:spcBef>
                <a:spcPts val="735"/>
              </a:spcBef>
              <a:spcAft>
                <a:spcPts val="0"/>
              </a:spcAft>
              <a:buNone/>
            </a:pPr>
            <a:r>
              <a:rPr lang="en-AU" sz="1800" b="0" i="0" u="none" strike="noStrike" dirty="0">
                <a:solidFill>
                  <a:srgbClr val="000000"/>
                </a:solidFill>
                <a:effectLst/>
                <a:latin typeface="Times New Roman" panose="02020603050405020304" pitchFamily="18" charset="0"/>
              </a:rPr>
              <a:t>Operating System: Windows 7 or Higher Versions</a:t>
            </a:r>
          </a:p>
          <a:p>
            <a:pPr marL="0" indent="0" algn="just" rtl="0" fontAlgn="base">
              <a:lnSpc>
                <a:spcPct val="150000"/>
              </a:lnSpc>
              <a:spcBef>
                <a:spcPts val="735"/>
              </a:spcBef>
              <a:spcAft>
                <a:spcPts val="0"/>
              </a:spcAft>
              <a:buNone/>
            </a:pPr>
            <a:r>
              <a:rPr lang="en-AU" sz="1800" dirty="0">
                <a:solidFill>
                  <a:srgbClr val="000000"/>
                </a:solidFill>
                <a:latin typeface="Times New Roman" panose="02020603050405020304" pitchFamily="18" charset="0"/>
              </a:rPr>
              <a:t>Programming Language: Python</a:t>
            </a:r>
          </a:p>
          <a:p>
            <a:pPr marL="0" indent="0" algn="just" rtl="0" fontAlgn="base">
              <a:lnSpc>
                <a:spcPct val="150000"/>
              </a:lnSpc>
              <a:spcBef>
                <a:spcPts val="735"/>
              </a:spcBef>
              <a:spcAft>
                <a:spcPts val="0"/>
              </a:spcAft>
              <a:buNone/>
            </a:pPr>
            <a:r>
              <a:rPr lang="en-AU" sz="1800" dirty="0">
                <a:solidFill>
                  <a:srgbClr val="000000"/>
                </a:solidFill>
                <a:latin typeface="Times New Roman" panose="02020603050405020304" pitchFamily="18" charset="0"/>
              </a:rPr>
              <a:t>Execution Platform: </a:t>
            </a:r>
            <a:r>
              <a:rPr lang="en-AU" sz="1800" dirty="0" err="1">
                <a:solidFill>
                  <a:srgbClr val="000000"/>
                </a:solidFill>
                <a:latin typeface="Times New Roman" panose="02020603050405020304" pitchFamily="18" charset="0"/>
              </a:rPr>
              <a:t>Jupyter</a:t>
            </a:r>
            <a:r>
              <a:rPr lang="en-AU" sz="1800" dirty="0">
                <a:solidFill>
                  <a:srgbClr val="000000"/>
                </a:solidFill>
                <a:latin typeface="Times New Roman" panose="02020603050405020304" pitchFamily="18" charset="0"/>
              </a:rPr>
              <a:t> Notebook / Spyder IDE</a:t>
            </a:r>
            <a:endParaRPr lang="en-AU" dirty="0"/>
          </a:p>
        </p:txBody>
      </p:sp>
      <p:sp>
        <p:nvSpPr>
          <p:cNvPr id="4" name="Slide Number Placeholder 3">
            <a:extLst>
              <a:ext uri="{FF2B5EF4-FFF2-40B4-BE49-F238E27FC236}">
                <a16:creationId xmlns:a16="http://schemas.microsoft.com/office/drawing/2014/main" id="{CF5E8802-E0BA-2444-0584-85CD0FB4F5FC}"/>
              </a:ext>
            </a:extLst>
          </p:cNvPr>
          <p:cNvSpPr>
            <a:spLocks noGrp="1"/>
          </p:cNvSpPr>
          <p:nvPr>
            <p:ph type="sldNum" sz="quarter" idx="12"/>
          </p:nvPr>
        </p:nvSpPr>
        <p:spPr/>
        <p:txBody>
          <a:bodyPr/>
          <a:lstStyle/>
          <a:p>
            <a:fld id="{BB277CF9-F43D-49D8-A217-59AA9A28AEDC}" type="slidenum">
              <a:rPr lang="en-AU" smtClean="0"/>
              <a:t>7</a:t>
            </a:fld>
            <a:endParaRPr lang="en-AU" dirty="0"/>
          </a:p>
        </p:txBody>
      </p:sp>
    </p:spTree>
    <p:extLst>
      <p:ext uri="{BB962C8B-B14F-4D97-AF65-F5344CB8AC3E}">
        <p14:creationId xmlns:p14="http://schemas.microsoft.com/office/powerpoint/2010/main" val="160451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0914-A3D6-45D4-995B-FC78F9C6466A}"/>
              </a:ext>
            </a:extLst>
          </p:cNvPr>
          <p:cNvSpPr>
            <a:spLocks noGrp="1"/>
          </p:cNvSpPr>
          <p:nvPr>
            <p:ph type="title"/>
          </p:nvPr>
        </p:nvSpPr>
        <p:spPr>
          <a:xfrm>
            <a:off x="1651248" y="624110"/>
            <a:ext cx="9853364" cy="760807"/>
          </a:xfrm>
        </p:spPr>
        <p:txBody>
          <a:bodyPr>
            <a:normAutofit/>
          </a:bodyPr>
          <a:lstStyle/>
          <a:p>
            <a:pPr algn="ctr"/>
            <a:r>
              <a:rPr lang="en-US" sz="2800" b="1" dirty="0">
                <a:latin typeface="Times New Roman" panose="02020603050405020304" pitchFamily="18" charset="0"/>
                <a:cs typeface="Times New Roman" panose="02020603050405020304" pitchFamily="18" charset="0"/>
              </a:rPr>
              <a:t>		SYSTEM ARCHITECTURE</a:t>
            </a:r>
            <a:endParaRPr lang="en-AU" sz="2800" dirty="0"/>
          </a:p>
        </p:txBody>
      </p:sp>
      <p:sp>
        <p:nvSpPr>
          <p:cNvPr id="3" name="Slide Number Placeholder 2">
            <a:extLst>
              <a:ext uri="{FF2B5EF4-FFF2-40B4-BE49-F238E27FC236}">
                <a16:creationId xmlns:a16="http://schemas.microsoft.com/office/drawing/2014/main" id="{0F4A0627-DE9B-4AB1-B8B8-9D9F0F0C8B96}"/>
              </a:ext>
            </a:extLst>
          </p:cNvPr>
          <p:cNvSpPr>
            <a:spLocks noGrp="1"/>
          </p:cNvSpPr>
          <p:nvPr>
            <p:ph type="sldNum" sz="quarter" idx="12"/>
          </p:nvPr>
        </p:nvSpPr>
        <p:spPr/>
        <p:txBody>
          <a:bodyPr/>
          <a:lstStyle/>
          <a:p>
            <a:fld id="{BB277CF9-F43D-49D8-A217-59AA9A28AEDC}" type="slidenum">
              <a:rPr lang="en-AU" smtClean="0"/>
              <a:t>8</a:t>
            </a:fld>
            <a:endParaRPr lang="en-AU" dirty="0"/>
          </a:p>
        </p:txBody>
      </p:sp>
      <p:pic>
        <p:nvPicPr>
          <p:cNvPr id="4" name="Content Placeholder 3">
            <a:extLst>
              <a:ext uri="{FF2B5EF4-FFF2-40B4-BE49-F238E27FC236}">
                <a16:creationId xmlns:a16="http://schemas.microsoft.com/office/drawing/2014/main" id="{EDF08D73-1064-4366-9B9E-53E38A894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948" y="2095130"/>
            <a:ext cx="6514314" cy="3844032"/>
          </a:xfrm>
          <a:prstGeom prst="rect">
            <a:avLst/>
          </a:prstGeom>
          <a:noFill/>
          <a:ln>
            <a:solidFill>
              <a:schemeClr val="accent1"/>
            </a:solidFill>
          </a:ln>
        </p:spPr>
      </p:pic>
    </p:spTree>
    <p:extLst>
      <p:ext uri="{BB962C8B-B14F-4D97-AF65-F5344CB8AC3E}">
        <p14:creationId xmlns:p14="http://schemas.microsoft.com/office/powerpoint/2010/main" val="134514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EB22-8C85-4DF7-8A77-06755B9BE3B1}"/>
              </a:ext>
            </a:extLst>
          </p:cNvPr>
          <p:cNvSpPr>
            <a:spLocks noGrp="1"/>
          </p:cNvSpPr>
          <p:nvPr>
            <p:ph type="title"/>
          </p:nvPr>
        </p:nvSpPr>
        <p:spPr>
          <a:xfrm>
            <a:off x="1660125" y="624110"/>
            <a:ext cx="9321553" cy="663152"/>
          </a:xfrm>
        </p:spPr>
        <p:txBody>
          <a:bodyPr>
            <a:normAutofit/>
          </a:bodyPr>
          <a:lstStyle/>
          <a:p>
            <a:pPr algn="ctr"/>
            <a:r>
              <a:rPr lang="en-US" sz="2800" b="1" dirty="0">
                <a:latin typeface="Times New Roman" panose="02020603050405020304" pitchFamily="18" charset="0"/>
                <a:cs typeface="Times New Roman" panose="02020603050405020304" pitchFamily="18" charset="0"/>
              </a:rPr>
              <a:t>MODULES</a:t>
            </a:r>
            <a:endParaRPr lang="en-AU" sz="2800" dirty="0"/>
          </a:p>
        </p:txBody>
      </p:sp>
      <p:sp>
        <p:nvSpPr>
          <p:cNvPr id="3" name="Content Placeholder 2">
            <a:extLst>
              <a:ext uri="{FF2B5EF4-FFF2-40B4-BE49-F238E27FC236}">
                <a16:creationId xmlns:a16="http://schemas.microsoft.com/office/drawing/2014/main" id="{E7C94F17-1A49-4C71-B5FF-E06BD3B39F15}"/>
              </a:ext>
            </a:extLst>
          </p:cNvPr>
          <p:cNvSpPr>
            <a:spLocks noGrp="1"/>
          </p:cNvSpPr>
          <p:nvPr>
            <p:ph idx="1"/>
          </p:nvPr>
        </p:nvSpPr>
        <p:spPr>
          <a:xfrm>
            <a:off x="2429414" y="1920536"/>
            <a:ext cx="8915400" cy="3777622"/>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Data Collection</a:t>
            </a:r>
          </a:p>
          <a:p>
            <a:pPr algn="just">
              <a:lnSpc>
                <a:spcPct val="150000"/>
              </a:lnSpc>
            </a:pPr>
            <a:r>
              <a:rPr lang="en-US" sz="1800" dirty="0">
                <a:latin typeface="Times New Roman" panose="02020603050405020304" pitchFamily="18" charset="0"/>
                <a:cs typeface="Times New Roman" panose="02020603050405020304" pitchFamily="18" charset="0"/>
              </a:rPr>
              <a:t>Data Categorization</a:t>
            </a:r>
          </a:p>
          <a:p>
            <a:pPr algn="just">
              <a:lnSpc>
                <a:spcPct val="150000"/>
              </a:lnSpc>
            </a:pPr>
            <a:r>
              <a:rPr lang="en-US" sz="1800" dirty="0">
                <a:latin typeface="Times New Roman" panose="02020603050405020304" pitchFamily="18" charset="0"/>
                <a:cs typeface="Times New Roman" panose="02020603050405020304" pitchFamily="18" charset="0"/>
              </a:rPr>
              <a:t>Data Preprocessing</a:t>
            </a:r>
          </a:p>
          <a:p>
            <a:pPr algn="just">
              <a:lnSpc>
                <a:spcPct val="150000"/>
              </a:lnSpc>
            </a:pPr>
            <a:r>
              <a:rPr lang="en-US" sz="1800" dirty="0">
                <a:latin typeface="Times New Roman" panose="02020603050405020304" pitchFamily="18" charset="0"/>
                <a:cs typeface="Times New Roman" panose="02020603050405020304" pitchFamily="18" charset="0"/>
              </a:rPr>
              <a:t>Model Implementation &amp; Predicting</a:t>
            </a:r>
          </a:p>
        </p:txBody>
      </p:sp>
      <p:sp>
        <p:nvSpPr>
          <p:cNvPr id="4" name="Slide Number Placeholder 3">
            <a:extLst>
              <a:ext uri="{FF2B5EF4-FFF2-40B4-BE49-F238E27FC236}">
                <a16:creationId xmlns:a16="http://schemas.microsoft.com/office/drawing/2014/main" id="{E692DF54-E684-4646-97C6-5323529EC4BC}"/>
              </a:ext>
            </a:extLst>
          </p:cNvPr>
          <p:cNvSpPr>
            <a:spLocks noGrp="1"/>
          </p:cNvSpPr>
          <p:nvPr>
            <p:ph type="sldNum" sz="quarter" idx="12"/>
          </p:nvPr>
        </p:nvSpPr>
        <p:spPr/>
        <p:txBody>
          <a:bodyPr/>
          <a:lstStyle/>
          <a:p>
            <a:fld id="{BB277CF9-F43D-49D8-A217-59AA9A28AEDC}" type="slidenum">
              <a:rPr lang="en-AU" smtClean="0"/>
              <a:t>9</a:t>
            </a:fld>
            <a:endParaRPr lang="en-AU" dirty="0"/>
          </a:p>
        </p:txBody>
      </p:sp>
    </p:spTree>
    <p:extLst>
      <p:ext uri="{BB962C8B-B14F-4D97-AF65-F5344CB8AC3E}">
        <p14:creationId xmlns:p14="http://schemas.microsoft.com/office/powerpoint/2010/main" val="12731884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314</TotalTime>
  <Words>1171</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Gothic</vt:lpstr>
      <vt:lpstr>Times New Roman</vt:lpstr>
      <vt:lpstr>Wingdings 3</vt:lpstr>
      <vt:lpstr>Wisp</vt:lpstr>
      <vt:lpstr>Project Based Learning: Predicting Bitcoin Prices  using Deep Learning</vt:lpstr>
      <vt:lpstr>CONTENTS</vt:lpstr>
      <vt:lpstr>ABSTRACT</vt:lpstr>
      <vt:lpstr>INTRODUCTION</vt:lpstr>
      <vt:lpstr>EXISTING SYSTEM</vt:lpstr>
      <vt:lpstr>PROPOSED SYSTEM</vt:lpstr>
      <vt:lpstr>SYSTEM REQUIREMENTS</vt:lpstr>
      <vt:lpstr>  SYSTEM ARCHITECTURE</vt:lpstr>
      <vt:lpstr>MODULES</vt:lpstr>
      <vt:lpstr>Data Collection</vt:lpstr>
      <vt:lpstr>PowerPoint Presentation</vt:lpstr>
      <vt:lpstr>PowerPoint Presentation</vt:lpstr>
      <vt:lpstr>Data Categorization</vt:lpstr>
      <vt:lpstr>PowerPoint Presentation</vt:lpstr>
      <vt:lpstr>PowerPoint Presentation</vt:lpstr>
      <vt:lpstr>Data Preprocessing</vt:lpstr>
      <vt:lpstr>Data Integration </vt:lpstr>
      <vt:lpstr>Model Implementation &amp; Predicting</vt:lpstr>
      <vt:lpstr>Model Training</vt:lpstr>
      <vt:lpstr>Model Testing</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 Predicting Bitcoin Prices  using Deep Learning</dc:title>
  <dc:creator>Ravuri Sivaram</dc:creator>
  <cp:lastModifiedBy>Ravuri Sivaram</cp:lastModifiedBy>
  <cp:revision>21</cp:revision>
  <dcterms:created xsi:type="dcterms:W3CDTF">2022-04-22T15:08:07Z</dcterms:created>
  <dcterms:modified xsi:type="dcterms:W3CDTF">2024-02-04T05:34:06Z</dcterms:modified>
</cp:coreProperties>
</file>