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6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6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2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9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03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8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0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21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3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119957-3B92-4007-A0C9-C311B389857E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C8A603-2913-46FD-9D5D-5C0E1AFE1A1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5ED92-B6B3-5266-7FE4-5B443CA7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77240"/>
            <a:ext cx="8895426" cy="3566160"/>
          </a:xfrm>
        </p:spPr>
        <p:txBody>
          <a:bodyPr/>
          <a:lstStyle/>
          <a:p>
            <a:r>
              <a:rPr lang="ru-RU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Сергей Юльевич Витте</a:t>
            </a:r>
            <a:br>
              <a:rPr lang="ru-RU" b="0" i="0" dirty="0">
                <a:solidFill>
                  <a:srgbClr val="3A3A3A"/>
                </a:solidFill>
                <a:effectLst/>
                <a:latin typeface="rubik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D3FAD-0949-B2D3-F541-81E7229F5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777240"/>
            <a:ext cx="3590821" cy="482138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1812F8-FF90-ED3D-8740-6D9119590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63" y="449302"/>
            <a:ext cx="4806973" cy="5330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93F9F-5E9E-4A09-2FAA-1E3F9F1898CE}"/>
              </a:ext>
            </a:extLst>
          </p:cNvPr>
          <p:cNvSpPr txBox="1"/>
          <p:nvPr/>
        </p:nvSpPr>
        <p:spPr>
          <a:xfrm>
            <a:off x="9043416" y="5598620"/>
            <a:ext cx="289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Выполнил</a:t>
            </a:r>
            <a:r>
              <a:rPr lang="en-US" i="1" dirty="0"/>
              <a:t>: </a:t>
            </a:r>
            <a:r>
              <a:rPr lang="ru-RU" i="1" dirty="0"/>
              <a:t>Баянов Равиль </a:t>
            </a:r>
            <a:r>
              <a:rPr lang="ru-RU" i="1" dirty="0" err="1"/>
              <a:t>Динарович</a:t>
            </a:r>
            <a:r>
              <a:rPr lang="en-US" i="1" dirty="0"/>
              <a:t>, </a:t>
            </a:r>
            <a:r>
              <a:rPr lang="ru-RU" i="1" dirty="0"/>
              <a:t>группа </a:t>
            </a:r>
            <a:r>
              <a:rPr lang="en-US" i="1" dirty="0"/>
              <a:t>P3134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0974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06FCE-B6F5-D1DE-ECF6-D03EAEF3C8F3}"/>
              </a:ext>
            </a:extLst>
          </p:cNvPr>
          <p:cNvSpPr txBox="1"/>
          <p:nvPr/>
        </p:nvSpPr>
        <p:spPr>
          <a:xfrm>
            <a:off x="2064818" y="363984"/>
            <a:ext cx="719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Интересные факты о Витте Сергее Юльевиче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A2773-60C1-419E-825C-27736150A5BB}"/>
              </a:ext>
            </a:extLst>
          </p:cNvPr>
          <p:cNvSpPr txBox="1"/>
          <p:nvPr/>
        </p:nvSpPr>
        <p:spPr>
          <a:xfrm>
            <a:off x="257452" y="881857"/>
            <a:ext cx="1096951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В разгар первой русской революции именно Витте убедил Николая II пойти на подписание Манифеста об усовершенствовании государственного порядка от 17 октября 1905 года, ограничившего самодержавие и дававшего права и свободы гражданам империи. Именно с этого момента революция идет на спад, поскольку либеральные круги посчитали Манифест своей победой и отказались от действий, направленных на свержения царизма.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Знаменитые железные подстаканники, используемые в вагонах поездов, были впервые введены именно при Витте</a:t>
            </a:r>
            <a:r>
              <a:rPr lang="en-US" sz="2400" b="0" i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Помимо государственной деятельности, Витте также немало занимался и образованием. Так, по его инициативе было открыто три политехнических института, а также семьдесят три иных учебных заведений.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2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ISHLIST.RU Настоящий подстаканник середины прошлого века.">
            <a:extLst>
              <a:ext uri="{FF2B5EF4-FFF2-40B4-BE49-F238E27FC236}">
                <a16:creationId xmlns:a16="http://schemas.microsoft.com/office/drawing/2014/main" id="{E618D195-6534-670A-1BAC-DC412C8F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61" y="470517"/>
            <a:ext cx="9170633" cy="47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E23382-C20B-421A-E9D8-B33955E62808}"/>
              </a:ext>
            </a:extLst>
          </p:cNvPr>
          <p:cNvSpPr txBox="1"/>
          <p:nvPr/>
        </p:nvSpPr>
        <p:spPr>
          <a:xfrm>
            <a:off x="4412202" y="5521910"/>
            <a:ext cx="370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Железнодорожные подстаканники</a:t>
            </a:r>
          </a:p>
        </p:txBody>
      </p:sp>
    </p:spTree>
    <p:extLst>
      <p:ext uri="{BB962C8B-B14F-4D97-AF65-F5344CB8AC3E}">
        <p14:creationId xmlns:p14="http://schemas.microsoft.com/office/powerpoint/2010/main" val="17576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97CA9-020C-B72A-A91A-1127A2E3E24E}"/>
              </a:ext>
            </a:extLst>
          </p:cNvPr>
          <p:cNvSpPr txBox="1"/>
          <p:nvPr/>
        </p:nvSpPr>
        <p:spPr>
          <a:xfrm>
            <a:off x="320041" y="967666"/>
            <a:ext cx="113842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0" dirty="0">
                <a:solidFill>
                  <a:srgbClr val="151515"/>
                </a:solidFill>
                <a:effectLst/>
              </a:rPr>
              <a:t>Результаты экономической политики С.Ю. Витте</a:t>
            </a:r>
            <a:endParaRPr lang="en-US" sz="2800" b="1" i="0" dirty="0">
              <a:solidFill>
                <a:srgbClr val="151515"/>
              </a:solidFill>
              <a:effectLst/>
            </a:endParaRPr>
          </a:p>
          <a:p>
            <a:pPr algn="ctr"/>
            <a:endParaRPr lang="ru-RU" sz="2800" b="1" i="0" dirty="0">
              <a:solidFill>
                <a:srgbClr val="151515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51515"/>
                </a:solidFill>
                <a:effectLst/>
              </a:rPr>
              <a:t>Значительно выросло количество промышленных предприятий. Просто по стране составил примерно 40%. Например, на Донбассе было 2 металлургических завода, а за период реформ было построено еще 15. Из этих 15, 13 заводов было построено иностранцами</a:t>
            </a:r>
            <a:r>
              <a:rPr lang="en-US" sz="2400" b="0" i="0" dirty="0">
                <a:solidFill>
                  <a:srgbClr val="151515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51515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51515"/>
                </a:solidFill>
                <a:effectLst/>
              </a:rPr>
              <a:t>Возросло производство: нефти в 2,9 раза, чугуна в 3,7 раза, паровозов в 10 раз, стали в 7,2 раза.</a:t>
            </a:r>
            <a:endParaRPr lang="en-US" sz="2400" b="0" i="0" dirty="0">
              <a:solidFill>
                <a:srgbClr val="151515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51515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51515"/>
                </a:solidFill>
                <a:effectLst/>
              </a:rPr>
              <a:t>По темпам роста промышленности Россия вышла на первое место в мире.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92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DAF6D8C-D102-FF4A-251E-BDEC7E29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85" y="230850"/>
            <a:ext cx="8575829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55EFA4-E03C-22F4-58FF-D07853104EC2}"/>
              </a:ext>
            </a:extLst>
          </p:cNvPr>
          <p:cNvSpPr txBox="1"/>
          <p:nvPr/>
        </p:nvSpPr>
        <p:spPr>
          <a:xfrm>
            <a:off x="4606617" y="4483223"/>
            <a:ext cx="2978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Сергей Юльевич Витте в гробу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72B9B-E4C6-C197-4F59-8A2346CF9362}"/>
              </a:ext>
            </a:extLst>
          </p:cNvPr>
          <p:cNvSpPr txBox="1"/>
          <p:nvPr/>
        </p:nvSpPr>
        <p:spPr>
          <a:xfrm>
            <a:off x="2485747" y="5078027"/>
            <a:ext cx="623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Витте у</a:t>
            </a:r>
            <a:r>
              <a:rPr lang="ru-RU" b="0" i="0" dirty="0">
                <a:effectLst/>
              </a:rPr>
              <a:t>мер 28 февраля 1915 года в Петрограде от менингита</a:t>
            </a:r>
            <a:r>
              <a:rPr lang="ru-RU" b="0" i="0" dirty="0">
                <a:solidFill>
                  <a:srgbClr val="202122"/>
                </a:solidFill>
                <a:effectLst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44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688AC-605E-0B8F-DAD4-6DDA45C9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242" y="758952"/>
            <a:ext cx="5367438" cy="2516908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Сергей Юльевич Витте</a:t>
            </a:r>
            <a:br>
              <a:rPr lang="ru-RU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ru-RU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(1849 – 1915)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EB71F-5840-1DD3-3150-E2A02C19C8B4}"/>
              </a:ext>
            </a:extLst>
          </p:cNvPr>
          <p:cNvSpPr txBox="1"/>
          <p:nvPr/>
        </p:nvSpPr>
        <p:spPr>
          <a:xfrm>
            <a:off x="9043416" y="5598620"/>
            <a:ext cx="289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Выполнил</a:t>
            </a:r>
            <a:r>
              <a:rPr lang="en-US" i="1" dirty="0"/>
              <a:t>: </a:t>
            </a:r>
            <a:r>
              <a:rPr lang="ru-RU" i="1" dirty="0"/>
              <a:t>Баянов Равиль </a:t>
            </a:r>
            <a:r>
              <a:rPr lang="ru-RU" i="1" dirty="0" err="1"/>
              <a:t>Динарович</a:t>
            </a:r>
            <a:r>
              <a:rPr lang="en-US" i="1" dirty="0"/>
              <a:t>, </a:t>
            </a:r>
            <a:r>
              <a:rPr lang="ru-RU" i="1" dirty="0"/>
              <a:t>группа </a:t>
            </a:r>
            <a:r>
              <a:rPr lang="en-US" i="1" dirty="0"/>
              <a:t>P3134</a:t>
            </a:r>
            <a:endParaRPr lang="ru-RU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8B6544-9089-87DB-BEB0-9EF2C73E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9" y="758952"/>
            <a:ext cx="4584238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455536-C254-77F8-97DF-DDD146A13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378" y="505981"/>
            <a:ext cx="3195960" cy="4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5C755-AE3E-2F16-E545-367D5C45522D}"/>
              </a:ext>
            </a:extLst>
          </p:cNvPr>
          <p:cNvSpPr txBox="1"/>
          <p:nvPr/>
        </p:nvSpPr>
        <p:spPr>
          <a:xfrm>
            <a:off x="8652166" y="4722921"/>
            <a:ext cx="248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Сергей Юльевич в молодости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2C697-1C06-A42D-F784-535DF0E9DF36}"/>
              </a:ext>
            </a:extLst>
          </p:cNvPr>
          <p:cNvSpPr txBox="1"/>
          <p:nvPr/>
        </p:nvSpPr>
        <p:spPr>
          <a:xfrm>
            <a:off x="220337" y="646331"/>
            <a:ext cx="77235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02122"/>
                </a:solidFill>
              </a:rPr>
              <a:t>Сергей Витте - р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усский государственный и </a:t>
            </a:r>
            <a:r>
              <a:rPr lang="ru-RU" sz="2000" dirty="0"/>
              <a:t>политический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деятель.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Родился Сергей Юльевич в 1849-м в семье бедных прибалтийских дворян.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</a:rPr>
              <a:t>Происходил из балтийских немцев.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</a:rPr>
              <a:t>В 1834 году по 1-му разряду окончил </a:t>
            </a:r>
            <a:r>
              <a:rPr lang="ru-RU" sz="2000" dirty="0"/>
              <a:t>Лесной институт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и был направлен для приобретения сельскохозяйственных знаний в </a:t>
            </a:r>
            <a:r>
              <a:rPr lang="ru-RU" sz="2000" b="0" i="0" dirty="0" err="1">
                <a:solidFill>
                  <a:srgbClr val="202122"/>
                </a:solidFill>
                <a:effectLst/>
              </a:rPr>
              <a:t>Алькустовский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 агрономический институт при </a:t>
            </a:r>
            <a:r>
              <a:rPr lang="ru-RU" sz="2000" b="0" i="0" dirty="0">
                <a:effectLst/>
              </a:rPr>
              <a:t>Дерпт</a:t>
            </a:r>
            <a:r>
              <a:rPr lang="ru-RU" sz="2000" dirty="0"/>
              <a:t>ском</a:t>
            </a:r>
            <a:r>
              <a:rPr lang="ru-RU" sz="2000" dirty="0">
                <a:solidFill>
                  <a:srgbClr val="0645AD"/>
                </a:solidFill>
              </a:rPr>
              <a:t> </a:t>
            </a:r>
            <a:r>
              <a:rPr lang="ru-RU" sz="2000" dirty="0"/>
              <a:t>университете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</a:rPr>
              <a:t>Через 3 года, после сдачи экзаменов на философском факультете университета, получил степень кандидата философии и «для дальнейшего усовершенствования в агрономии» был командирован на 3 года (1837—1839) в агрономический институт в Саксонии при </a:t>
            </a:r>
            <a:r>
              <a:rPr lang="ru-RU" sz="2000" dirty="0" err="1"/>
              <a:t>Тарандской</a:t>
            </a:r>
            <a:r>
              <a:rPr lang="ru-RU" sz="2000" dirty="0"/>
              <a:t> лесной академии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6956B-100F-2A4A-E72D-6479589547E2}"/>
              </a:ext>
            </a:extLst>
          </p:cNvPr>
          <p:cNvSpPr txBox="1"/>
          <p:nvPr/>
        </p:nvSpPr>
        <p:spPr>
          <a:xfrm>
            <a:off x="1446061" y="0"/>
            <a:ext cx="541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Биография и ранние годы</a:t>
            </a:r>
          </a:p>
        </p:txBody>
      </p:sp>
    </p:spTree>
    <p:extLst>
      <p:ext uri="{BB962C8B-B14F-4D97-AF65-F5344CB8AC3E}">
        <p14:creationId xmlns:p14="http://schemas.microsoft.com/office/powerpoint/2010/main" val="58761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E6B3D11-81D7-A35B-76E9-A94B9C18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85" y="124288"/>
            <a:ext cx="9046346" cy="45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345513-A2EF-D08F-54E4-B3B3B4A674B2}"/>
              </a:ext>
            </a:extLst>
          </p:cNvPr>
          <p:cNvSpPr txBox="1"/>
          <p:nvPr/>
        </p:nvSpPr>
        <p:spPr>
          <a:xfrm>
            <a:off x="4057095" y="5033639"/>
            <a:ext cx="368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Сергей Юльевич Витте и его жена</a:t>
            </a:r>
          </a:p>
        </p:txBody>
      </p:sp>
    </p:spTree>
    <p:extLst>
      <p:ext uri="{BB962C8B-B14F-4D97-AF65-F5344CB8AC3E}">
        <p14:creationId xmlns:p14="http://schemas.microsoft.com/office/powerpoint/2010/main" val="406239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A73A7-7D57-921D-11FE-25C7E9C49B22}"/>
              </a:ext>
            </a:extLst>
          </p:cNvPr>
          <p:cNvSpPr txBox="1"/>
          <p:nvPr/>
        </p:nvSpPr>
        <p:spPr>
          <a:xfrm>
            <a:off x="4899475" y="195309"/>
            <a:ext cx="1485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Карьера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4F73F-A324-3600-BB21-E2B267C5DB18}"/>
              </a:ext>
            </a:extLst>
          </p:cNvPr>
          <p:cNvSpPr txBox="1"/>
          <p:nvPr/>
        </p:nvSpPr>
        <p:spPr>
          <a:xfrm>
            <a:off x="275209" y="718529"/>
            <a:ext cx="108396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62626"/>
                </a:solidFill>
                <a:effectLst/>
                <a:latin typeface="PT Sans" panose="020B0604020202020204" pitchFamily="34" charset="-52"/>
              </a:rPr>
              <a:t>В 1869 г. начал службу в канцелярии одесского генерал-губернатора, где занимался учетом железнодорожного движения, а через год был назначен начальником службы движения казенной Одесской железной дороги.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262626"/>
              </a:solidFill>
              <a:effectLst/>
              <a:latin typeface="PT Sans" panose="020B0604020202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62626"/>
                </a:solidFill>
                <a:effectLst/>
                <a:latin typeface="PT Sans" panose="020B0503020203020204" pitchFamily="34" charset="-52"/>
              </a:rPr>
              <a:t>В 1879 г. работал в Петербурге, в качестве начальника отделения эксплуатации в правлении Юго-Западных железных дорог.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62626"/>
              </a:solidFill>
              <a:latin typeface="PT Sans" panose="020B0604020202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62626"/>
                </a:solidFill>
                <a:effectLst/>
                <a:latin typeface="PT Sans" panose="020B0503020203020204" pitchFamily="34" charset="-52"/>
              </a:rPr>
              <a:t>После трагедии у станции Борки, где пострадали члены императорской семьи в 1888 г., Витте по инициативе Александра III был назначен директором департамента железнодорожных дел и председателем тарифного комитета, а в 1892 г. стал управляющим министерством путей сообщения.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262626"/>
              </a:solidFill>
              <a:effectLst/>
              <a:latin typeface="PT Sans" panose="020B0604020202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62626"/>
                </a:solidFill>
                <a:effectLst/>
                <a:latin typeface="PT Sans" panose="020B0503020203020204" pitchFamily="34" charset="-52"/>
              </a:rPr>
              <a:t>В конце того же года Витте был назначен на пост министра финансов, который он занимал 11 лет. Витте сделал важный шаг в укреплении позиций российского рубля в мире, осуществив в 1897 г. переход к золотому обращению.</a:t>
            </a:r>
            <a:endParaRPr lang="ru-RU" b="0" i="0" dirty="0">
              <a:solidFill>
                <a:srgbClr val="262626"/>
              </a:solidFill>
              <a:effectLst/>
              <a:latin typeface="PT Sans" panose="020B0604020202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62626"/>
              </a:solidFill>
              <a:latin typeface="PT Sans" panose="020B0604020202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1903 г. вступил в обязанности председателя Комитета министров.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262626"/>
              </a:solidFill>
              <a:effectLst/>
              <a:latin typeface="PT Sans" panose="020B0604020202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 1903 года — член Государственного совета, назначался к присутствию на 1906—1915 годы. С 1903 года — член комитета финансов, с 1911 по 1915 год — его председатель.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83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Витте на портретных зарисовках И. Е. Репина. ">
            <a:extLst>
              <a:ext uri="{FF2B5EF4-FFF2-40B4-BE49-F238E27FC236}">
                <a16:creationId xmlns:a16="http://schemas.microsoft.com/office/drawing/2014/main" id="{A479EADD-D972-040C-EB77-DE92BB1A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2" y="701337"/>
            <a:ext cx="4145872" cy="47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26E4FD-387A-A89C-ACAC-5193BD716D87}"/>
              </a:ext>
            </a:extLst>
          </p:cNvPr>
          <p:cNvSpPr txBox="1"/>
          <p:nvPr/>
        </p:nvSpPr>
        <p:spPr>
          <a:xfrm>
            <a:off x="5516296" y="1012053"/>
            <a:ext cx="3682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Реформы Витте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09015-409D-38CC-A3FF-AAE63D29E929}"/>
              </a:ext>
            </a:extLst>
          </p:cNvPr>
          <p:cNvSpPr txBox="1"/>
          <p:nvPr/>
        </p:nvSpPr>
        <p:spPr>
          <a:xfrm>
            <a:off x="5477523" y="1784014"/>
            <a:ext cx="64886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Винная реформа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Денежная реформа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Налоговая реформа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Таможенная реформа(протекционизм)</a:t>
            </a:r>
          </a:p>
        </p:txBody>
      </p:sp>
    </p:spTree>
    <p:extLst>
      <p:ext uri="{BB962C8B-B14F-4D97-AF65-F5344CB8AC3E}">
        <p14:creationId xmlns:p14="http://schemas.microsoft.com/office/powerpoint/2010/main" val="114213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19E1D-2B25-95F1-6327-7944F886BF76}"/>
              </a:ext>
            </a:extLst>
          </p:cNvPr>
          <p:cNvSpPr txBox="1"/>
          <p:nvPr/>
        </p:nvSpPr>
        <p:spPr>
          <a:xfrm>
            <a:off x="3391270" y="191166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Винная монополия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2EBCC-411C-AC63-D8B9-1D9F6E1BD9EE}"/>
              </a:ext>
            </a:extLst>
          </p:cNvPr>
          <p:cNvSpPr txBox="1"/>
          <p:nvPr/>
        </p:nvSpPr>
        <p:spPr>
          <a:xfrm>
            <a:off x="276273" y="919748"/>
            <a:ext cx="1135489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Цели винной монополии: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Увеличить доходы казны путем добавления к налоговым поступлениям торговой прибыли.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Поднять качество водки.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Уменьшить пьянство, прививая населению культуру потребления крепких напитков.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Создать благоприятные условия для развития сельскохозяйственного винокурения, сбыт продукции которого в казну по твердым ценам был бы обеспечен.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00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126E7-65D4-A748-C92B-0AF550B3BF0C}"/>
              </a:ext>
            </a:extLst>
          </p:cNvPr>
          <p:cNvSpPr txBox="1"/>
          <p:nvPr/>
        </p:nvSpPr>
        <p:spPr>
          <a:xfrm>
            <a:off x="0" y="157845"/>
            <a:ext cx="12281760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600" b="1" i="0" dirty="0">
                <a:effectLst/>
              </a:rPr>
              <a:t> В окончательном варианте план Министерства финансов, </a:t>
            </a:r>
          </a:p>
          <a:p>
            <a:pPr algn="l"/>
            <a:r>
              <a:rPr lang="ru-RU" sz="3600" b="1" i="0" dirty="0">
                <a:effectLst/>
              </a:rPr>
              <a:t>утвержденный 6 июня 1894 г., состоял в следующем: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000" b="0" i="0" dirty="0">
                <a:effectLst/>
              </a:rPr>
              <a:t>Винокурение производится на частных заводах.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20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Казенные службы закупают у них продукцию по ценам, установленным Минфином для каждой местности.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0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Продажа спирта, вина и водочных изделий составляет исключительное право казны</a:t>
            </a:r>
          </a:p>
          <a:p>
            <a:pPr algn="l"/>
            <a:r>
              <a:rPr lang="ru-RU" sz="2000" b="0" i="0" dirty="0">
                <a:effectLst/>
              </a:rPr>
              <a:t> (как из казенных, так и частных заводов).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Спирт и вино поступают в продажу только в очищенном виде.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0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Очистка спирта перегонкой и производство водочных изделий производятся и на казенных, и на частных</a:t>
            </a:r>
          </a:p>
          <a:p>
            <a:pPr algn="l"/>
            <a:r>
              <a:rPr lang="ru-RU" sz="2000" b="0" i="0" dirty="0">
                <a:effectLst/>
              </a:rPr>
              <a:t> заводах.</a:t>
            </a:r>
          </a:p>
          <a:p>
            <a:pPr algn="l"/>
            <a:endParaRPr lang="ru-RU" sz="20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Продажа спиртных напитков разрешается и в заведениях частных лиц в запечатанной посуде </a:t>
            </a:r>
          </a:p>
          <a:p>
            <a:pPr algn="l"/>
            <a:r>
              <a:rPr lang="ru-RU" sz="2000" b="0" i="0" dirty="0">
                <a:effectLst/>
              </a:rPr>
              <a:t>и по установленным ценам.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25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5B74C-8E63-2EF2-629F-5C4B1DA5EC7F}"/>
              </a:ext>
            </a:extLst>
          </p:cNvPr>
          <p:cNvSpPr txBox="1"/>
          <p:nvPr/>
        </p:nvSpPr>
        <p:spPr>
          <a:xfrm>
            <a:off x="105054" y="392925"/>
            <a:ext cx="693994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3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Налоговая реформа Витте</a:t>
            </a:r>
          </a:p>
          <a:p>
            <a:pPr algn="just" fontAlgn="base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Были повышены косвенные налоги, отменена круговая порука. 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Были проведены изменения в таможенной политике и в промысловом налоге.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Главный результат реформирования последнего – рост поступлений в бюджет.</a:t>
            </a:r>
          </a:p>
          <a:p>
            <a:pPr algn="just" fontAlgn="base"/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r>
              <a:rPr lang="ru-RU" sz="3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Денежная реформа Витте</a:t>
            </a:r>
          </a:p>
          <a:p>
            <a:pPr algn="just" fontAlgn="base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1897 г. С.Ю. Витте провел денежную реформу. Ее суть в следующем: 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банкноты могли свободно обменивать на золото. 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 fontAlgn="base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Финансовая реформа также предполагала и то, что зарубежный капитал можно было свободно ввозить и вывозить из России.</a:t>
            </a:r>
          </a:p>
          <a:p>
            <a:pPr algn="just" fontAlgn="base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Рубль стал конвертируемой валютой.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Метод проведения – ограничение эмиссионной деятельности Госбанка.</a:t>
            </a:r>
          </a:p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BD5417-045F-8C4A-56F5-D6BAD674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178" y="271050"/>
            <a:ext cx="4815396" cy="3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9429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791</Words>
  <Application>Microsoft Office PowerPoint</Application>
  <PresentationFormat>Широкоэкранный</PresentationFormat>
  <Paragraphs>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PT Sans</vt:lpstr>
      <vt:lpstr>Roboto</vt:lpstr>
      <vt:lpstr>rubik</vt:lpstr>
      <vt:lpstr>Ретро</vt:lpstr>
      <vt:lpstr>Сергей Юльевич Витте </vt:lpstr>
      <vt:lpstr>Сергей Юльевич Витте   (1849 – 1915)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Сергей Юльевич Витте </dc:title>
  <dc:creator>Ravil Bayanov</dc:creator>
  <cp:lastModifiedBy>Ravil Bayanov</cp:lastModifiedBy>
  <cp:revision>1</cp:revision>
  <dcterms:created xsi:type="dcterms:W3CDTF">2022-09-25T10:40:54Z</dcterms:created>
  <dcterms:modified xsi:type="dcterms:W3CDTF">2022-09-25T13:23:40Z</dcterms:modified>
</cp:coreProperties>
</file>