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68" r:id="rId2"/>
    <p:sldId id="269" r:id="rId3"/>
    <p:sldId id="271" r:id="rId4"/>
    <p:sldId id="272" r:id="rId5"/>
    <p:sldId id="273" r:id="rId6"/>
    <p:sldId id="275" r:id="rId7"/>
    <p:sldId id="282" r:id="rId8"/>
    <p:sldId id="283" r:id="rId9"/>
    <p:sldId id="284" r:id="rId10"/>
    <p:sldId id="281" r:id="rId11"/>
    <p:sldId id="280" r:id="rId12"/>
    <p:sldId id="279" r:id="rId13"/>
    <p:sldId id="278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OmBtk5DbvnkierGKxpb4ZbKw0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7954"/>
    <a:srgbClr val="336EA8"/>
    <a:srgbClr val="0FA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9" autoAdjust="0"/>
    <p:restoredTop sz="95079" autoAdjust="0"/>
  </p:normalViewPr>
  <p:slideViewPr>
    <p:cSldViewPr snapToGrid="0">
      <p:cViewPr varScale="1">
        <p:scale>
          <a:sx n="81" d="100"/>
          <a:sy n="81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8"/>
          <p:cNvSpPr/>
          <p:nvPr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/>
          <p:nvPr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tashop.com/e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tashop.com/en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tashop.com/en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tashop.com/en/" TargetMode="External"/><Relationship Id="rId2" Type="http://schemas.openxmlformats.org/officeDocument/2006/relationships/hyperlink" Target="https://demo.prestashop.com/#/en/fron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tashop.com/en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restashop.com/en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prestashop.com/en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prestashop.com/en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tashop.com/en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tashop.com/en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tashop.com/en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B3006C-0C9E-BA59-A0CD-DE56DAC02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" y="2240280"/>
            <a:ext cx="11369040" cy="3917314"/>
          </a:xfrm>
        </p:spPr>
        <p:txBody>
          <a:bodyPr>
            <a:normAutofit/>
          </a:bodyPr>
          <a:lstStyle/>
          <a:p>
            <a:pPr algn="l"/>
            <a:r>
              <a:rPr lang="en-US" sz="4300" dirty="0">
                <a:solidFill>
                  <a:srgbClr val="047954"/>
                </a:solidFill>
              </a:rPr>
              <a:t>Team</a:t>
            </a:r>
            <a:r>
              <a:rPr lang="en-US" sz="1700" dirty="0"/>
              <a:t> </a:t>
            </a:r>
            <a:r>
              <a:rPr lang="en-US" sz="4300" dirty="0">
                <a:solidFill>
                  <a:srgbClr val="047954"/>
                </a:solidFill>
              </a:rPr>
              <a:t>Members:</a:t>
            </a:r>
            <a:endParaRPr lang="en-US" sz="1000" dirty="0">
              <a:solidFill>
                <a:srgbClr val="047954"/>
              </a:solidFill>
            </a:endParaRPr>
          </a:p>
          <a:p>
            <a:pPr algn="l"/>
            <a:endParaRPr lang="en-US" sz="1100" dirty="0">
              <a:solidFill>
                <a:srgbClr val="047954"/>
              </a:solidFill>
            </a:endParaRPr>
          </a:p>
          <a:p>
            <a:pPr marL="50800" indent="0"/>
            <a:r>
              <a:rPr lang="en-US" sz="4000" dirty="0">
                <a:solidFill>
                  <a:srgbClr val="0FAB7D"/>
                </a:solidFill>
              </a:rPr>
              <a:t>1. Shahd Ashraf                           2. Habiba Saad</a:t>
            </a:r>
          </a:p>
          <a:p>
            <a:pPr marL="50800" indent="0"/>
            <a:r>
              <a:rPr lang="en-US" sz="4000" dirty="0">
                <a:solidFill>
                  <a:srgbClr val="0FAB7D"/>
                </a:solidFill>
              </a:rPr>
              <a:t>3. Al Shaimaa Ashraf                  4. Fatma Zaher</a:t>
            </a:r>
          </a:p>
          <a:p>
            <a:pPr marL="50800" indent="0"/>
            <a:r>
              <a:rPr lang="en-US" sz="4000" dirty="0">
                <a:solidFill>
                  <a:srgbClr val="0FAB7D"/>
                </a:solidFill>
              </a:rPr>
              <a:t>5. Shahd Ghandi                          6. Rawan Arby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16EA0-2BB7-48BF-7BC9-B9547498DA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5" name="AutoShape 2" descr="PrestaShop logo">
            <a:hlinkClick r:id="rId2"/>
            <a:extLst>
              <a:ext uri="{FF2B5EF4-FFF2-40B4-BE49-F238E27FC236}">
                <a16:creationId xmlns:a16="http://schemas.microsoft.com/office/drawing/2014/main" id="{2E49A242-5904-A860-406C-B8160CA0A5DC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523999" y="1122362"/>
            <a:ext cx="9515061" cy="797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US" dirty="0">
                <a:solidFill>
                  <a:srgbClr val="047954"/>
                </a:solidFill>
              </a:rPr>
              <a:t>Testing Prestashop Website </a:t>
            </a:r>
          </a:p>
        </p:txBody>
      </p:sp>
    </p:spTree>
    <p:extLst>
      <p:ext uri="{BB962C8B-B14F-4D97-AF65-F5344CB8AC3E}">
        <p14:creationId xmlns:p14="http://schemas.microsoft.com/office/powerpoint/2010/main" val="183671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B3006C-0C9E-BA59-A0CD-DE56DAC02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1417320"/>
            <a:ext cx="11399520" cy="464820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47954"/>
                </a:solidFill>
              </a:rPr>
              <a:t>Current State: Testing conducted on live demo</a:t>
            </a:r>
          </a:p>
          <a:p>
            <a:pPr marL="682625" indent="-217488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https://demo.prestashop.com/#/en/front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47954"/>
                </a:solidFill>
              </a:rPr>
              <a:t>Testing Phases:</a:t>
            </a:r>
          </a:p>
          <a:p>
            <a:pPr marL="914400" algn="l">
              <a:buFont typeface="Wingdings" panose="05000000000000000000" pitchFamily="2" charset="2"/>
              <a:buChar char="§"/>
            </a:pPr>
            <a:r>
              <a:rPr lang="en-US" dirty="0"/>
              <a:t>Integration Testing:</a:t>
            </a:r>
            <a:br>
              <a:rPr lang="en-US" dirty="0"/>
            </a:br>
            <a:r>
              <a:rPr lang="en-US" b="1" dirty="0"/>
              <a:t>Integration Testing</a:t>
            </a:r>
            <a:r>
              <a:rPr lang="en-US" dirty="0"/>
              <a:t> was conducted by linking system data across user workflows, especially the checkout process. </a:t>
            </a:r>
            <a:endParaRPr lang="ar-EG" dirty="0"/>
          </a:p>
          <a:p>
            <a:pPr marL="914400" algn="l">
              <a:buFont typeface="Wingdings" panose="05000000000000000000" pitchFamily="2" charset="2"/>
              <a:buChar char="§"/>
            </a:pPr>
            <a:r>
              <a:rPr lang="en-US" dirty="0"/>
              <a:t>User Testing: Collected feedback focused on:</a:t>
            </a:r>
          </a:p>
          <a:p>
            <a:pPr marL="965200" lvl="1" indent="-457200" algn="l">
              <a:spcBef>
                <a:spcPts val="1000"/>
              </a:spcBef>
              <a:buSzPts val="2400"/>
              <a:buFont typeface="+mj-lt"/>
              <a:buAutoNum type="arabicPeriod"/>
            </a:pPr>
            <a:r>
              <a:rPr lang="en-US" sz="2400" dirty="0"/>
              <a:t>Ease of use</a:t>
            </a:r>
          </a:p>
          <a:p>
            <a:pPr marL="965200" lvl="1" indent="-457200" algn="l">
              <a:spcBef>
                <a:spcPts val="1000"/>
              </a:spcBef>
              <a:buSzPts val="2400"/>
              <a:buFont typeface="+mj-lt"/>
              <a:buAutoNum type="arabicPeriod"/>
            </a:pPr>
            <a:r>
              <a:rPr lang="en-US" sz="2400" dirty="0"/>
              <a:t>Responsiveness on various devices</a:t>
            </a:r>
          </a:p>
          <a:p>
            <a:pPr marL="965200" lvl="1" indent="-457200" algn="l">
              <a:spcBef>
                <a:spcPts val="1000"/>
              </a:spcBef>
              <a:buSzPts val="2400"/>
              <a:buFont typeface="+mj-lt"/>
              <a:buAutoNum type="arabicPeriod"/>
            </a:pPr>
            <a:r>
              <a:rPr lang="en-US" sz="2400" dirty="0"/>
              <a:t>Overall user experience</a:t>
            </a:r>
          </a:p>
          <a:p>
            <a:pPr marL="60325" indent="0" algn="l"/>
            <a:endParaRPr lang="en-US" dirty="0"/>
          </a:p>
          <a:p>
            <a:pPr algn="l"/>
            <a:endParaRPr lang="en-US" dirty="0">
              <a:solidFill>
                <a:srgbClr val="0FAB7D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16EA0-2BB7-48BF-7BC9-B9547498DA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AutoShape 2" descr="PrestaShop logo">
            <a:hlinkClick r:id="rId2"/>
            <a:extLst>
              <a:ext uri="{FF2B5EF4-FFF2-40B4-BE49-F238E27FC236}">
                <a16:creationId xmlns:a16="http://schemas.microsoft.com/office/drawing/2014/main" id="{2E49A242-5904-A860-406C-B8160CA0A5DC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645920" y="380366"/>
            <a:ext cx="6264366" cy="74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47954"/>
                </a:solidFill>
                <a:latin typeface="Arial"/>
                <a:ea typeface="Arial"/>
                <a:cs typeface="Arial"/>
                <a:sym typeface="Arial"/>
              </a:rPr>
              <a:t>Live Application + Test </a:t>
            </a:r>
            <a:endParaRPr lang="en-US" sz="4000" b="0" i="0" u="none" strike="noStrike" cap="none" dirty="0">
              <a:solidFill>
                <a:srgbClr val="0479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404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B3006C-0C9E-BA59-A0CD-DE56DAC02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1417320"/>
            <a:ext cx="11399520" cy="4648200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47954"/>
                </a:solidFill>
              </a:rPr>
              <a:t>Reports/Documentation: </a:t>
            </a:r>
          </a:p>
          <a:p>
            <a:pPr marL="854075" indent="-336550" algn="l">
              <a:buFont typeface="Wingdings" panose="05000000000000000000" pitchFamily="2" charset="2"/>
              <a:buChar char="§"/>
            </a:pPr>
            <a:r>
              <a:rPr lang="en-US" dirty="0"/>
              <a:t>Test Plan: Scope, objectives, and methodologies. </a:t>
            </a:r>
          </a:p>
          <a:p>
            <a:pPr marL="854075" indent="-336550" algn="l">
              <a:buFont typeface="Wingdings" panose="05000000000000000000" pitchFamily="2" charset="2"/>
              <a:buChar char="§"/>
            </a:pPr>
            <a:r>
              <a:rPr lang="en-US" dirty="0"/>
              <a:t>Bug Reports: Detailed issues with severity and steps to reproduce.</a:t>
            </a:r>
            <a:endParaRPr lang="ar-EG" dirty="0"/>
          </a:p>
          <a:p>
            <a:pPr marL="854075" indent="-3365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Cases:</a:t>
            </a:r>
            <a:r>
              <a:rPr lang="ar-EG" dirty="0"/>
              <a:t> </a:t>
            </a:r>
            <a:r>
              <a:rPr lang="en-US" dirty="0"/>
              <a:t>Detailed steps for each test scenario.</a:t>
            </a:r>
            <a:endParaRPr lang="ar-EG" dirty="0"/>
          </a:p>
          <a:p>
            <a:pPr marL="854075" indent="-33655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Test Scenarios:</a:t>
            </a:r>
            <a:r>
              <a:rPr lang="ar-EG" dirty="0"/>
              <a:t> </a:t>
            </a:r>
            <a:r>
              <a:rPr lang="en-US" dirty="0"/>
              <a:t>High-level conditions that outline what to test.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47954"/>
                </a:solidFill>
              </a:rPr>
              <a:t>Timeline: </a:t>
            </a:r>
          </a:p>
          <a:p>
            <a:pPr marL="914400" algn="l">
              <a:buFont typeface="Wingdings" panose="05000000000000000000" pitchFamily="2" charset="2"/>
              <a:buChar char="§"/>
            </a:pPr>
            <a:r>
              <a:rPr lang="en-US" dirty="0"/>
              <a:t>Project Planning: Completed Week 2.</a:t>
            </a:r>
          </a:p>
          <a:p>
            <a:pPr marL="914400" algn="l">
              <a:buFont typeface="Wingdings" panose="05000000000000000000" pitchFamily="2" charset="2"/>
              <a:buChar char="§"/>
            </a:pPr>
            <a:r>
              <a:rPr lang="en-US" dirty="0"/>
              <a:t> Requirement Gathering: 2 Weeks . </a:t>
            </a:r>
          </a:p>
          <a:p>
            <a:pPr marL="914400" algn="l">
              <a:buFont typeface="Wingdings" panose="05000000000000000000" pitchFamily="2" charset="2"/>
              <a:buChar char="§"/>
            </a:pPr>
            <a:r>
              <a:rPr lang="en-US" dirty="0"/>
              <a:t>System Analysis &amp; Design: 2 Weeks .</a:t>
            </a:r>
          </a:p>
          <a:p>
            <a:pPr marL="914400" algn="l">
              <a:buFont typeface="Wingdings" panose="05000000000000000000" pitchFamily="2" charset="2"/>
              <a:buChar char="§"/>
            </a:pPr>
            <a:r>
              <a:rPr lang="en-US" dirty="0"/>
              <a:t> Automated test scripts repository 3 Weeks .</a:t>
            </a:r>
          </a:p>
          <a:p>
            <a:pPr marL="60325" indent="0" algn="l"/>
            <a:endParaRPr lang="en-US" dirty="0"/>
          </a:p>
          <a:p>
            <a:pPr algn="l"/>
            <a:endParaRPr lang="en-US" dirty="0">
              <a:solidFill>
                <a:srgbClr val="0FAB7D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16EA0-2BB7-48BF-7BC9-B9547498DA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AutoShape 2" descr="PrestaShop logo">
            <a:hlinkClick r:id="rId2"/>
            <a:extLst>
              <a:ext uri="{FF2B5EF4-FFF2-40B4-BE49-F238E27FC236}">
                <a16:creationId xmlns:a16="http://schemas.microsoft.com/office/drawing/2014/main" id="{2E49A242-5904-A860-406C-B8160CA0A5DC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645920" y="380366"/>
            <a:ext cx="3489960" cy="74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47954"/>
                </a:solidFill>
                <a:latin typeface="Arial"/>
                <a:ea typeface="Arial"/>
                <a:cs typeface="Arial"/>
                <a:sym typeface="Arial"/>
              </a:rPr>
              <a:t>Deliverables </a:t>
            </a:r>
            <a:endParaRPr lang="en-US" sz="4000" b="0" i="0" u="none" strike="noStrike" cap="none" dirty="0">
              <a:solidFill>
                <a:srgbClr val="0479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477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CEFB-B338-6F58-BECB-37CCA7FE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34645"/>
            <a:ext cx="8397240" cy="1113155"/>
          </a:xfrm>
        </p:spPr>
        <p:txBody>
          <a:bodyPr>
            <a:normAutofit/>
          </a:bodyPr>
          <a:lstStyle/>
          <a:p>
            <a:r>
              <a:rPr lang="en-US" sz="4000" b="1" i="0" u="none" strike="noStrike" cap="none" dirty="0">
                <a:solidFill>
                  <a:srgbClr val="047954"/>
                </a:solidFill>
                <a:latin typeface="Arial"/>
                <a:ea typeface="Arial"/>
                <a:cs typeface="Arial"/>
                <a:sym typeface="Arial"/>
              </a:rPr>
              <a:t>Project Team + Roles</a:t>
            </a:r>
            <a:endParaRPr lang="en-US" sz="4000" dirty="0">
              <a:solidFill>
                <a:srgbClr val="047954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B610D0-8BAF-F935-F1F0-4E2DBC404A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9BF7B7-1995-AA74-38B1-AD386A781E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36408"/>
              </p:ext>
            </p:extLst>
          </p:nvPr>
        </p:nvGraphicFramePr>
        <p:xfrm>
          <a:off x="667657" y="1447800"/>
          <a:ext cx="10856685" cy="415556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30863">
                  <a:extLst>
                    <a:ext uri="{9D8B030D-6E8A-4147-A177-3AD203B41FA5}">
                      <a16:colId xmlns:a16="http://schemas.microsoft.com/office/drawing/2014/main" val="1102914104"/>
                    </a:ext>
                  </a:extLst>
                </a:gridCol>
                <a:gridCol w="3815044">
                  <a:extLst>
                    <a:ext uri="{9D8B030D-6E8A-4147-A177-3AD203B41FA5}">
                      <a16:colId xmlns:a16="http://schemas.microsoft.com/office/drawing/2014/main" val="839866563"/>
                    </a:ext>
                  </a:extLst>
                </a:gridCol>
                <a:gridCol w="4310778">
                  <a:extLst>
                    <a:ext uri="{9D8B030D-6E8A-4147-A177-3AD203B41FA5}">
                      <a16:colId xmlns:a16="http://schemas.microsoft.com/office/drawing/2014/main" val="3671379312"/>
                    </a:ext>
                  </a:extLst>
                </a:gridCol>
              </a:tblGrid>
              <a:tr h="5500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36EA8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36EA8"/>
                          </a:solidFill>
                        </a:rP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336EA8"/>
                          </a:solidFill>
                        </a:rPr>
                        <a:t>Key responsibilities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07675"/>
                  </a:ext>
                </a:extLst>
              </a:tr>
              <a:tr h="6184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47954"/>
                          </a:solidFill>
                        </a:rPr>
                        <a:t>Shahd Ashraf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Automation test script developer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Create and execute automation testing scripts with testing and selenium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095199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47954"/>
                          </a:solidFill>
                        </a:rPr>
                        <a:t>Al Shaimaa Ashraf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Test scenarios and test cases writer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Design test scenarios and test cases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33645"/>
                  </a:ext>
                </a:extLst>
              </a:tr>
              <a:tr h="6199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47954"/>
                          </a:solidFill>
                        </a:rPr>
                        <a:t>Fatma Zaher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Automation test script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Create and execute automation testing scripts with testing and selenium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535791"/>
                  </a:ext>
                </a:extLst>
              </a:tr>
              <a:tr h="6378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47954"/>
                          </a:solidFill>
                        </a:rPr>
                        <a:t>Habiba Saad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Performance Tester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Execute performance tests using JMeter to assess speed and stability. Perform load and stress testing.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950024"/>
                  </a:ext>
                </a:extLst>
              </a:tr>
              <a:tr h="4643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47954"/>
                          </a:solidFill>
                        </a:rPr>
                        <a:t>Shahd Ghandi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Manual tester and bug reporter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Execute manual tests and defects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3412353"/>
                  </a:ext>
                </a:extLst>
              </a:tr>
              <a:tr h="63784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47954"/>
                          </a:solidFill>
                        </a:rPr>
                        <a:t>Rawan Arby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Manual tester and bug reporter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Execute manual tests and defects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581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050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D7F351-6848-F3F7-1CD3-14D12828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2198449"/>
            <a:ext cx="10652760" cy="2461102"/>
          </a:xfrm>
        </p:spPr>
        <p:txBody>
          <a:bodyPr>
            <a:normAutofit/>
          </a:bodyPr>
          <a:lstStyle/>
          <a:p>
            <a:pPr algn="ctr"/>
            <a:r>
              <a:rPr lang="en-US" sz="13800" dirty="0">
                <a:solidFill>
                  <a:srgbClr val="336EA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34D470-2335-0F95-B6E3-436862F86C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1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B3006C-0C9E-BA59-A0CD-DE56DAC02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1417320"/>
            <a:ext cx="11399520" cy="4648200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47954"/>
                </a:solidFill>
              </a:rPr>
              <a:t>Problem</a:t>
            </a:r>
          </a:p>
          <a:p>
            <a:pPr marL="60325" indent="0" algn="l"/>
            <a:r>
              <a:rPr lang="en-US" dirty="0"/>
              <a:t>E-commerce platforms like </a:t>
            </a:r>
            <a:r>
              <a:rPr lang="en-US" dirty="0" err="1">
                <a:solidFill>
                  <a:srgbClr val="C00000"/>
                </a:solidFill>
              </a:rPr>
              <a:t>PrestaShop</a:t>
            </a:r>
            <a:r>
              <a:rPr lang="en-US" dirty="0"/>
              <a:t> heavily rely on robust functionality to ensure a seamless, secure, and efficient user experience. Any functional bugs, performance slowdowns, or security vulnerabilities can erode user trust, reduce sales, and lead to a poor shopping experience.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47954"/>
                </a:solidFill>
              </a:rPr>
              <a:t>Proposed Solution</a:t>
            </a:r>
          </a:p>
          <a:p>
            <a:pPr algn="l"/>
            <a:r>
              <a:rPr lang="en-US" dirty="0"/>
              <a:t>Our project focuses on conducting a </a:t>
            </a:r>
            <a:r>
              <a:rPr lang="en-US" b="1" dirty="0"/>
              <a:t>comprehensive testing process</a:t>
            </a:r>
            <a:r>
              <a:rPr lang="en-US" dirty="0"/>
              <a:t> on the</a:t>
            </a:r>
            <a:br>
              <a:rPr lang="en-US" dirty="0"/>
            </a:br>
            <a:r>
              <a:rPr lang="en-US" dirty="0" err="1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PrestaShop</a:t>
            </a:r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Demo Website</a:t>
            </a:r>
            <a:r>
              <a:rPr lang="en-US" dirty="0"/>
              <a:t>, through: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Functional testing</a:t>
            </a:r>
            <a:r>
              <a:rPr lang="en-US" dirty="0"/>
              <a:t> of core features such as product search, cart management, checkout process, and account handling.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Performance evaluation</a:t>
            </a:r>
            <a:r>
              <a:rPr lang="en-US" dirty="0"/>
              <a:t> under multiple user scenarios to identify bottlenecks.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Usability testing</a:t>
            </a:r>
            <a:r>
              <a:rPr lang="en-US" dirty="0"/>
              <a:t> to assess the ease of navigation and overall user experience.</a:t>
            </a:r>
          </a:p>
          <a:p>
            <a:pPr marL="60325" indent="-60325" algn="l"/>
            <a:r>
              <a:rPr lang="en-US" dirty="0"/>
              <a:t>We applied </a:t>
            </a:r>
            <a:r>
              <a:rPr lang="en-US" b="1" dirty="0"/>
              <a:t>systematic testing methodologies</a:t>
            </a:r>
            <a:r>
              <a:rPr lang="en-US" dirty="0"/>
              <a:t>, including manual testing, user flow analysis, and the design of realistic test scenarios that reflect actual user behavior on the platform.</a:t>
            </a:r>
          </a:p>
          <a:p>
            <a:pPr marL="60325" indent="0" algn="l"/>
            <a:endParaRPr lang="en-US" dirty="0"/>
          </a:p>
          <a:p>
            <a:pPr marL="60325" indent="0" algn="l"/>
            <a:endParaRPr lang="en-US" dirty="0"/>
          </a:p>
          <a:p>
            <a:pPr algn="l"/>
            <a:endParaRPr lang="en-US" dirty="0">
              <a:solidFill>
                <a:srgbClr val="0FAB7D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16EA0-2BB7-48BF-7BC9-B9547498DA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AutoShape 2" descr="PrestaShop logo">
            <a:hlinkClick r:id="rId3"/>
            <a:extLst>
              <a:ext uri="{FF2B5EF4-FFF2-40B4-BE49-F238E27FC236}">
                <a16:creationId xmlns:a16="http://schemas.microsoft.com/office/drawing/2014/main" id="{2E49A242-5904-A860-406C-B8160CA0A5DC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645920" y="380366"/>
            <a:ext cx="3190455" cy="74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47954"/>
                </a:solidFill>
                <a:latin typeface="Arial"/>
                <a:ea typeface="Arial"/>
                <a:cs typeface="Arial"/>
                <a:sym typeface="Arial"/>
              </a:rPr>
              <a:t>Project Idea</a:t>
            </a:r>
            <a:endParaRPr lang="en-US" sz="4000" b="0" i="0" u="none" strike="noStrike" cap="none" dirty="0">
              <a:solidFill>
                <a:srgbClr val="0479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805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B3006C-0C9E-BA59-A0CD-DE56DAC02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417320"/>
            <a:ext cx="10515600" cy="463296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47954"/>
                </a:solidFill>
              </a:rPr>
              <a:t>Unique Value Proposition</a:t>
            </a:r>
          </a:p>
          <a:p>
            <a:pPr algn="l"/>
            <a:r>
              <a:rPr lang="en-US" sz="2000" dirty="0"/>
              <a:t>Our project goes beyond simply identifying bugs ,we aim to </a:t>
            </a:r>
            <a:r>
              <a:rPr lang="en-US" sz="2000" b="1" dirty="0"/>
              <a:t>enhance the system’s quality and boost user confidence</a:t>
            </a:r>
            <a:r>
              <a:rPr lang="en-US" sz="2000" dirty="0"/>
              <a:t> by:</a:t>
            </a:r>
          </a:p>
          <a:p>
            <a:pPr marL="393700" indent="-342900" algn="l">
              <a:buFont typeface="Wingdings" panose="05000000000000000000" pitchFamily="2" charset="2"/>
              <a:buChar char="§"/>
            </a:pPr>
            <a:r>
              <a:rPr lang="en-US" sz="2000" b="1" dirty="0"/>
              <a:t>Designing comprehensive and reusable test cases</a:t>
            </a:r>
            <a:r>
              <a:rPr lang="en-US" sz="2000" dirty="0"/>
              <a:t> that cover all critical workflows.</a:t>
            </a:r>
          </a:p>
          <a:p>
            <a:pPr marL="393700" indent="-342900" algn="l">
              <a:buFont typeface="Wingdings" panose="05000000000000000000" pitchFamily="2" charset="2"/>
              <a:buChar char="§"/>
            </a:pPr>
            <a:r>
              <a:rPr lang="en-US" sz="2000" b="1" dirty="0"/>
              <a:t>Executing continuous testing</a:t>
            </a:r>
            <a:r>
              <a:rPr lang="en-US" sz="2000" dirty="0"/>
              <a:t> to ensure the stability of core features throughout the project lifecycle.</a:t>
            </a:r>
          </a:p>
          <a:p>
            <a:pPr marL="393700" indent="-342900" algn="l">
              <a:buFont typeface="Wingdings" panose="05000000000000000000" pitchFamily="2" charset="2"/>
              <a:buChar char="§"/>
            </a:pPr>
            <a:r>
              <a:rPr lang="en-US" sz="2000" b="1" dirty="0"/>
              <a:t>Providing thorough documentation</a:t>
            </a:r>
            <a:r>
              <a:rPr lang="en-US" sz="2000" dirty="0"/>
              <a:t> of test results, including well-documented bug reports and analysis, enabling developers to quickly and efficiently improve performance.</a:t>
            </a:r>
          </a:p>
          <a:p>
            <a:pPr algn="l"/>
            <a:r>
              <a:rPr lang="en-US" sz="2000" dirty="0"/>
              <a:t>Through this approach, we help ensure that </a:t>
            </a:r>
            <a:r>
              <a:rPr lang="en-US" sz="2000" dirty="0" err="1">
                <a:solidFill>
                  <a:srgbClr val="C00000"/>
                </a:solidFill>
              </a:rPr>
              <a:t>PrestaShop</a:t>
            </a:r>
            <a:r>
              <a:rPr lang="en-US" sz="2000" dirty="0"/>
              <a:t> delivers a </a:t>
            </a:r>
            <a:r>
              <a:rPr lang="en-US" sz="2000" b="1" dirty="0"/>
              <a:t>reliable, fast, and user-friendly</a:t>
            </a:r>
            <a:r>
              <a:rPr lang="en-US" sz="2000" dirty="0"/>
              <a:t> e-commerce experience ,for both customers and store owners.</a:t>
            </a:r>
          </a:p>
          <a:p>
            <a:pPr marL="60325" indent="0" algn="l"/>
            <a:endParaRPr lang="en-US" dirty="0"/>
          </a:p>
          <a:p>
            <a:pPr marL="60325" indent="0" algn="l"/>
            <a:endParaRPr lang="en-US" dirty="0"/>
          </a:p>
          <a:p>
            <a:pPr algn="l"/>
            <a:endParaRPr lang="en-US" dirty="0">
              <a:solidFill>
                <a:srgbClr val="0FAB7D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16EA0-2BB7-48BF-7BC9-B9547498DA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5" name="AutoShape 2" descr="PrestaShop logo">
            <a:hlinkClick r:id="rId2"/>
            <a:extLst>
              <a:ext uri="{FF2B5EF4-FFF2-40B4-BE49-F238E27FC236}">
                <a16:creationId xmlns:a16="http://schemas.microsoft.com/office/drawing/2014/main" id="{2E49A242-5904-A860-406C-B8160CA0A5DC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645920" y="380366"/>
            <a:ext cx="3190455" cy="74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47954"/>
                </a:solidFill>
                <a:latin typeface="Arial"/>
                <a:ea typeface="Arial"/>
                <a:cs typeface="Arial"/>
                <a:sym typeface="Arial"/>
              </a:rPr>
              <a:t>Project Idea</a:t>
            </a:r>
            <a:endParaRPr lang="en-US" sz="4000" b="0" i="0" u="none" strike="noStrike" cap="none" dirty="0">
              <a:solidFill>
                <a:srgbClr val="04795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13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B3006C-0C9E-BA59-A0CD-DE56DAC02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0943" y="1678577"/>
            <a:ext cx="8494486" cy="1166223"/>
          </a:xfrm>
        </p:spPr>
        <p:txBody>
          <a:bodyPr>
            <a:normAutofit/>
          </a:bodyPr>
          <a:lstStyle/>
          <a:p>
            <a:pPr marL="60325" indent="0" algn="l"/>
            <a:r>
              <a:rPr lang="en-US" dirty="0"/>
              <a:t>User logs in with email and password or creates a new account</a:t>
            </a:r>
          </a:p>
          <a:p>
            <a:pPr marL="60325" indent="0" algn="l"/>
            <a:endParaRPr lang="en-US" dirty="0"/>
          </a:p>
          <a:p>
            <a:pPr algn="l"/>
            <a:endParaRPr lang="en-US" dirty="0">
              <a:solidFill>
                <a:srgbClr val="0FAB7D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16EA0-2BB7-48BF-7BC9-B9547498DA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5" name="AutoShape 2" descr="PrestaShop logo">
            <a:hlinkClick r:id="rId2"/>
            <a:extLst>
              <a:ext uri="{FF2B5EF4-FFF2-40B4-BE49-F238E27FC236}">
                <a16:creationId xmlns:a16="http://schemas.microsoft.com/office/drawing/2014/main" id="{2E49A242-5904-A860-406C-B8160CA0A5DC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645920" y="380366"/>
            <a:ext cx="4724400" cy="74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47954"/>
                </a:solidFill>
                <a:latin typeface="Arial"/>
                <a:ea typeface="Arial"/>
                <a:cs typeface="Arial"/>
                <a:sym typeface="Arial"/>
              </a:rPr>
              <a:t>Project Wireframe</a:t>
            </a:r>
            <a:endParaRPr lang="en-US" sz="4000" b="0" i="0" u="none" strike="noStrike" cap="none" dirty="0">
              <a:solidFill>
                <a:srgbClr val="0479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3B3B2-8197-0F91-78CF-54E933168D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5" t="27345" r="23413"/>
          <a:stretch/>
        </p:blipFill>
        <p:spPr>
          <a:xfrm>
            <a:off x="229401" y="3092450"/>
            <a:ext cx="6505228" cy="271291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5455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B3006C-0C9E-BA59-A0CD-DE56DAC02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272" y="4188402"/>
            <a:ext cx="6230257" cy="2289232"/>
          </a:xfrm>
        </p:spPr>
        <p:txBody>
          <a:bodyPr>
            <a:normAutofit/>
          </a:bodyPr>
          <a:lstStyle/>
          <a:p>
            <a:pPr marL="60325" indent="0" algn="l"/>
            <a:r>
              <a:rPr lang="en-US" dirty="0"/>
              <a:t>Browses popular products on the homepage, views product details, and adds items to cart. </a:t>
            </a:r>
            <a:endParaRPr lang="en-US" dirty="0">
              <a:solidFill>
                <a:srgbClr val="0FAB7D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16EA0-2BB7-48BF-7BC9-B9547498DA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5" name="AutoShape 2" descr="PrestaShop logo">
            <a:hlinkClick r:id="rId2"/>
            <a:extLst>
              <a:ext uri="{FF2B5EF4-FFF2-40B4-BE49-F238E27FC236}">
                <a16:creationId xmlns:a16="http://schemas.microsoft.com/office/drawing/2014/main" id="{2E49A242-5904-A860-406C-B8160CA0A5DC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645920" y="380366"/>
            <a:ext cx="4724400" cy="74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47954"/>
                </a:solidFill>
                <a:latin typeface="Arial"/>
                <a:ea typeface="Arial"/>
                <a:cs typeface="Arial"/>
                <a:sym typeface="Arial"/>
              </a:rPr>
              <a:t>Project Wireframe</a:t>
            </a:r>
            <a:endParaRPr lang="en-US" sz="4000" b="0" i="0" u="none" strike="noStrike" cap="none" dirty="0">
              <a:solidFill>
                <a:srgbClr val="0479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8089A4-F509-9385-616C-45F44748A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28" y="1324075"/>
            <a:ext cx="5558971" cy="22892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F09F9E-251C-CB87-FF16-55B41A0EA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323" y="3613307"/>
            <a:ext cx="4997449" cy="26785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7546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B3006C-0C9E-BA59-A0CD-DE56DAC02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417320"/>
            <a:ext cx="10515600" cy="4632960"/>
          </a:xfrm>
        </p:spPr>
        <p:txBody>
          <a:bodyPr>
            <a:normAutofit/>
          </a:bodyPr>
          <a:lstStyle/>
          <a:p>
            <a:pPr marL="60325" indent="0" algn="l"/>
            <a:endParaRPr lang="en-US" dirty="0"/>
          </a:p>
          <a:p>
            <a:pPr marL="60325" indent="0" algn="l"/>
            <a:endParaRPr lang="en-US" dirty="0"/>
          </a:p>
          <a:p>
            <a:pPr algn="l"/>
            <a:endParaRPr lang="en-US" dirty="0">
              <a:solidFill>
                <a:srgbClr val="0FAB7D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16EA0-2BB7-48BF-7BC9-B9547498DA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AutoShape 2" descr="PrestaShop logo">
            <a:hlinkClick r:id="rId2"/>
            <a:extLst>
              <a:ext uri="{FF2B5EF4-FFF2-40B4-BE49-F238E27FC236}">
                <a16:creationId xmlns:a16="http://schemas.microsoft.com/office/drawing/2014/main" id="{2E49A242-5904-A860-406C-B8160CA0A5DC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645920" y="380366"/>
            <a:ext cx="4724400" cy="74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47954"/>
                </a:solidFill>
                <a:latin typeface="Arial"/>
                <a:ea typeface="Arial"/>
                <a:cs typeface="Arial"/>
                <a:sym typeface="Arial"/>
              </a:rPr>
              <a:t>Project Wireframe</a:t>
            </a:r>
            <a:endParaRPr lang="en-US" sz="4000" b="0" i="0" u="none" strike="noStrike" cap="none" dirty="0">
              <a:solidFill>
                <a:srgbClr val="0479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896254-6059-CBAF-6DB9-0B550CEB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76" y="1417320"/>
            <a:ext cx="5713095" cy="245132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15F1A3-C562-56E5-82B6-B7900545D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823" y="4097110"/>
            <a:ext cx="4574494" cy="225924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525318-E53F-1D0C-4A97-34755B247E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128" y="2545013"/>
            <a:ext cx="4738914" cy="133925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accent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6944BE-2807-1E23-6C13-2661ADC01E48}"/>
              </a:ext>
            </a:extLst>
          </p:cNvPr>
          <p:cNvSpPr txBox="1"/>
          <p:nvPr/>
        </p:nvSpPr>
        <p:spPr>
          <a:xfrm>
            <a:off x="7834854" y="4190341"/>
            <a:ext cx="4238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8" indent="-7938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Reviews cart, enters personal and address details, selects shipping method, agrees to terms, and completes payment to place the order. </a:t>
            </a:r>
          </a:p>
        </p:txBody>
      </p:sp>
    </p:spTree>
    <p:extLst>
      <p:ext uri="{BB962C8B-B14F-4D97-AF65-F5344CB8AC3E}">
        <p14:creationId xmlns:p14="http://schemas.microsoft.com/office/powerpoint/2010/main" val="325948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B3006C-0C9E-BA59-A0CD-DE56DAC02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1417320"/>
            <a:ext cx="11399520" cy="464820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47954"/>
                </a:solidFill>
              </a:rPr>
              <a:t>Primary User Personas:</a:t>
            </a:r>
          </a:p>
          <a:p>
            <a:pPr marL="682625" indent="-334963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Individual Shoppers: Seeking easy navigation and secure checkout.</a:t>
            </a:r>
          </a:p>
          <a:p>
            <a:pPr marL="682625" indent="-334963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Store Admins: Managing product listings and orders.</a:t>
            </a:r>
          </a:p>
          <a:p>
            <a:pPr algn="l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47954"/>
                </a:solidFill>
              </a:rPr>
              <a:t>Key Features Tested:</a:t>
            </a:r>
          </a:p>
          <a:p>
            <a:pPr marL="682625" indent="-334963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Product Search: Accuracy and speed.</a:t>
            </a:r>
          </a:p>
          <a:p>
            <a:pPr marL="682625" indent="-334963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Cart Management: Add/remove items, update quantities.</a:t>
            </a:r>
          </a:p>
          <a:p>
            <a:pPr marL="682625" indent="-334963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Checkout Process: Payment gateway integration, form validation.</a:t>
            </a:r>
          </a:p>
          <a:p>
            <a:pPr marL="682625" indent="-334963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Problem Solving: Ensures reliable transactions for shoppers and efficient management for admins.</a:t>
            </a:r>
          </a:p>
          <a:p>
            <a:pPr algn="l"/>
            <a:endParaRPr lang="en-US" dirty="0">
              <a:solidFill>
                <a:srgbClr val="0FAB7D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16EA0-2BB7-48BF-7BC9-B9547498DA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AutoShape 2" descr="PrestaShop logo">
            <a:hlinkClick r:id="rId2"/>
            <a:extLst>
              <a:ext uri="{FF2B5EF4-FFF2-40B4-BE49-F238E27FC236}">
                <a16:creationId xmlns:a16="http://schemas.microsoft.com/office/drawing/2014/main" id="{2E49A242-5904-A860-406C-B8160CA0A5DC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645920" y="380366"/>
            <a:ext cx="6264366" cy="74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47954"/>
                </a:solidFill>
                <a:latin typeface="Arial"/>
                <a:ea typeface="Arial"/>
                <a:cs typeface="Arial"/>
                <a:sym typeface="Arial"/>
              </a:rPr>
              <a:t>End Users + Features</a:t>
            </a:r>
          </a:p>
        </p:txBody>
      </p:sp>
    </p:spTree>
    <p:extLst>
      <p:ext uri="{BB962C8B-B14F-4D97-AF65-F5344CB8AC3E}">
        <p14:creationId xmlns:p14="http://schemas.microsoft.com/office/powerpoint/2010/main" val="2381145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B3006C-0C9E-BA59-A0CD-DE56DAC02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" y="1417320"/>
            <a:ext cx="11399520" cy="464820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47954"/>
                </a:solidFill>
              </a:rPr>
              <a:t>Testing Scope: </a:t>
            </a:r>
            <a:r>
              <a:rPr lang="en-US" dirty="0"/>
              <a:t>Focused on front-end and user-facing functionality of</a:t>
            </a:r>
          </a:p>
          <a:p>
            <a:pPr marL="50800" indent="0" algn="l"/>
            <a:r>
              <a:rPr lang="en-US" dirty="0"/>
              <a:t>https://demo.prestashop.com/#/en/front without direct database access.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47954"/>
                </a:solidFill>
              </a:rPr>
              <a:t>Data Inputs Tested: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/>
              <a:t>User Inputs: Search queries, form submissions (checkout forms), cart updates.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/>
              <a:t>System Responses: Product listings, error messages, confirmation pages.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47954"/>
                </a:solidFill>
              </a:rPr>
              <a:t>Data Flow Validation: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/>
              <a:t>Input Collection: Verified through UI interactions (form submissions).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/>
              <a:t>Output Display: Ensured correct rendering of search results, cart contents, and checkout summaries.</a:t>
            </a:r>
          </a:p>
          <a:p>
            <a:pPr algn="l"/>
            <a:endParaRPr lang="en-US" dirty="0">
              <a:solidFill>
                <a:srgbClr val="0FAB7D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16EA0-2BB7-48BF-7BC9-B9547498DA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AutoShape 2" descr="PrestaShop logo">
            <a:hlinkClick r:id="rId2"/>
            <a:extLst>
              <a:ext uri="{FF2B5EF4-FFF2-40B4-BE49-F238E27FC236}">
                <a16:creationId xmlns:a16="http://schemas.microsoft.com/office/drawing/2014/main" id="{2E49A242-5904-A860-406C-B8160CA0A5DC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645920" y="380366"/>
            <a:ext cx="6264366" cy="74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47954"/>
                </a:solidFill>
                <a:latin typeface="Arial"/>
                <a:ea typeface="Arial"/>
                <a:cs typeface="Arial"/>
                <a:sym typeface="Arial"/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127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4B3006C-0C9E-BA59-A0CD-DE56DAC02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663" y="1997891"/>
            <a:ext cx="9007566" cy="3749766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47954"/>
                </a:solidFill>
              </a:rPr>
              <a:t>Languages: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JAVA: For automated testing scripts.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47954"/>
                </a:solidFill>
              </a:rPr>
              <a:t>Frameworks/Tools: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Selenium: Browser automation for functional testing.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JMeter: Performance and load testing.</a:t>
            </a:r>
          </a:p>
          <a:p>
            <a:pPr algn="l"/>
            <a:endParaRPr lang="en-US" dirty="0">
              <a:solidFill>
                <a:srgbClr val="0FAB7D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16EA0-2BB7-48BF-7BC9-B9547498DA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AutoShape 2" descr="PrestaShop logo">
            <a:hlinkClick r:id="rId2"/>
            <a:extLst>
              <a:ext uri="{FF2B5EF4-FFF2-40B4-BE49-F238E27FC236}">
                <a16:creationId xmlns:a16="http://schemas.microsoft.com/office/drawing/2014/main" id="{2E49A242-5904-A860-406C-B8160CA0A5DC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267097" y="1015818"/>
            <a:ext cx="9892937" cy="74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047954"/>
                </a:solidFill>
                <a:latin typeface="Arial"/>
                <a:ea typeface="Arial"/>
                <a:cs typeface="Arial"/>
                <a:sym typeface="Arial"/>
              </a:rPr>
              <a:t>Programming Languages + Frameworks</a:t>
            </a:r>
          </a:p>
        </p:txBody>
      </p:sp>
    </p:spTree>
    <p:extLst>
      <p:ext uri="{BB962C8B-B14F-4D97-AF65-F5344CB8AC3E}">
        <p14:creationId xmlns:p14="http://schemas.microsoft.com/office/powerpoint/2010/main" val="150113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796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Wingdings</vt:lpstr>
      <vt:lpstr>Arial</vt:lpstr>
      <vt:lpstr>Office Theme</vt:lpstr>
      <vt:lpstr>Testing Prestashop Website </vt:lpstr>
      <vt:lpstr>Project Idea</vt:lpstr>
      <vt:lpstr>Project Idea</vt:lpstr>
      <vt:lpstr>Project Wireframe</vt:lpstr>
      <vt:lpstr>Project Wireframe</vt:lpstr>
      <vt:lpstr>Project Wireframe</vt:lpstr>
      <vt:lpstr>End Users + Features</vt:lpstr>
      <vt:lpstr>Data Structure</vt:lpstr>
      <vt:lpstr>Programming Languages + Frameworks</vt:lpstr>
      <vt:lpstr>Live Application + Test </vt:lpstr>
      <vt:lpstr>Deliverables </vt:lpstr>
      <vt:lpstr>Project Team + Roles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Prestashop Website</dc:title>
  <dc:creator>SAMA</dc:creator>
  <cp:lastModifiedBy>Habiba Saad</cp:lastModifiedBy>
  <cp:revision>27</cp:revision>
  <dcterms:created xsi:type="dcterms:W3CDTF">2024-03-14T10:03:54Z</dcterms:created>
  <dcterms:modified xsi:type="dcterms:W3CDTF">2025-05-17T12:44:07Z</dcterms:modified>
</cp:coreProperties>
</file>