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64" r:id="rId7"/>
    <p:sldId id="300" r:id="rId8"/>
    <p:sldId id="301" r:id="rId9"/>
    <p:sldId id="302" r:id="rId10"/>
    <p:sldId id="303" r:id="rId11"/>
    <p:sldId id="304" r:id="rId12"/>
    <p:sldId id="307" r:id="rId13"/>
    <p:sldId id="315" r:id="rId14"/>
    <p:sldId id="312" r:id="rId15"/>
    <p:sldId id="313" r:id="rId16"/>
    <p:sldId id="314" r:id="rId17"/>
    <p:sldId id="26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7292A2E-F333-43FB-9621-5CBBE7FDCDCB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6327" autoAdjust="0"/>
  </p:normalViewPr>
  <p:slideViewPr>
    <p:cSldViewPr snapToGrid="0">
      <p:cViewPr varScale="1">
        <p:scale>
          <a:sx n="87" d="100"/>
          <a:sy n="87" d="100"/>
        </p:scale>
        <p:origin x="706" y="53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69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74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5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3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05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4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9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04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6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7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30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4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30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11.svg"/><Relationship Id="rId5" Type="http://schemas.openxmlformats.org/officeDocument/2006/relationships/image" Target="../media/image13.png"/><Relationship Id="rId4" Type="http://schemas.openxmlformats.org/officeDocument/2006/relationships/image" Target="../media/image221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7" Type="http://schemas.openxmlformats.org/officeDocument/2006/relationships/image" Target="../media/image13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4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11.svg"/><Relationship Id="rId5" Type="http://schemas.openxmlformats.org/officeDocument/2006/relationships/image" Target="../media/image13.png"/><Relationship Id="rId4" Type="http://schemas.openxmlformats.org/officeDocument/2006/relationships/image" Target="../media/image221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3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9.svg"/><Relationship Id="rId5" Type="http://schemas.openxmlformats.org/officeDocument/2006/relationships/image" Target="../media/image5.png"/><Relationship Id="rId4" Type="http://schemas.openxmlformats.org/officeDocument/2006/relationships/image" Target="../media/image710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7" Type="http://schemas.openxmlformats.org/officeDocument/2006/relationships/image" Target="../media/image154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33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7" Type="http://schemas.openxmlformats.org/officeDocument/2006/relationships/image" Target="../media/image154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33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9.svg"/><Relationship Id="rId5" Type="http://schemas.openxmlformats.org/officeDocument/2006/relationships/image" Target="../media/image5.png"/><Relationship Id="rId4" Type="http://schemas.openxmlformats.org/officeDocument/2006/relationships/image" Target="../media/image13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3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3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2.svg"/><Relationship Id="rId7" Type="http://schemas.openxmlformats.org/officeDocument/2006/relationships/image" Target="../media/image46.svg"/><Relationship Id="rId12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27.svg"/><Relationship Id="rId5" Type="http://schemas.openxmlformats.org/officeDocument/2006/relationships/image" Target="../media/image133.sv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7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9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A85C9D1-624C-8140-B372-73290075B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36525"/>
            <a:ext cx="5486400" cy="3373438"/>
          </a:xfrm>
        </p:spPr>
        <p:txBody>
          <a:bodyPr anchor="b">
            <a:noAutofit/>
          </a:bodyPr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80759" y="3509964"/>
            <a:ext cx="5486400" cy="666926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8955" y="192023"/>
            <a:ext cx="9961540" cy="1837840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18955" y="2176055"/>
            <a:ext cx="2489406" cy="78581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89703" y="2682943"/>
            <a:ext cx="7090791" cy="9418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18955" y="3437927"/>
            <a:ext cx="2489406" cy="78581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89703" y="3963103"/>
            <a:ext cx="7090791" cy="9418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18955" y="4741533"/>
            <a:ext cx="2489406" cy="78581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89703" y="5215831"/>
            <a:ext cx="7090791" cy="9418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139"/>
            <a:ext cx="9246624" cy="1493821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074398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14400" y="264033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072493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3344" y="264033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34621"/>
            <a:ext cx="10515600" cy="1416726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 anchor="ctr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 anchor="ctr" anchorCtr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9159" y="100020"/>
            <a:ext cx="7040880" cy="1470168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29160" y="1700978"/>
            <a:ext cx="6648286" cy="539812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29160" y="2528668"/>
            <a:ext cx="6651484" cy="384517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9160" y="2921859"/>
            <a:ext cx="6648286" cy="748739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9160" y="3817972"/>
            <a:ext cx="6651484" cy="384517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29160" y="4208584"/>
            <a:ext cx="6648286" cy="748739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9160" y="5143852"/>
            <a:ext cx="6651484" cy="384517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9160" y="5543608"/>
            <a:ext cx="6648286" cy="748739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63146"/>
            <a:ext cx="9755506" cy="1386093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399" y="1625919"/>
            <a:ext cx="9755505" cy="45529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6476"/>
            <a:ext cx="4297679" cy="45339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4579"/>
            <a:ext cx="4297680" cy="45529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72180"/>
            <a:ext cx="10666097" cy="1556829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136526"/>
            <a:ext cx="10666095" cy="1398764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36526"/>
            <a:ext cx="10742295" cy="1425052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4519715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837175"/>
            <a:ext cx="2361651" cy="895409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79" y="4519715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79" y="4839222"/>
            <a:ext cx="2361651" cy="895409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59" y="4519715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59" y="4839222"/>
            <a:ext cx="2361651" cy="895409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2" y="4519715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2" y="4837175"/>
            <a:ext cx="2361651" cy="895409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93946"/>
            <a:ext cx="10742294" cy="1605666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27828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27828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27828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27828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10665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10665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10665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10665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39700"/>
            <a:ext cx="10058400" cy="140504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36055" y="2228634"/>
            <a:ext cx="2350537" cy="260076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36055" y="2524463"/>
            <a:ext cx="2350538" cy="253893"/>
          </a:xfrm>
        </p:spPr>
        <p:txBody>
          <a:bodyPr>
            <a:norm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436055" y="2821431"/>
            <a:ext cx="2350537" cy="913299"/>
          </a:xfrm>
        </p:spPr>
        <p:txBody>
          <a:bodyPr>
            <a:norm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436055" y="4297014"/>
            <a:ext cx="2350537" cy="249378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436055" y="4590182"/>
            <a:ext cx="2350537" cy="277847"/>
          </a:xfrm>
        </p:spPr>
        <p:txBody>
          <a:bodyPr>
            <a:norm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436055" y="4914997"/>
            <a:ext cx="2350537" cy="875894"/>
          </a:xfrm>
        </p:spPr>
        <p:txBody>
          <a:bodyPr>
            <a:norm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734981-D056-20A1-1627-D3D7F979D1E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87882" y="2228634"/>
            <a:ext cx="2350537" cy="260076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B67E892-68CA-2D9B-9868-BA6955D353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87882" y="2524463"/>
            <a:ext cx="2350538" cy="253893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8E617DC-AB4B-8F29-E7A1-39290CC228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87882" y="2821431"/>
            <a:ext cx="2350537" cy="913299"/>
          </a:xfrm>
        </p:spPr>
        <p:txBody>
          <a:bodyPr>
            <a:norm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2DA693B-7AD8-8E99-8283-87912E0C43E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87882" y="4297014"/>
            <a:ext cx="2350537" cy="24937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BF8EE7-49AD-7917-99B1-52B686D29E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887882" y="4590182"/>
            <a:ext cx="2350537" cy="277847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42EA966-42F8-3CA0-8111-35083E14CE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87882" y="4914997"/>
            <a:ext cx="2350537" cy="875894"/>
          </a:xfrm>
        </p:spPr>
        <p:txBody>
          <a:bodyPr>
            <a:norm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558F5BD-9752-DB52-E025-9382FC0E87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1076"/>
            <a:ext cx="4187536" cy="6859076"/>
            <a:chOff x="-9867" y="-1076"/>
            <a:chExt cx="4187536" cy="685907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608" y="7487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49" y="136525"/>
            <a:ext cx="6400799" cy="2087879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4BC839-66BF-1CB4-BBC7-B735C811BD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59" y="160959"/>
            <a:ext cx="6642735" cy="134213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59" y="2010830"/>
            <a:ext cx="6642735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58" y="160959"/>
            <a:ext cx="7040880" cy="165196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0" y="2491866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0" y="3837939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33747" y="5203301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86217" y="2486550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86217" y="3832623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900" y="142875"/>
            <a:ext cx="7040880" cy="1728362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14900" y="2083776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5924" y="2083776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14900" y="3838956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1490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7253" y="192023"/>
            <a:ext cx="6821424" cy="181393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8277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4240237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8277" y="3840480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38277" y="4240237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37795"/>
            <a:ext cx="6800850" cy="195485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A0B6D-2930-4680-77F4-DB951282EE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399" y="2206377"/>
            <a:ext cx="6800849" cy="386513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491DC2-7EDD-588A-A77D-67C9C40E3D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60CB87F-75C1-C51C-3B9A-83E26EABCE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4303"/>
            <a:ext cx="9279731" cy="6862303"/>
            <a:chOff x="0" y="-4303"/>
            <a:chExt cx="9279731" cy="686230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2029040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>
              <a:off x="0" y="4056331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7FF8CD3D-0C64-4277-97B2-200B96EE22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0" y="4069288"/>
              <a:ext cx="2029968" cy="2029968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027141" y="-4303"/>
              <a:ext cx="2029968" cy="2029968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C9BCCD2C-CC79-48FF-A486-98ECEAC479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29968" cy="2029968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CEE5D2-51CF-4C1A-9AF9-A5B47F445229}"/>
                </a:ext>
              </a:extLst>
            </p:cNvPr>
            <p:cNvSpPr/>
            <p:nvPr userDrawn="1"/>
          </p:nvSpPr>
          <p:spPr>
            <a:xfrm>
              <a:off x="0" y="6098433"/>
              <a:ext cx="2029968" cy="75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D276EF4-F1D1-402C-B97B-0FC1233B73CD}"/>
                </a:ext>
              </a:extLst>
            </p:cNvPr>
            <p:cNvSpPr/>
            <p:nvPr userDrawn="1"/>
          </p:nvSpPr>
          <p:spPr>
            <a:xfrm flipH="1">
              <a:off x="0" y="2027186"/>
              <a:ext cx="2032942" cy="20299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D46E3B0-0F8F-4E75-AD2A-BF3A1C38F037}"/>
                </a:ext>
              </a:extLst>
            </p:cNvPr>
            <p:cNvGrpSpPr/>
            <p:nvPr userDrawn="1"/>
          </p:nvGrpSpPr>
          <p:grpSpPr>
            <a:xfrm>
              <a:off x="23853" y="2069719"/>
              <a:ext cx="1965960" cy="1965960"/>
              <a:chOff x="5361924" y="7472790"/>
              <a:chExt cx="1828800" cy="1828800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B53A840E-AAAC-4D05-88B2-8B4C8FD1EB81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C1BCB15-E86F-40CB-912C-0693B61651B5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5B5D7ECD-062C-480C-A3E0-D2E37B0077A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CCCE649A-9FBD-4E7D-921B-CA0C2263A34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1" name="Group 150">
                        <a:extLst>
                          <a:ext uri="{FF2B5EF4-FFF2-40B4-BE49-F238E27FC236}">
                            <a16:creationId xmlns:a16="http://schemas.microsoft.com/office/drawing/2014/main" id="{992A05A5-83FF-4AE4-B0EF-FE1964334873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3" name="Group 152">
                          <a:extLst>
                            <a:ext uri="{FF2B5EF4-FFF2-40B4-BE49-F238E27FC236}">
                              <a16:creationId xmlns:a16="http://schemas.microsoft.com/office/drawing/2014/main" id="{D56D5269-FA99-4E96-A20D-0DE0E3856751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55" name="Group 154">
                            <a:extLst>
                              <a:ext uri="{FF2B5EF4-FFF2-40B4-BE49-F238E27FC236}">
                                <a16:creationId xmlns:a16="http://schemas.microsoft.com/office/drawing/2014/main" id="{87498AF2-DD8D-4309-8328-2E756E3C44E8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57" name="Oval 156">
                              <a:extLst>
                                <a:ext uri="{FF2B5EF4-FFF2-40B4-BE49-F238E27FC236}">
                                  <a16:creationId xmlns:a16="http://schemas.microsoft.com/office/drawing/2014/main" id="{ACC35BE0-4D6C-4986-AD7D-BD7C1E25B83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58" name="Oval 157">
                              <a:extLst>
                                <a:ext uri="{FF2B5EF4-FFF2-40B4-BE49-F238E27FC236}">
                                  <a16:creationId xmlns:a16="http://schemas.microsoft.com/office/drawing/2014/main" id="{7B9715F0-8B83-459F-9ABA-77381FF568D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56" name="Oval 155">
                            <a:extLst>
                              <a:ext uri="{FF2B5EF4-FFF2-40B4-BE49-F238E27FC236}">
                                <a16:creationId xmlns:a16="http://schemas.microsoft.com/office/drawing/2014/main" id="{27230BAF-E9FF-4746-8F48-B39560E1B202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4" name="Oval 153">
                          <a:extLst>
                            <a:ext uri="{FF2B5EF4-FFF2-40B4-BE49-F238E27FC236}">
                              <a16:creationId xmlns:a16="http://schemas.microsoft.com/office/drawing/2014/main" id="{1085FE6C-E5E9-494C-8FA8-625B1312B9A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B8D77279-E4F6-4D92-9B0B-8D62F9FE1E8F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E74AC325-3B12-4159-8AED-4E3E710DAE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EC1B4FD8-2FC5-40DA-8440-4040785508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DDE43C9A-47FE-47FA-B683-4BEFC34DFA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D323EF77-802B-4532-87E0-12D961E906AE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845FD57-5942-47C9-B349-B3937BE5A454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7C426FE0-2810-40DD-934D-F291980CBDE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97A62AD5-3E4C-4375-A938-C7DC05A7F250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264E16F-857A-4567-9C09-01F8BA03FE22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3657794-F7A3-4030-9C54-38517D2C6C61}"/>
                </a:ext>
              </a:extLst>
            </p:cNvPr>
            <p:cNvSpPr/>
            <p:nvPr userDrawn="1"/>
          </p:nvSpPr>
          <p:spPr>
            <a:xfrm>
              <a:off x="0" y="2025665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2033943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202996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6101628" y="4053385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68239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64220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4058754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4074136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592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2034619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2537077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4058844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5868264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  <a:stCxn id="38" idx="4"/>
            </p:cNvCxnSpPr>
            <p:nvPr userDrawn="1"/>
          </p:nvCxnSpPr>
          <p:spPr>
            <a:xfrm flipV="1">
              <a:off x="0" y="1991841"/>
              <a:ext cx="5931799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42874"/>
            <a:ext cx="5099392" cy="4914973"/>
          </a:xfrm>
        </p:spPr>
        <p:txBody>
          <a:bodyPr anchor="ctr" anchorCtr="0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480" y="192024"/>
            <a:ext cx="9713765" cy="1731540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695B89C-ED4D-97EB-CDA4-74327E70B26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469641" y="226933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6F9B84E-B1E9-DB51-2516-1AA4137D0F1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954162" y="226933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12CE71C8-6AD4-74F6-747D-69943D425D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39445" y="226933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72517"/>
            <a:ext cx="8232648" cy="1970624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0" y="2924673"/>
            <a:ext cx="2468880" cy="2743200"/>
          </a:xfrm>
        </p:spPr>
        <p:txBody>
          <a:bodyPr>
            <a:norm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26836" y="2924673"/>
            <a:ext cx="2468880" cy="2743200"/>
          </a:xfrm>
        </p:spPr>
        <p:txBody>
          <a:bodyPr>
            <a:norm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8720" y="2924673"/>
            <a:ext cx="2468880" cy="2743200"/>
          </a:xfrm>
        </p:spPr>
        <p:txBody>
          <a:bodyPr>
            <a:norm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24743" y="281393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sz="3200" dirty="0" smtClean="0">
                <a:solidFill>
                  <a:schemeClr val="tx2"/>
                </a:solidFill>
                <a:latin typeface="Avenir Next LT Pro (Body)"/>
                <a:cs typeface="Times New Roman" panose="02020603050405020304" pitchFamily="18" charset="0"/>
              </a:rPr>
              <a:t>Products Management Project</a:t>
            </a:r>
            <a:endParaRPr lang="en-US" sz="3200" dirty="0">
              <a:solidFill>
                <a:schemeClr val="tx2"/>
              </a:solidFill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9515" y="6356350"/>
            <a:ext cx="510980" cy="378558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r>
              <a:rPr lang="tr-TR" dirty="0" smtClean="0"/>
              <a:t>/20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9908" y="715710"/>
            <a:ext cx="5269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b="1" dirty="0">
                <a:solidFill>
                  <a:schemeClr val="tx2"/>
                </a:solidFill>
                <a:latin typeface="Avenir Next LT Pro (Body)"/>
                <a:cs typeface="Calibri" panose="020F0502020204030204" pitchFamily="34" charset="0"/>
              </a:rPr>
              <a:t>Uygulamanın Çalışması ve Kullanımı İle İlgili Bilgiler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19908" y="1161662"/>
            <a:ext cx="1117209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81" y="1297926"/>
            <a:ext cx="3779459" cy="30449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775" y="1946359"/>
            <a:ext cx="5845720" cy="385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81" y="4477816"/>
            <a:ext cx="3779459" cy="21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9515" y="6356350"/>
            <a:ext cx="510980" cy="378558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r>
              <a:rPr lang="tr-TR" dirty="0" smtClean="0"/>
              <a:t>/20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9908" y="715710"/>
            <a:ext cx="5269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b="1" dirty="0">
                <a:solidFill>
                  <a:schemeClr val="tx2"/>
                </a:solidFill>
                <a:latin typeface="Avenir Next LT Pro (Body)"/>
                <a:cs typeface="Calibri" panose="020F0502020204030204" pitchFamily="34" charset="0"/>
              </a:rPr>
              <a:t>Uygulamanın Çalışması ve Kullanımı İle İlgili Bilgiler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19908" y="1161662"/>
            <a:ext cx="1117209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69" y="2208098"/>
            <a:ext cx="5162291" cy="28211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509" y="2208098"/>
            <a:ext cx="4524085" cy="28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9515" y="6356350"/>
            <a:ext cx="510980" cy="378558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r>
              <a:rPr lang="tr-TR" dirty="0" smtClean="0"/>
              <a:t>/20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9908" y="715710"/>
            <a:ext cx="5269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b="1" dirty="0">
                <a:solidFill>
                  <a:schemeClr val="tx2"/>
                </a:solidFill>
                <a:latin typeface="Avenir Next LT Pro (Body)"/>
                <a:cs typeface="Calibri" panose="020F0502020204030204" pitchFamily="34" charset="0"/>
              </a:rPr>
              <a:t>Uygulamanın Çalışması ve Kullanımı İle İlgili Bilgiler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19908" y="1161662"/>
            <a:ext cx="1117209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02" y="2317511"/>
            <a:ext cx="4372812" cy="27257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525" y="2317512"/>
            <a:ext cx="4462070" cy="27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9515" y="6356350"/>
            <a:ext cx="510980" cy="378558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r>
              <a:rPr lang="tr-TR" dirty="0" smtClean="0"/>
              <a:t>/20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9908" y="715710"/>
            <a:ext cx="5269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b="1" dirty="0">
                <a:solidFill>
                  <a:schemeClr val="tx2"/>
                </a:solidFill>
                <a:latin typeface="Avenir Next LT Pro (Body)"/>
                <a:cs typeface="Calibri" panose="020F0502020204030204" pitchFamily="34" charset="0"/>
              </a:rPr>
              <a:t>Uygulamanın Çalışması ve Kullanımı İle İlgili Bilgiler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19908" y="1161662"/>
            <a:ext cx="1117209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665" y="1838452"/>
            <a:ext cx="5405713" cy="452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6AB6387-E6AE-46CB-8500-4F11FA6B44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716" y="1619098"/>
            <a:ext cx="7633169" cy="4815114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C# </a:t>
            </a:r>
            <a:r>
              <a:rPr lang="en-US" sz="1800" b="1" dirty="0" err="1"/>
              <a:t>Yetkinliği</a:t>
            </a:r>
            <a:r>
              <a:rPr lang="en-US" sz="1800" b="1" dirty="0"/>
              <a:t>: </a:t>
            </a:r>
            <a:r>
              <a:rPr lang="en-US" sz="1800" dirty="0"/>
              <a:t>C# </a:t>
            </a:r>
            <a:r>
              <a:rPr lang="en-US" sz="1800" dirty="0" err="1"/>
              <a:t>dilinde</a:t>
            </a:r>
            <a:r>
              <a:rPr lang="en-US" sz="1800" dirty="0"/>
              <a:t> </a:t>
            </a:r>
            <a:r>
              <a:rPr lang="en-US" sz="1800" dirty="0" err="1"/>
              <a:t>ileri</a:t>
            </a:r>
            <a:r>
              <a:rPr lang="en-US" sz="1800" dirty="0"/>
              <a:t> </a:t>
            </a:r>
            <a:r>
              <a:rPr lang="en-US" sz="1800" dirty="0" err="1"/>
              <a:t>düzey</a:t>
            </a:r>
            <a:r>
              <a:rPr lang="en-US" sz="1800" dirty="0"/>
              <a:t> </a:t>
            </a:r>
            <a:r>
              <a:rPr lang="en-US" sz="1800" dirty="0" err="1"/>
              <a:t>yetkinlik</a:t>
            </a:r>
            <a:r>
              <a:rPr lang="en-US" sz="1800" dirty="0"/>
              <a:t> </a:t>
            </a:r>
            <a:r>
              <a:rPr lang="en-US" sz="1800" dirty="0" err="1"/>
              <a:t>kazandım</a:t>
            </a:r>
            <a:r>
              <a:rPr lang="en-US" sz="1800" dirty="0"/>
              <a:t>.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dirty="0" err="1"/>
              <a:t>Teknik</a:t>
            </a:r>
            <a:r>
              <a:rPr lang="en-US" sz="1800" b="1" dirty="0"/>
              <a:t> </a:t>
            </a:r>
            <a:r>
              <a:rPr lang="en-US" sz="1800" b="1" dirty="0" err="1"/>
              <a:t>Bilgi</a:t>
            </a:r>
            <a:r>
              <a:rPr lang="en-US" sz="1800" b="1" dirty="0"/>
              <a:t> </a:t>
            </a:r>
            <a:r>
              <a:rPr lang="en-US" sz="1800" b="1" dirty="0" err="1"/>
              <a:t>ve</a:t>
            </a:r>
            <a:r>
              <a:rPr lang="en-US" sz="1800" b="1" dirty="0"/>
              <a:t> </a:t>
            </a:r>
            <a:r>
              <a:rPr lang="en-US" sz="1800" b="1" dirty="0" err="1"/>
              <a:t>Hata</a:t>
            </a:r>
            <a:r>
              <a:rPr lang="en-US" sz="1800" b="1" dirty="0"/>
              <a:t> </a:t>
            </a:r>
            <a:r>
              <a:rPr lang="en-US" sz="1800" b="1" dirty="0" err="1"/>
              <a:t>Çözme</a:t>
            </a:r>
            <a:r>
              <a:rPr lang="en-US" sz="1800" b="1" dirty="0"/>
              <a:t>: </a:t>
            </a:r>
            <a:r>
              <a:rPr lang="en-US" sz="1800" dirty="0" err="1"/>
              <a:t>Geniş</a:t>
            </a:r>
            <a:r>
              <a:rPr lang="en-US" sz="1800" dirty="0"/>
              <a:t> </a:t>
            </a:r>
            <a:r>
              <a:rPr lang="en-US" sz="1800" dirty="0" err="1"/>
              <a:t>programlama</a:t>
            </a:r>
            <a:r>
              <a:rPr lang="en-US" sz="1800" dirty="0"/>
              <a:t> </a:t>
            </a:r>
            <a:r>
              <a:rPr lang="en-US" sz="1800" dirty="0" err="1"/>
              <a:t>teknikleri</a:t>
            </a:r>
            <a:r>
              <a:rPr lang="en-US" sz="1800" dirty="0"/>
              <a:t> </a:t>
            </a:r>
            <a:r>
              <a:rPr lang="en-US" sz="1800" dirty="0" err="1"/>
              <a:t>bilgisi</a:t>
            </a:r>
            <a:r>
              <a:rPr lang="en-US" sz="1800" dirty="0"/>
              <a:t> </a:t>
            </a:r>
            <a:r>
              <a:rPr lang="en-US" sz="1800" dirty="0" err="1"/>
              <a:t>edindim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hata</a:t>
            </a:r>
            <a:r>
              <a:rPr lang="en-US" sz="1800" dirty="0"/>
              <a:t> </a:t>
            </a:r>
            <a:r>
              <a:rPr lang="en-US" sz="1800" dirty="0" err="1"/>
              <a:t>analizi</a:t>
            </a:r>
            <a:r>
              <a:rPr lang="en-US" sz="1800" dirty="0"/>
              <a:t> </a:t>
            </a:r>
            <a:r>
              <a:rPr lang="en-US" sz="1800" dirty="0" err="1"/>
              <a:t>konusunda</a:t>
            </a:r>
            <a:r>
              <a:rPr lang="en-US" sz="1800" dirty="0"/>
              <a:t> </a:t>
            </a:r>
            <a:r>
              <a:rPr lang="en-US" sz="1800" dirty="0" err="1"/>
              <a:t>becerilerimi</a:t>
            </a:r>
            <a:r>
              <a:rPr lang="en-US" sz="1800" dirty="0"/>
              <a:t> </a:t>
            </a:r>
            <a:r>
              <a:rPr lang="en-US" sz="1800" dirty="0" err="1"/>
              <a:t>güçlendirdim</a:t>
            </a:r>
            <a:r>
              <a:rPr lang="en-US" sz="1800" dirty="0"/>
              <a:t>.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dirty="0" err="1"/>
              <a:t>Proje</a:t>
            </a:r>
            <a:r>
              <a:rPr lang="en-US" sz="1800" b="1" dirty="0"/>
              <a:t> </a:t>
            </a:r>
            <a:r>
              <a:rPr lang="en-US" sz="1800" b="1" dirty="0" err="1"/>
              <a:t>Yönetimi</a:t>
            </a:r>
            <a:r>
              <a:rPr lang="en-US" sz="1800" b="1" dirty="0"/>
              <a:t>: </a:t>
            </a:r>
            <a:r>
              <a:rPr lang="en-US" sz="1800" dirty="0" err="1"/>
              <a:t>Proje</a:t>
            </a:r>
            <a:r>
              <a:rPr lang="en-US" sz="1800" dirty="0"/>
              <a:t> </a:t>
            </a:r>
            <a:r>
              <a:rPr lang="en-US" sz="1800" dirty="0" err="1"/>
              <a:t>süreçlerini</a:t>
            </a:r>
            <a:r>
              <a:rPr lang="en-US" sz="1800" dirty="0"/>
              <a:t> </a:t>
            </a:r>
            <a:r>
              <a:rPr lang="en-US" sz="1800" dirty="0" err="1"/>
              <a:t>etkili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şekilde</a:t>
            </a:r>
            <a:r>
              <a:rPr lang="en-US" sz="1800" dirty="0"/>
              <a:t> </a:t>
            </a:r>
            <a:r>
              <a:rPr lang="en-US" sz="1800" dirty="0" err="1"/>
              <a:t>yönetme</a:t>
            </a:r>
            <a:r>
              <a:rPr lang="en-US" sz="1800" dirty="0"/>
              <a:t> </a:t>
            </a:r>
            <a:r>
              <a:rPr lang="en-US" sz="1800" dirty="0" err="1"/>
              <a:t>yeteneğimi</a:t>
            </a:r>
            <a:r>
              <a:rPr lang="en-US" sz="1800" dirty="0"/>
              <a:t> </a:t>
            </a:r>
            <a:r>
              <a:rPr lang="en-US" sz="1800" dirty="0" err="1"/>
              <a:t>geliştirdim</a:t>
            </a:r>
            <a:r>
              <a:rPr lang="en-US" sz="1800" dirty="0"/>
              <a:t>.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dirty="0" err="1"/>
              <a:t>Deneyim</a:t>
            </a:r>
            <a:r>
              <a:rPr lang="en-US" sz="1800" b="1" dirty="0"/>
              <a:t> </a:t>
            </a:r>
            <a:r>
              <a:rPr lang="en-US" sz="1800" b="1" dirty="0" err="1"/>
              <a:t>ve</a:t>
            </a:r>
            <a:r>
              <a:rPr lang="en-US" sz="1800" b="1" dirty="0"/>
              <a:t> </a:t>
            </a:r>
            <a:r>
              <a:rPr lang="en-US" sz="1800" b="1" dirty="0" err="1"/>
              <a:t>Özgüven</a:t>
            </a:r>
            <a:r>
              <a:rPr lang="en-US" sz="1800" b="1" dirty="0"/>
              <a:t>: </a:t>
            </a:r>
            <a:r>
              <a:rPr lang="en-US" sz="1800" dirty="0" err="1"/>
              <a:t>Projelerle</a:t>
            </a:r>
            <a:r>
              <a:rPr lang="en-US" sz="1800" dirty="0"/>
              <a:t> </a:t>
            </a:r>
            <a:r>
              <a:rPr lang="en-US" sz="1800" dirty="0" err="1"/>
              <a:t>kazandığım</a:t>
            </a:r>
            <a:r>
              <a:rPr lang="en-US" sz="1800" dirty="0"/>
              <a:t> </a:t>
            </a:r>
            <a:r>
              <a:rPr lang="en-US" sz="1800" dirty="0" err="1"/>
              <a:t>deneyimler</a:t>
            </a:r>
            <a:r>
              <a:rPr lang="en-US" sz="1800" dirty="0"/>
              <a:t>, </a:t>
            </a:r>
            <a:r>
              <a:rPr lang="en-US" sz="1800" dirty="0" err="1"/>
              <a:t>özgüvenimi</a:t>
            </a:r>
            <a:r>
              <a:rPr lang="en-US" sz="1800" dirty="0"/>
              <a:t> </a:t>
            </a:r>
            <a:r>
              <a:rPr lang="en-US" sz="1800" dirty="0" err="1"/>
              <a:t>artırdı</a:t>
            </a:r>
            <a:r>
              <a:rPr lang="en-US" sz="1800" dirty="0"/>
              <a:t>.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dirty="0" err="1"/>
              <a:t>Mentorluk</a:t>
            </a:r>
            <a:r>
              <a:rPr lang="en-US" sz="1800" b="1" dirty="0"/>
              <a:t> </a:t>
            </a:r>
            <a:r>
              <a:rPr lang="en-US" sz="1800" b="1" dirty="0" err="1"/>
              <a:t>ve</a:t>
            </a:r>
            <a:r>
              <a:rPr lang="en-US" sz="1800" b="1" dirty="0"/>
              <a:t> </a:t>
            </a:r>
            <a:r>
              <a:rPr lang="en-US" sz="1800" b="1" dirty="0" err="1"/>
              <a:t>İşbirliği</a:t>
            </a:r>
            <a:r>
              <a:rPr lang="en-US" sz="1800" b="1" dirty="0"/>
              <a:t>: </a:t>
            </a:r>
            <a:r>
              <a:rPr lang="en-US" sz="1800" dirty="0" err="1"/>
              <a:t>Şirket</a:t>
            </a:r>
            <a:r>
              <a:rPr lang="en-US" sz="1800" dirty="0"/>
              <a:t> </a:t>
            </a:r>
            <a:r>
              <a:rPr lang="en-US" sz="1800" dirty="0" err="1"/>
              <a:t>mühendislerinden</a:t>
            </a:r>
            <a:r>
              <a:rPr lang="en-US" sz="1800" dirty="0"/>
              <a:t> </a:t>
            </a:r>
            <a:r>
              <a:rPr lang="en-US" sz="1800" dirty="0" err="1"/>
              <a:t>aldığım</a:t>
            </a:r>
            <a:r>
              <a:rPr lang="en-US" sz="1800" dirty="0"/>
              <a:t> </a:t>
            </a:r>
            <a:r>
              <a:rPr lang="en-US" sz="1800" dirty="0" err="1"/>
              <a:t>mentorluk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işbirliği</a:t>
            </a:r>
            <a:r>
              <a:rPr lang="en-US" sz="1800" dirty="0"/>
              <a:t> </a:t>
            </a:r>
            <a:r>
              <a:rPr lang="en-US" sz="1800" dirty="0" err="1"/>
              <a:t>deneyimleri</a:t>
            </a:r>
            <a:r>
              <a:rPr lang="en-US" sz="1800" dirty="0"/>
              <a:t> </a:t>
            </a:r>
            <a:r>
              <a:rPr lang="en-US" sz="1800" dirty="0" err="1"/>
              <a:t>önemli</a:t>
            </a:r>
            <a:r>
              <a:rPr lang="en-US" sz="1800" dirty="0"/>
              <a:t> </a:t>
            </a:r>
            <a:r>
              <a:rPr lang="en-US" sz="1800" dirty="0" err="1"/>
              <a:t>katkı</a:t>
            </a:r>
            <a:r>
              <a:rPr lang="en-US" sz="1800" dirty="0"/>
              <a:t> </a:t>
            </a:r>
            <a:r>
              <a:rPr lang="en-US" sz="1800" dirty="0" err="1"/>
              <a:t>sağladı</a:t>
            </a:r>
            <a:r>
              <a:rPr lang="en-US" sz="1800" dirty="0"/>
              <a:t>.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dirty="0" err="1"/>
              <a:t>İşgücü</a:t>
            </a:r>
            <a:r>
              <a:rPr lang="en-US" sz="1800" b="1" dirty="0"/>
              <a:t> </a:t>
            </a:r>
            <a:r>
              <a:rPr lang="en-US" sz="1800" b="1" dirty="0" err="1"/>
              <a:t>Hazırlığı</a:t>
            </a:r>
            <a:r>
              <a:rPr lang="en-US" sz="1800" b="1" dirty="0"/>
              <a:t>: </a:t>
            </a:r>
            <a:r>
              <a:rPr lang="en-US" sz="1800" dirty="0" err="1"/>
              <a:t>İş</a:t>
            </a:r>
            <a:r>
              <a:rPr lang="en-US" sz="1800" dirty="0"/>
              <a:t> </a:t>
            </a:r>
            <a:r>
              <a:rPr lang="en-US" sz="1800" dirty="0" err="1"/>
              <a:t>ortamını</a:t>
            </a:r>
            <a:r>
              <a:rPr lang="en-US" sz="1800" dirty="0"/>
              <a:t> </a:t>
            </a:r>
            <a:r>
              <a:rPr lang="en-US" sz="1800" dirty="0" err="1"/>
              <a:t>anlama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iş</a:t>
            </a:r>
            <a:r>
              <a:rPr lang="en-US" sz="1800" dirty="0"/>
              <a:t> </a:t>
            </a:r>
            <a:r>
              <a:rPr lang="en-US" sz="1800" dirty="0" err="1"/>
              <a:t>hayatına</a:t>
            </a:r>
            <a:r>
              <a:rPr lang="en-US" sz="1800" dirty="0"/>
              <a:t> </a:t>
            </a:r>
            <a:r>
              <a:rPr lang="en-US" sz="1800" dirty="0" err="1"/>
              <a:t>hazır</a:t>
            </a:r>
            <a:r>
              <a:rPr lang="en-US" sz="1800" dirty="0"/>
              <a:t> </a:t>
            </a:r>
            <a:r>
              <a:rPr lang="en-US" sz="1800" dirty="0" err="1"/>
              <a:t>olma</a:t>
            </a:r>
            <a:r>
              <a:rPr lang="en-US" sz="1800" dirty="0"/>
              <a:t> </a:t>
            </a:r>
            <a:r>
              <a:rPr lang="en-US" sz="1800" dirty="0" err="1"/>
              <a:t>yetkinliğine</a:t>
            </a:r>
            <a:r>
              <a:rPr lang="en-US" sz="1800" dirty="0"/>
              <a:t> </a:t>
            </a:r>
            <a:r>
              <a:rPr lang="en-US" sz="1800" dirty="0" err="1"/>
              <a:t>sahibim</a:t>
            </a:r>
            <a:r>
              <a:rPr lang="en-US" sz="18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0" y="6286500"/>
            <a:ext cx="560355" cy="43370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r>
              <a:rPr lang="tr-TR" dirty="0" smtClean="0"/>
              <a:t>/20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5365"/>
            <a:ext cx="9706708" cy="724434"/>
          </a:xfrm>
        </p:spPr>
        <p:txBody>
          <a:bodyPr>
            <a:noAutofit/>
          </a:bodyPr>
          <a:lstStyle/>
          <a:p>
            <a:r>
              <a:rPr lang="tr-TR" sz="1600" dirty="0">
                <a:solidFill>
                  <a:schemeClr val="accent2"/>
                </a:solidFill>
                <a:latin typeface="Avenir Next LT Pro (Body)"/>
                <a:cs typeface="Calibri" panose="020F0502020204030204" pitchFamily="34" charset="0"/>
              </a:rPr>
              <a:t>KAZANIMLAR</a:t>
            </a:r>
            <a:r>
              <a:rPr lang="en-US" sz="1600" dirty="0" smtClean="0">
                <a:latin typeface="Avenir Next LT Pro (Body)"/>
                <a:cs typeface="Calibri" panose="020F0502020204030204" pitchFamily="34" charset="0"/>
              </a:rPr>
              <a:t/>
            </a:r>
            <a:br>
              <a:rPr lang="en-US" sz="1600" dirty="0" smtClean="0">
                <a:latin typeface="Avenir Next LT Pro (Body)"/>
                <a:cs typeface="Calibri" panose="020F0502020204030204" pitchFamily="34" charset="0"/>
              </a:rPr>
            </a:b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(Body)"/>
                <a:cs typeface="Calibri" panose="020F0502020204030204" pitchFamily="34" charset="0"/>
              </a:rPr>
              <a:t/>
            </a:r>
            <a:b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(Body)"/>
                <a:cs typeface="Calibri" panose="020F0502020204030204" pitchFamily="34" charset="0"/>
              </a:rPr>
            </a:br>
            <a:endParaRPr lang="en-US" sz="1600" dirty="0">
              <a:latin typeface="Avenir Next LT Pro (Body)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345" y="1150612"/>
            <a:ext cx="2695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6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venir Next LT Pro (Body)"/>
                <a:cs typeface="Calibri" panose="020F0502020204030204" pitchFamily="34" charset="0"/>
              </a:rPr>
              <a:t>Mesleki</a:t>
            </a:r>
            <a:r>
              <a:rPr lang="tr-TR" sz="16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ve Teknik Kazanımlar</a:t>
            </a:r>
            <a:endParaRPr lang="en-US" sz="1600" i="1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131989"/>
            <a:ext cx="817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6062" y="1122363"/>
            <a:ext cx="6155002" cy="2684706"/>
          </a:xfrm>
        </p:spPr>
        <p:txBody>
          <a:bodyPr/>
          <a:lstStyle/>
          <a:p>
            <a:r>
              <a:rPr lang="tr-TR" dirty="0"/>
              <a:t>TEŞEKKÜRLER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r>
              <a:rPr lang="tr-TR" dirty="0" smtClean="0"/>
              <a:t>/20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8981" y="1797406"/>
            <a:ext cx="7744997" cy="323627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1800" dirty="0"/>
              <a:t>"</a:t>
            </a:r>
            <a:r>
              <a:rPr lang="en-US" sz="1800" dirty="0" smtClean="0"/>
              <a:t>Product</a:t>
            </a:r>
            <a:r>
              <a:rPr lang="tr-TR" sz="1800" smtClean="0"/>
              <a:t>s</a:t>
            </a:r>
            <a:r>
              <a:rPr lang="en-US" sz="1800" smtClean="0"/>
              <a:t> </a:t>
            </a:r>
            <a:r>
              <a:rPr lang="en-US" sz="1800" dirty="0"/>
              <a:t>Management System – Desktop Application" </a:t>
            </a:r>
            <a:r>
              <a:rPr lang="en-US" sz="1800" dirty="0" err="1"/>
              <a:t>projesi</a:t>
            </a:r>
            <a:r>
              <a:rPr lang="en-US" sz="1800" dirty="0"/>
              <a:t>, C# </a:t>
            </a:r>
            <a:r>
              <a:rPr lang="en-US" sz="1800" dirty="0" err="1"/>
              <a:t>programlama</a:t>
            </a:r>
            <a:r>
              <a:rPr lang="en-US" sz="1800" dirty="0"/>
              <a:t> </a:t>
            </a:r>
            <a:r>
              <a:rPr lang="en-US" sz="1800" dirty="0" err="1"/>
              <a:t>dilini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SQL Server </a:t>
            </a:r>
            <a:r>
              <a:rPr lang="en-US" sz="1800" dirty="0" err="1"/>
              <a:t>veritabanını</a:t>
            </a:r>
            <a:r>
              <a:rPr lang="en-US" sz="1800" dirty="0"/>
              <a:t> </a:t>
            </a:r>
            <a:r>
              <a:rPr lang="en-US" sz="1800" dirty="0" err="1"/>
              <a:t>kullanarak</a:t>
            </a:r>
            <a:r>
              <a:rPr lang="en-US" sz="1800" dirty="0"/>
              <a:t> </a:t>
            </a:r>
            <a:r>
              <a:rPr lang="en-US" sz="1800" dirty="0" err="1"/>
              <a:t>geliştirilen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masaüstü</a:t>
            </a:r>
            <a:r>
              <a:rPr lang="en-US" sz="1800" dirty="0"/>
              <a:t> </a:t>
            </a:r>
            <a:r>
              <a:rPr lang="en-US" sz="1800" dirty="0" err="1"/>
              <a:t>uygulamasıdır</a:t>
            </a:r>
            <a:r>
              <a:rPr lang="en-US" sz="1800" dirty="0"/>
              <a:t>. Bu </a:t>
            </a:r>
            <a:r>
              <a:rPr lang="en-US" sz="1800" dirty="0" err="1"/>
              <a:t>projede</a:t>
            </a:r>
            <a:r>
              <a:rPr lang="en-US" sz="1800" dirty="0"/>
              <a:t>, </a:t>
            </a:r>
            <a:r>
              <a:rPr lang="en-US" sz="1800" dirty="0" err="1"/>
              <a:t>ürün</a:t>
            </a:r>
            <a:r>
              <a:rPr lang="en-US" sz="1800" dirty="0"/>
              <a:t> </a:t>
            </a:r>
            <a:r>
              <a:rPr lang="en-US" sz="1800" dirty="0" err="1"/>
              <a:t>yönetimiyle</a:t>
            </a:r>
            <a:r>
              <a:rPr lang="en-US" sz="1800" dirty="0"/>
              <a:t> </a:t>
            </a:r>
            <a:r>
              <a:rPr lang="en-US" sz="1800" dirty="0" err="1"/>
              <a:t>ilgili</a:t>
            </a:r>
            <a:r>
              <a:rPr lang="en-US" sz="1800" dirty="0"/>
              <a:t> </a:t>
            </a:r>
            <a:r>
              <a:rPr lang="en-US" sz="1800" dirty="0" err="1"/>
              <a:t>temel</a:t>
            </a:r>
            <a:r>
              <a:rPr lang="en-US" sz="1800" dirty="0"/>
              <a:t> </a:t>
            </a:r>
            <a:r>
              <a:rPr lang="en-US" sz="1800" dirty="0" err="1"/>
              <a:t>fonksiyonları</a:t>
            </a:r>
            <a:r>
              <a:rPr lang="en-US" sz="1800" dirty="0"/>
              <a:t> </a:t>
            </a:r>
            <a:r>
              <a:rPr lang="en-US" sz="1800" dirty="0" err="1"/>
              <a:t>etkili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şekilde</a:t>
            </a:r>
            <a:r>
              <a:rPr lang="en-US" sz="1800" dirty="0"/>
              <a:t> </a:t>
            </a:r>
            <a:r>
              <a:rPr lang="en-US" sz="1800" dirty="0" err="1"/>
              <a:t>hayata</a:t>
            </a:r>
            <a:r>
              <a:rPr lang="en-US" sz="1800" dirty="0"/>
              <a:t> </a:t>
            </a:r>
            <a:r>
              <a:rPr lang="en-US" sz="1800" dirty="0" err="1"/>
              <a:t>geçirmek</a:t>
            </a:r>
            <a:r>
              <a:rPr lang="en-US" sz="1800" dirty="0"/>
              <a:t> </a:t>
            </a:r>
            <a:r>
              <a:rPr lang="en-US" sz="1800" dirty="0" err="1"/>
              <a:t>ana</a:t>
            </a:r>
            <a:r>
              <a:rPr lang="en-US" sz="1800" dirty="0"/>
              <a:t> </a:t>
            </a:r>
            <a:r>
              <a:rPr lang="en-US" sz="1800" dirty="0" err="1"/>
              <a:t>hedefti</a:t>
            </a:r>
            <a:r>
              <a:rPr lang="en-US" sz="1800" dirty="0"/>
              <a:t>. C# </a:t>
            </a:r>
            <a:r>
              <a:rPr lang="en-US" sz="1800" dirty="0" err="1"/>
              <a:t>dilindeki</a:t>
            </a:r>
            <a:r>
              <a:rPr lang="en-US" sz="1800" dirty="0"/>
              <a:t> </a:t>
            </a:r>
            <a:r>
              <a:rPr lang="en-US" sz="1800" dirty="0" err="1"/>
              <a:t>güçlü</a:t>
            </a:r>
            <a:r>
              <a:rPr lang="en-US" sz="1800" dirty="0"/>
              <a:t> </a:t>
            </a:r>
            <a:r>
              <a:rPr lang="en-US" sz="1800" dirty="0" err="1"/>
              <a:t>özellikler</a:t>
            </a:r>
            <a:r>
              <a:rPr lang="en-US" sz="1800" dirty="0"/>
              <a:t> </a:t>
            </a:r>
            <a:r>
              <a:rPr lang="en-US" sz="1800" dirty="0" err="1"/>
              <a:t>kullanılarak</a:t>
            </a:r>
            <a:r>
              <a:rPr lang="en-US" sz="1800" dirty="0"/>
              <a:t>, </a:t>
            </a:r>
            <a:r>
              <a:rPr lang="en-US" sz="1800" dirty="0" err="1"/>
              <a:t>kullanıcıların</a:t>
            </a:r>
            <a:r>
              <a:rPr lang="en-US" sz="1800" dirty="0"/>
              <a:t> </a:t>
            </a:r>
            <a:r>
              <a:rPr lang="en-US" sz="1800" dirty="0" err="1"/>
              <a:t>ürünleri</a:t>
            </a:r>
            <a:r>
              <a:rPr lang="en-US" sz="1800" dirty="0"/>
              <a:t> </a:t>
            </a:r>
            <a:r>
              <a:rPr lang="en-US" sz="1800" dirty="0" err="1"/>
              <a:t>ekleyebilmesi</a:t>
            </a:r>
            <a:r>
              <a:rPr lang="en-US" sz="1800" dirty="0"/>
              <a:t>, </a:t>
            </a:r>
            <a:r>
              <a:rPr lang="en-US" sz="1800" dirty="0" err="1"/>
              <a:t>düzenleyebilmesi</a:t>
            </a:r>
            <a:r>
              <a:rPr lang="en-US" sz="1800" dirty="0"/>
              <a:t>, </a:t>
            </a:r>
            <a:r>
              <a:rPr lang="en-US" sz="1800" dirty="0" err="1"/>
              <a:t>silebilmesi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veritabanında</a:t>
            </a:r>
            <a:r>
              <a:rPr lang="en-US" sz="1800" dirty="0"/>
              <a:t> </a:t>
            </a:r>
            <a:r>
              <a:rPr lang="en-US" sz="1800" dirty="0" err="1"/>
              <a:t>bu</a:t>
            </a:r>
            <a:r>
              <a:rPr lang="en-US" sz="1800" dirty="0"/>
              <a:t> </a:t>
            </a:r>
            <a:r>
              <a:rPr lang="en-US" sz="1800" dirty="0" err="1"/>
              <a:t>işlemleri</a:t>
            </a:r>
            <a:r>
              <a:rPr lang="en-US" sz="1800" dirty="0"/>
              <a:t> </a:t>
            </a:r>
            <a:r>
              <a:rPr lang="en-US" sz="1800" dirty="0" err="1"/>
              <a:t>yönetebilmesi</a:t>
            </a:r>
            <a:r>
              <a:rPr lang="en-US" sz="1800" dirty="0"/>
              <a:t> </a:t>
            </a:r>
            <a:r>
              <a:rPr lang="en-US" sz="1800" dirty="0" err="1"/>
              <a:t>sağlandı</a:t>
            </a:r>
            <a:r>
              <a:rPr lang="en-US" sz="1800" dirty="0"/>
              <a:t>. </a:t>
            </a:r>
            <a:r>
              <a:rPr lang="en-US" sz="1800" dirty="0" err="1"/>
              <a:t>Aynı</a:t>
            </a:r>
            <a:r>
              <a:rPr lang="en-US" sz="1800" dirty="0"/>
              <a:t> </a:t>
            </a:r>
            <a:r>
              <a:rPr lang="en-US" sz="1800" dirty="0" err="1"/>
              <a:t>zamanda</a:t>
            </a:r>
            <a:r>
              <a:rPr lang="en-US" sz="1800" dirty="0"/>
              <a:t>, </a:t>
            </a:r>
            <a:r>
              <a:rPr lang="en-US" sz="1800" dirty="0" err="1"/>
              <a:t>ürünler</a:t>
            </a:r>
            <a:r>
              <a:rPr lang="en-US" sz="1800" dirty="0"/>
              <a:t> </a:t>
            </a:r>
            <a:r>
              <a:rPr lang="en-US" sz="1800" dirty="0" err="1"/>
              <a:t>arasında</a:t>
            </a:r>
            <a:r>
              <a:rPr lang="en-US" sz="1800" dirty="0"/>
              <a:t> </a:t>
            </a:r>
            <a:r>
              <a:rPr lang="en-US" sz="1800" dirty="0" err="1"/>
              <a:t>kategorilendirme</a:t>
            </a:r>
            <a:r>
              <a:rPr lang="en-US" sz="1800" dirty="0"/>
              <a:t>, </a:t>
            </a:r>
            <a:r>
              <a:rPr lang="en-US" sz="1800" dirty="0" err="1"/>
              <a:t>sıralama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arama</a:t>
            </a:r>
            <a:r>
              <a:rPr lang="en-US" sz="1800" dirty="0"/>
              <a:t> </a:t>
            </a:r>
            <a:r>
              <a:rPr lang="en-US" sz="1800" dirty="0" err="1"/>
              <a:t>gibi</a:t>
            </a:r>
            <a:r>
              <a:rPr lang="en-US" sz="1800" dirty="0"/>
              <a:t> </a:t>
            </a:r>
            <a:r>
              <a:rPr lang="en-US" sz="1800" dirty="0" err="1"/>
              <a:t>özellikler</a:t>
            </a:r>
            <a:r>
              <a:rPr lang="en-US" sz="1800" dirty="0"/>
              <a:t> de </a:t>
            </a:r>
            <a:r>
              <a:rPr lang="en-US" sz="1800" dirty="0" err="1"/>
              <a:t>uygulamaya</a:t>
            </a:r>
            <a:r>
              <a:rPr lang="en-US" sz="1800" dirty="0"/>
              <a:t> </a:t>
            </a:r>
            <a:r>
              <a:rPr lang="en-US" sz="1800" dirty="0" err="1"/>
              <a:t>entegre</a:t>
            </a:r>
            <a:r>
              <a:rPr lang="en-US" sz="1800" dirty="0"/>
              <a:t> </a:t>
            </a:r>
            <a:r>
              <a:rPr lang="en-US" sz="1800" dirty="0" err="1"/>
              <a:t>edildi</a:t>
            </a:r>
            <a:r>
              <a:rPr lang="en-US" sz="1800" dirty="0"/>
              <a:t>. Bu </a:t>
            </a:r>
            <a:r>
              <a:rPr lang="en-US" sz="1800" dirty="0" err="1"/>
              <a:t>süreç</a:t>
            </a:r>
            <a:r>
              <a:rPr lang="en-US" sz="1800" dirty="0"/>
              <a:t>, </a:t>
            </a:r>
            <a:r>
              <a:rPr lang="en-US" sz="1800" dirty="0" err="1"/>
              <a:t>masaüstü</a:t>
            </a:r>
            <a:r>
              <a:rPr lang="en-US" sz="1800" dirty="0"/>
              <a:t> </a:t>
            </a:r>
            <a:r>
              <a:rPr lang="en-US" sz="1800" dirty="0" err="1"/>
              <a:t>uygulamaları</a:t>
            </a:r>
            <a:r>
              <a:rPr lang="en-US" sz="1800" dirty="0"/>
              <a:t> </a:t>
            </a:r>
            <a:r>
              <a:rPr lang="en-US" sz="1800" dirty="0" err="1"/>
              <a:t>üzerinde</a:t>
            </a:r>
            <a:r>
              <a:rPr lang="en-US" sz="1800" dirty="0"/>
              <a:t> </a:t>
            </a:r>
            <a:r>
              <a:rPr lang="en-US" sz="1800" dirty="0" err="1"/>
              <a:t>derin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deneyim</a:t>
            </a:r>
            <a:r>
              <a:rPr lang="en-US" sz="1800" dirty="0"/>
              <a:t> </a:t>
            </a:r>
            <a:r>
              <a:rPr lang="en-US" sz="1800" dirty="0" err="1"/>
              <a:t>kazandırmanın</a:t>
            </a:r>
            <a:r>
              <a:rPr lang="en-US" sz="1800" dirty="0"/>
              <a:t> </a:t>
            </a:r>
            <a:r>
              <a:rPr lang="en-US" sz="1800" dirty="0" err="1"/>
              <a:t>yanı</a:t>
            </a:r>
            <a:r>
              <a:rPr lang="en-US" sz="1800" dirty="0"/>
              <a:t> </a:t>
            </a:r>
            <a:r>
              <a:rPr lang="en-US" sz="1800" dirty="0" err="1"/>
              <a:t>sıra</a:t>
            </a:r>
            <a:r>
              <a:rPr lang="en-US" sz="1800" dirty="0"/>
              <a:t>, </a:t>
            </a:r>
            <a:r>
              <a:rPr lang="en-US" sz="1800" dirty="0" err="1"/>
              <a:t>projenin</a:t>
            </a:r>
            <a:r>
              <a:rPr lang="en-US" sz="1800" dirty="0"/>
              <a:t> </a:t>
            </a:r>
            <a:r>
              <a:rPr lang="en-US" sz="1800" dirty="0" err="1"/>
              <a:t>başarıyla</a:t>
            </a:r>
            <a:r>
              <a:rPr lang="en-US" sz="1800" dirty="0"/>
              <a:t> </a:t>
            </a:r>
            <a:r>
              <a:rPr lang="en-US" sz="1800" dirty="0" err="1"/>
              <a:t>tamamlanması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problem </a:t>
            </a:r>
            <a:r>
              <a:rPr lang="en-US" sz="1800" dirty="0" err="1"/>
              <a:t>çözme</a:t>
            </a:r>
            <a:r>
              <a:rPr lang="en-US" sz="1800" dirty="0"/>
              <a:t> </a:t>
            </a:r>
            <a:r>
              <a:rPr lang="en-US" sz="1800" dirty="0" err="1"/>
              <a:t>yeteneğini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proje</a:t>
            </a:r>
            <a:r>
              <a:rPr lang="en-US" sz="1800" dirty="0"/>
              <a:t> </a:t>
            </a:r>
            <a:r>
              <a:rPr lang="en-US" sz="1800" dirty="0" err="1"/>
              <a:t>yönetimi</a:t>
            </a:r>
            <a:r>
              <a:rPr lang="en-US" sz="1800" dirty="0"/>
              <a:t> </a:t>
            </a:r>
            <a:r>
              <a:rPr lang="en-US" sz="1800" dirty="0" err="1"/>
              <a:t>becerilerini</a:t>
            </a:r>
            <a:r>
              <a:rPr lang="en-US" sz="1800" dirty="0"/>
              <a:t> </a:t>
            </a:r>
            <a:r>
              <a:rPr lang="en-US" sz="1800" dirty="0" err="1"/>
              <a:t>güçlendirdi</a:t>
            </a:r>
            <a:r>
              <a:rPr lang="en-US" sz="1800" dirty="0"/>
              <a:t>. </a:t>
            </a:r>
            <a:r>
              <a:rPr lang="en-US" sz="1800" dirty="0" err="1"/>
              <a:t>Gelecekteki</a:t>
            </a:r>
            <a:r>
              <a:rPr lang="en-US" sz="1800" dirty="0"/>
              <a:t> </a:t>
            </a:r>
            <a:r>
              <a:rPr lang="en-US" sz="1800" dirty="0" err="1"/>
              <a:t>yazılım</a:t>
            </a:r>
            <a:r>
              <a:rPr lang="en-US" sz="1800" dirty="0"/>
              <a:t> </a:t>
            </a:r>
            <a:r>
              <a:rPr lang="en-US" sz="1800" dirty="0" err="1"/>
              <a:t>projelerinde</a:t>
            </a:r>
            <a:r>
              <a:rPr lang="en-US" sz="1800" dirty="0"/>
              <a:t> </a:t>
            </a:r>
            <a:r>
              <a:rPr lang="en-US" sz="1800" dirty="0" err="1"/>
              <a:t>edinilen</a:t>
            </a:r>
            <a:r>
              <a:rPr lang="en-US" sz="1800" dirty="0"/>
              <a:t> </a:t>
            </a:r>
            <a:r>
              <a:rPr lang="en-US" sz="1800" dirty="0" err="1"/>
              <a:t>deneyimlerin</a:t>
            </a:r>
            <a:r>
              <a:rPr lang="en-US" sz="1800" dirty="0"/>
              <a:t> </a:t>
            </a:r>
            <a:r>
              <a:rPr lang="en-US" sz="1800" dirty="0" err="1"/>
              <a:t>etkili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şekilde</a:t>
            </a:r>
            <a:r>
              <a:rPr lang="en-US" sz="1800" dirty="0"/>
              <a:t> </a:t>
            </a:r>
            <a:r>
              <a:rPr lang="en-US" sz="1800" dirty="0" err="1"/>
              <a:t>kullanılması</a:t>
            </a:r>
            <a:r>
              <a:rPr lang="en-US" sz="1800" dirty="0"/>
              <a:t> </a:t>
            </a:r>
            <a:r>
              <a:rPr lang="en-US" sz="1800" dirty="0" err="1"/>
              <a:t>hedeflenmektedir</a:t>
            </a:r>
            <a:r>
              <a:rPr lang="en-US" sz="18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7" y="680541"/>
            <a:ext cx="49818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b="1" dirty="0">
                <a:solidFill>
                  <a:schemeClr val="tx2"/>
                </a:solidFill>
                <a:latin typeface="Avenir Next LT Pro (Body)"/>
                <a:cs typeface="Calibri" panose="020F0502020204030204" pitchFamily="34" charset="0"/>
              </a:rPr>
              <a:t>Yapılan Uygulama İle İlgili Temel Bilgiler ve Amaç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135567" y="1126493"/>
            <a:ext cx="993205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938" y="2136530"/>
            <a:ext cx="6945923" cy="373673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C#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SQL Server </a:t>
            </a:r>
            <a:r>
              <a:rPr lang="en-US" dirty="0" err="1"/>
              <a:t>veritabanını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masaüstü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,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kullanıcılarının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cihazlarında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yazılımdır</a:t>
            </a:r>
            <a:r>
              <a:rPr lang="en-US" dirty="0"/>
              <a:t>.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süreçlerini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etkileşim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"Product Management System – Desktop Application" </a:t>
            </a:r>
            <a:r>
              <a:rPr lang="en-US" dirty="0" err="1"/>
              <a:t>projesi</a:t>
            </a:r>
            <a:r>
              <a:rPr lang="en-US" dirty="0"/>
              <a:t> </a:t>
            </a:r>
            <a:r>
              <a:rPr lang="en-US" dirty="0" err="1"/>
              <a:t>örneğinde</a:t>
            </a:r>
            <a:r>
              <a:rPr lang="en-US" dirty="0"/>
              <a:t>,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işlevselliğini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, </a:t>
            </a:r>
            <a:r>
              <a:rPr lang="en-US" dirty="0" err="1"/>
              <a:t>şirketin</a:t>
            </a:r>
            <a:r>
              <a:rPr lang="en-US" dirty="0"/>
              <a:t> </a:t>
            </a:r>
            <a:r>
              <a:rPr lang="en-US" dirty="0" err="1"/>
              <a:t>ürünlerini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r>
              <a:rPr lang="tr-TR" dirty="0" smtClean="0"/>
              <a:t>/20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127" y="794841"/>
            <a:ext cx="4311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Yapılan Uygulama İle İlgili Temel Bilgiler ve Amaç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40793"/>
            <a:ext cx="81280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7730" y="2024982"/>
            <a:ext cx="7315200" cy="41411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err="1"/>
              <a:t>Proje</a:t>
            </a:r>
            <a:r>
              <a:rPr lang="en-US" b="1" dirty="0"/>
              <a:t> </a:t>
            </a:r>
            <a:r>
              <a:rPr lang="en-US" b="1" dirty="0" err="1" smtClean="0"/>
              <a:t>Amaçları</a:t>
            </a:r>
            <a:r>
              <a:rPr lang="tr-TR" b="1" dirty="0" smtClean="0"/>
              <a:t>:</a:t>
            </a:r>
            <a:endParaRPr lang="en-US" dirty="0"/>
          </a:p>
          <a:p>
            <a:pPr lvl="1" algn="just"/>
            <a:r>
              <a:rPr lang="en-US" b="1" dirty="0"/>
              <a:t>Ana </a:t>
            </a:r>
            <a:r>
              <a:rPr lang="en-US" b="1" dirty="0" err="1"/>
              <a:t>Hedef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yönetimiyle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fonksiyonları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hayata</a:t>
            </a:r>
            <a:r>
              <a:rPr lang="en-US" dirty="0"/>
              <a:t> </a:t>
            </a:r>
            <a:r>
              <a:rPr lang="en-US" dirty="0" err="1"/>
              <a:t>geçirmek</a:t>
            </a:r>
            <a:r>
              <a:rPr lang="en-US" dirty="0"/>
              <a:t>.</a:t>
            </a:r>
            <a:endParaRPr lang="tr-T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Proje</a:t>
            </a:r>
            <a:r>
              <a:rPr lang="en-US" b="1" dirty="0" smtClean="0"/>
              <a:t> </a:t>
            </a:r>
            <a:r>
              <a:rPr lang="en-US" b="1" dirty="0" err="1" smtClean="0"/>
              <a:t>Sonuçları</a:t>
            </a:r>
            <a:r>
              <a:rPr lang="tr-TR" b="1" dirty="0" smtClean="0"/>
              <a:t>:</a:t>
            </a:r>
            <a:endParaRPr lang="en-US" dirty="0" smtClean="0"/>
          </a:p>
          <a:p>
            <a:pPr lvl="1" algn="just"/>
            <a:r>
              <a:rPr lang="en-US" b="1" dirty="0" err="1" smtClean="0"/>
              <a:t>Oluşturulan</a:t>
            </a:r>
            <a:r>
              <a:rPr lang="en-US" b="1" dirty="0" smtClean="0"/>
              <a:t> </a:t>
            </a:r>
            <a:r>
              <a:rPr lang="en-US" b="1" dirty="0"/>
              <a:t>Platform:</a:t>
            </a:r>
            <a:endParaRPr lang="en-US" dirty="0"/>
          </a:p>
          <a:p>
            <a:pPr lvl="2" algn="just"/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ürünleri</a:t>
            </a:r>
            <a:r>
              <a:rPr lang="en-US" dirty="0"/>
              <a:t> </a:t>
            </a:r>
            <a:r>
              <a:rPr lang="en-US" dirty="0" err="1"/>
              <a:t>ekleyebilmesi</a:t>
            </a:r>
            <a:r>
              <a:rPr lang="en-US" dirty="0"/>
              <a:t>, </a:t>
            </a:r>
            <a:r>
              <a:rPr lang="en-US" dirty="0" err="1"/>
              <a:t>düzenleyebilmesi</a:t>
            </a:r>
            <a:r>
              <a:rPr lang="en-US" dirty="0"/>
              <a:t>, </a:t>
            </a:r>
            <a:r>
              <a:rPr lang="en-US" dirty="0" err="1"/>
              <a:t>silebilmesi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veritabanında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yönetebilmesi</a:t>
            </a:r>
            <a:r>
              <a:rPr lang="en-US" dirty="0"/>
              <a:t>.</a:t>
            </a:r>
          </a:p>
          <a:p>
            <a:pPr lvl="2" algn="just"/>
            <a:r>
              <a:rPr lang="en-US" dirty="0" err="1"/>
              <a:t>Ürünler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kategorilendirme</a:t>
            </a:r>
            <a:r>
              <a:rPr lang="en-US" dirty="0"/>
              <a:t>, </a:t>
            </a:r>
            <a:r>
              <a:rPr lang="en-US" dirty="0" err="1"/>
              <a:t>sıralama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etkileşimli</a:t>
            </a:r>
            <a:r>
              <a:rPr lang="en-US" dirty="0"/>
              <a:t> </a:t>
            </a:r>
            <a:r>
              <a:rPr lang="en-US" dirty="0" err="1"/>
              <a:t>özelliklerin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r>
              <a:rPr lang="tr-TR" dirty="0" smtClean="0"/>
              <a:t>/20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93432"/>
            <a:ext cx="49818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b="1" dirty="0">
                <a:solidFill>
                  <a:schemeClr val="tx2"/>
                </a:solidFill>
                <a:latin typeface="Avenir Next LT Pro (Body)"/>
                <a:cs typeface="Calibri" panose="020F0502020204030204" pitchFamily="34" charset="0"/>
              </a:rPr>
              <a:t>Yapılan Uygulama İle İlgili Temel Bilgiler ve Amaç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40793"/>
            <a:ext cx="81280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r>
              <a:rPr lang="tr-TR" dirty="0" smtClean="0"/>
              <a:t>/20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5567" y="680541"/>
            <a:ext cx="49818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b="1" dirty="0">
                <a:solidFill>
                  <a:schemeClr val="tx2"/>
                </a:solidFill>
                <a:latin typeface="Avenir Next LT Pro (Body)"/>
                <a:cs typeface="Calibri" panose="020F0502020204030204" pitchFamily="34" charset="0"/>
              </a:rPr>
              <a:t>Yapılan Uygulama İle İlgili Temel Bilgiler ve Amaç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135567" y="1126493"/>
            <a:ext cx="993205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4399"/>
          <a:stretch/>
        </p:blipFill>
        <p:spPr>
          <a:xfrm>
            <a:off x="4702207" y="3725373"/>
            <a:ext cx="6939834" cy="28135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08" y="1538656"/>
            <a:ext cx="2173531" cy="217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938" y="2136530"/>
            <a:ext cx="6945923" cy="373673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Geliştirme</a:t>
            </a:r>
            <a:r>
              <a:rPr lang="en-US" b="1" dirty="0"/>
              <a:t> </a:t>
            </a:r>
            <a:r>
              <a:rPr lang="en-US" b="1" dirty="0" err="1" smtClean="0"/>
              <a:t>Detayları</a:t>
            </a:r>
            <a:r>
              <a:rPr lang="tr-TR" b="1" dirty="0" smtClean="0"/>
              <a:t>:</a:t>
            </a:r>
          </a:p>
          <a:p>
            <a:pPr algn="just"/>
            <a:endParaRPr lang="en-US" dirty="0"/>
          </a:p>
          <a:p>
            <a:pPr lvl="1"/>
            <a:r>
              <a:rPr lang="en-US" b="1" dirty="0" err="1"/>
              <a:t>Kullanılan</a:t>
            </a:r>
            <a:r>
              <a:rPr lang="en-US" b="1" dirty="0"/>
              <a:t> 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Mimarisı</a:t>
            </a:r>
            <a:r>
              <a:rPr lang="en-US" b="1" dirty="0"/>
              <a:t>:</a:t>
            </a:r>
            <a:r>
              <a:rPr lang="en-US" dirty="0"/>
              <a:t> C# </a:t>
            </a:r>
            <a:r>
              <a:rPr lang="en-US" dirty="0" err="1"/>
              <a:t>dilindeki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özelliklerden</a:t>
            </a:r>
            <a:r>
              <a:rPr lang="en-US" dirty="0"/>
              <a:t> </a:t>
            </a:r>
            <a:r>
              <a:rPr lang="en-US" dirty="0" err="1"/>
              <a:t>yararlanılarak</a:t>
            </a:r>
            <a:r>
              <a:rPr lang="en-US" dirty="0"/>
              <a:t> </a:t>
            </a:r>
            <a:r>
              <a:rPr lang="en-US" dirty="0" err="1"/>
              <a:t>özelleştirilmiş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mimari</a:t>
            </a:r>
            <a:r>
              <a:rPr lang="en-US" dirty="0" smtClean="0"/>
              <a:t>.</a:t>
            </a:r>
            <a:endParaRPr lang="tr-TR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 err="1"/>
              <a:t>Veri</a:t>
            </a:r>
            <a:r>
              <a:rPr lang="en-US" b="1" dirty="0"/>
              <a:t> </a:t>
            </a:r>
            <a:r>
              <a:rPr lang="en-US" b="1" dirty="0" err="1"/>
              <a:t>Saklama</a:t>
            </a:r>
            <a:r>
              <a:rPr lang="en-US" b="1" dirty="0"/>
              <a:t> </a:t>
            </a:r>
            <a:r>
              <a:rPr lang="en-US" b="1" dirty="0" err="1"/>
              <a:t>Ortamı</a:t>
            </a:r>
            <a:r>
              <a:rPr lang="en-US" b="1" dirty="0"/>
              <a:t>:</a:t>
            </a:r>
            <a:r>
              <a:rPr lang="en-US" dirty="0"/>
              <a:t> SQL Server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depolanmıştır</a:t>
            </a:r>
            <a:r>
              <a:rPr lang="en-US" dirty="0" smtClean="0"/>
              <a:t>.</a:t>
            </a:r>
            <a:endParaRPr lang="tr-TR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 err="1"/>
              <a:t>Etkileşimli</a:t>
            </a:r>
            <a:r>
              <a:rPr lang="en-US" b="1" dirty="0"/>
              <a:t> </a:t>
            </a:r>
            <a:r>
              <a:rPr lang="en-US" b="1" dirty="0" err="1"/>
              <a:t>Özellikler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Ürünler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kategorilendirme</a:t>
            </a:r>
            <a:r>
              <a:rPr lang="en-US" dirty="0"/>
              <a:t>, </a:t>
            </a:r>
            <a:r>
              <a:rPr lang="en-US" dirty="0" err="1"/>
              <a:t>sıralama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etkileşimli</a:t>
            </a:r>
            <a:r>
              <a:rPr lang="en-US" dirty="0"/>
              <a:t> </a:t>
            </a:r>
            <a:r>
              <a:rPr lang="en-US" dirty="0" err="1"/>
              <a:t>özellikler</a:t>
            </a:r>
            <a:r>
              <a:rPr lang="en-US" dirty="0"/>
              <a:t> </a:t>
            </a:r>
            <a:r>
              <a:rPr lang="en-US" dirty="0" err="1"/>
              <a:t>uygulamaya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edilmiştir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r>
              <a:rPr lang="tr-TR" dirty="0" smtClean="0"/>
              <a:t>/20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3310"/>
            <a:ext cx="49818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b="1" dirty="0">
                <a:solidFill>
                  <a:schemeClr val="tx2"/>
                </a:solidFill>
                <a:latin typeface="Avenir Next LT Pro (Body)"/>
                <a:cs typeface="Calibri" panose="020F0502020204030204" pitchFamily="34" charset="0"/>
              </a:rPr>
              <a:t>Yapılan Uygulama İle İlgili Temel Bilgiler ve Amaç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40793"/>
            <a:ext cx="81280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107" y="2136530"/>
            <a:ext cx="6945923" cy="42185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 err="1"/>
              <a:t>Yapılan</a:t>
            </a:r>
            <a:r>
              <a:rPr lang="en-US" b="1" dirty="0"/>
              <a:t> </a:t>
            </a:r>
            <a:r>
              <a:rPr lang="en-US" b="1" dirty="0" err="1"/>
              <a:t>İşler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 smtClean="0"/>
              <a:t>Görevler</a:t>
            </a:r>
            <a:r>
              <a:rPr lang="tr-TR" b="1" dirty="0"/>
              <a:t>:</a:t>
            </a:r>
            <a:endParaRPr lang="tr-TR" b="1" dirty="0" smtClean="0"/>
          </a:p>
          <a:p>
            <a:endParaRPr lang="en-US" dirty="0"/>
          </a:p>
          <a:p>
            <a:pPr lvl="1"/>
            <a:r>
              <a:rPr lang="en-US" dirty="0" err="1" smtClean="0"/>
              <a:t>Temel</a:t>
            </a:r>
            <a:r>
              <a:rPr lang="en-US" dirty="0" smtClean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fonksiyonlarının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yazılıma</a:t>
            </a:r>
            <a:r>
              <a:rPr lang="en-US" dirty="0"/>
              <a:t> </a:t>
            </a:r>
            <a:r>
              <a:rPr lang="en-US" dirty="0" err="1"/>
              <a:t>entegrasyonu</a:t>
            </a:r>
            <a:r>
              <a:rPr lang="en-US" dirty="0" smtClean="0"/>
              <a:t>.</a:t>
            </a:r>
            <a:endParaRPr lang="tr-TR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deneyim</a:t>
            </a:r>
            <a:r>
              <a:rPr lang="en-US" dirty="0"/>
              <a:t> </a:t>
            </a:r>
            <a:r>
              <a:rPr lang="en-US" dirty="0" err="1"/>
              <a:t>optimizasyonu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geliştirmeler</a:t>
            </a:r>
            <a:r>
              <a:rPr lang="en-US" dirty="0" smtClean="0"/>
              <a:t>.</a:t>
            </a:r>
            <a:endParaRPr lang="tr-TR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SQL </a:t>
            </a:r>
            <a:r>
              <a:rPr lang="en-US" dirty="0"/>
              <a:t>Server </a:t>
            </a:r>
            <a:r>
              <a:rPr lang="en-US" dirty="0" err="1"/>
              <a:t>veritabanında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modelleme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kurulumu</a:t>
            </a:r>
            <a:r>
              <a:rPr lang="en-US" dirty="0" smtClean="0"/>
              <a:t>.</a:t>
            </a:r>
            <a:endParaRPr lang="tr-TR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 smtClean="0"/>
              <a:t>Proje</a:t>
            </a:r>
            <a:r>
              <a:rPr lang="en-US" dirty="0" smtClean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problem </a:t>
            </a:r>
            <a:r>
              <a:rPr lang="en-US" dirty="0" err="1"/>
              <a:t>çözme</a:t>
            </a:r>
            <a:r>
              <a:rPr lang="en-US" dirty="0"/>
              <a:t> </a:t>
            </a:r>
            <a:r>
              <a:rPr lang="en-US" dirty="0" err="1"/>
              <a:t>süreçlerinde</a:t>
            </a:r>
            <a:r>
              <a:rPr lang="en-US" dirty="0"/>
              <a:t> </a:t>
            </a:r>
            <a:r>
              <a:rPr lang="en-US" dirty="0" err="1"/>
              <a:t>etkin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alınması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985" y="6355080"/>
            <a:ext cx="512306" cy="397412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r>
              <a:rPr lang="tr-TR" dirty="0" smtClean="0"/>
              <a:t>/20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85768"/>
            <a:ext cx="49818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b="1" dirty="0">
                <a:solidFill>
                  <a:schemeClr val="tx2"/>
                </a:solidFill>
                <a:latin typeface="Avenir Next LT Pro (Body)"/>
                <a:cs typeface="Calibri" panose="020F0502020204030204" pitchFamily="34" charset="0"/>
              </a:rPr>
              <a:t>Yapılan Uygulama İle İlgili Temel Bilgiler ve Amaç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40793"/>
            <a:ext cx="81280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0" y="6348046"/>
            <a:ext cx="542771" cy="372159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r>
              <a:rPr lang="tr-TR" dirty="0" smtClean="0"/>
              <a:t>/20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99501"/>
            <a:ext cx="4372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600" b="1" dirty="0">
                <a:solidFill>
                  <a:schemeClr val="tx2"/>
                </a:solidFill>
                <a:latin typeface="Avenir Next LT Pro (Body)"/>
                <a:cs typeface="Calibri" panose="020F0502020204030204" pitchFamily="34" charset="0"/>
              </a:rPr>
              <a:t>Uygulamanın Mimarisi ve Teknik Özellikleri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40793"/>
            <a:ext cx="81280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22" y="1280257"/>
            <a:ext cx="4394432" cy="50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9515" y="6356350"/>
            <a:ext cx="510980" cy="378558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r>
              <a:rPr lang="tr-TR" dirty="0" smtClean="0"/>
              <a:t>/20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9908" y="715710"/>
            <a:ext cx="5269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b="1" dirty="0">
                <a:solidFill>
                  <a:schemeClr val="tx2"/>
                </a:solidFill>
                <a:latin typeface="Avenir Next LT Pro (Body)"/>
                <a:cs typeface="Calibri" panose="020F0502020204030204" pitchFamily="34" charset="0"/>
              </a:rPr>
              <a:t>Uygulamanın Çalışması ve Kullanımı İle İlgili Bilgiler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19908" y="1161662"/>
            <a:ext cx="1117209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817" y="3809092"/>
            <a:ext cx="4338237" cy="25472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077" y="3809092"/>
            <a:ext cx="4667438" cy="2547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477" y="1892083"/>
            <a:ext cx="2163577" cy="11865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8009" y="1892083"/>
            <a:ext cx="2187221" cy="118658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301" y="1892083"/>
            <a:ext cx="2641917" cy="1186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5135" y="1892083"/>
            <a:ext cx="2747888" cy="118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Win32_EF_V5" id="{7B1F96A5-3687-4158-B0AD-ED9F1527838B}" vid="{24F60B5C-7E4E-4EC0-B9B9-2C4F24E8F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8018C0E-7D64-4421-BE93-F2B6B58EE8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5DD38A-63E0-4825-8270-C7DD11875D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E04372-011A-4AC6-B830-E730D564F4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532</Words>
  <Application>Microsoft Office PowerPoint</Application>
  <PresentationFormat>Widescreen</PresentationFormat>
  <Paragraphs>78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Avenir Next LT Pro (Body)</vt:lpstr>
      <vt:lpstr>Calibri</vt:lpstr>
      <vt:lpstr>Times New Roman</vt:lpstr>
      <vt:lpstr>Wingdings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KAZANIMLAR  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cp:lastModifiedBy>Rawan Naser</cp:lastModifiedBy>
  <cp:revision>111</cp:revision>
  <dcterms:created xsi:type="dcterms:W3CDTF">2023-09-15T12:17:40Z</dcterms:created>
  <dcterms:modified xsi:type="dcterms:W3CDTF">2025-01-28T22:48:18Z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