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71" r:id="rId3"/>
    <p:sldId id="272" r:id="rId4"/>
    <p:sldId id="273" r:id="rId5"/>
    <p:sldId id="277" r:id="rId6"/>
    <p:sldId id="275" r:id="rId7"/>
    <p:sldId id="276" r:id="rId8"/>
    <p:sldId id="279" r:id="rId9"/>
    <p:sldId id="280"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294" autoAdjust="0"/>
  </p:normalViewPr>
  <p:slideViewPr>
    <p:cSldViewPr>
      <p:cViewPr varScale="1">
        <p:scale>
          <a:sx n="109" d="100"/>
          <a:sy n="109" d="100"/>
        </p:scale>
        <p:origin x="618" y="96"/>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F0FCC7-6770-432F-B117-F3EE011ED3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9F65C0-5157-45F8-BAEA-0780D4288D2E}">
      <dgm:prSet/>
      <dgm:spPr/>
      <dgm:t>
        <a:bodyPr/>
        <a:lstStyle/>
        <a:p>
          <a:r>
            <a:rPr lang="en-US" dirty="0"/>
            <a:t>Collecting the data into a DB</a:t>
          </a:r>
        </a:p>
      </dgm:t>
    </dgm:pt>
    <dgm:pt modelId="{F70C39B8-22C8-47DC-BC43-6FAB83401377}" type="parTrans" cxnId="{83F35996-4F4A-4555-8759-46A56586D531}">
      <dgm:prSet/>
      <dgm:spPr/>
      <dgm:t>
        <a:bodyPr/>
        <a:lstStyle/>
        <a:p>
          <a:endParaRPr lang="en-US"/>
        </a:p>
      </dgm:t>
    </dgm:pt>
    <dgm:pt modelId="{44D2FDEA-21D3-4076-AC37-D6C6F9BB445C}" type="sibTrans" cxnId="{83F35996-4F4A-4555-8759-46A56586D531}">
      <dgm:prSet/>
      <dgm:spPr/>
      <dgm:t>
        <a:bodyPr/>
        <a:lstStyle/>
        <a:p>
          <a:endParaRPr lang="en-US"/>
        </a:p>
      </dgm:t>
    </dgm:pt>
    <dgm:pt modelId="{F2CAE469-8368-4BBA-AFA5-B4FAA3FB05FA}">
      <dgm:prSet/>
      <dgm:spPr/>
      <dgm:t>
        <a:bodyPr/>
        <a:lstStyle/>
        <a:p>
          <a:r>
            <a:rPr lang="en-US"/>
            <a:t>Cleaning the data</a:t>
          </a:r>
        </a:p>
      </dgm:t>
    </dgm:pt>
    <dgm:pt modelId="{C8A4639C-0D1E-4B1F-8E06-0CD79B4459AB}" type="parTrans" cxnId="{725C0109-BC51-4BC8-A55C-C3049DD7A5EE}">
      <dgm:prSet/>
      <dgm:spPr/>
      <dgm:t>
        <a:bodyPr/>
        <a:lstStyle/>
        <a:p>
          <a:endParaRPr lang="en-US"/>
        </a:p>
      </dgm:t>
    </dgm:pt>
    <dgm:pt modelId="{3AFB853D-E691-43B5-B2E1-7E4EE7E82B2C}" type="sibTrans" cxnId="{725C0109-BC51-4BC8-A55C-C3049DD7A5EE}">
      <dgm:prSet/>
      <dgm:spPr/>
      <dgm:t>
        <a:bodyPr/>
        <a:lstStyle/>
        <a:p>
          <a:endParaRPr lang="en-US"/>
        </a:p>
      </dgm:t>
    </dgm:pt>
    <dgm:pt modelId="{1C859916-C9E4-40BC-84EA-A85335C4DBA0}">
      <dgm:prSet/>
      <dgm:spPr/>
      <dgm:t>
        <a:bodyPr/>
        <a:lstStyle/>
        <a:p>
          <a:r>
            <a:rPr lang="en-GB"/>
            <a:t>Doing the Exploratory Data Analysis</a:t>
          </a:r>
          <a:endParaRPr lang="en-US"/>
        </a:p>
      </dgm:t>
    </dgm:pt>
    <dgm:pt modelId="{4CE4072D-CB1F-4781-8C5A-B67AAE883822}" type="parTrans" cxnId="{4F838C4A-4C20-4D53-B2B1-CE8F6AD74658}">
      <dgm:prSet/>
      <dgm:spPr/>
      <dgm:t>
        <a:bodyPr/>
        <a:lstStyle/>
        <a:p>
          <a:endParaRPr lang="en-US"/>
        </a:p>
      </dgm:t>
    </dgm:pt>
    <dgm:pt modelId="{FD23990E-05AD-4F21-B867-992FDBB16C75}" type="sibTrans" cxnId="{4F838C4A-4C20-4D53-B2B1-CE8F6AD74658}">
      <dgm:prSet/>
      <dgm:spPr/>
      <dgm:t>
        <a:bodyPr/>
        <a:lstStyle/>
        <a:p>
          <a:endParaRPr lang="en-US"/>
        </a:p>
      </dgm:t>
    </dgm:pt>
    <dgm:pt modelId="{CA1E361D-B730-466D-BE5E-83D393AB8E1A}">
      <dgm:prSet/>
      <dgm:spPr/>
      <dgm:t>
        <a:bodyPr/>
        <a:lstStyle/>
        <a:p>
          <a:r>
            <a:rPr lang="en-GB" dirty="0"/>
            <a:t>Giving recommendations to the business</a:t>
          </a:r>
          <a:endParaRPr lang="en-US" dirty="0"/>
        </a:p>
      </dgm:t>
    </dgm:pt>
    <dgm:pt modelId="{EE1DE2D8-6405-47F0-BEE7-F80DBF0ACB64}" type="parTrans" cxnId="{94366FD8-F989-421C-94C2-430291872EB4}">
      <dgm:prSet/>
      <dgm:spPr/>
      <dgm:t>
        <a:bodyPr/>
        <a:lstStyle/>
        <a:p>
          <a:endParaRPr lang="en-US"/>
        </a:p>
      </dgm:t>
    </dgm:pt>
    <dgm:pt modelId="{3B91EF15-1F15-4430-A595-0319537D7404}" type="sibTrans" cxnId="{94366FD8-F989-421C-94C2-430291872EB4}">
      <dgm:prSet/>
      <dgm:spPr/>
      <dgm:t>
        <a:bodyPr/>
        <a:lstStyle/>
        <a:p>
          <a:endParaRPr lang="en-US"/>
        </a:p>
      </dgm:t>
    </dgm:pt>
    <dgm:pt modelId="{3E2141CC-22D3-4E31-A1F2-C9CEDC31FC57}" type="pres">
      <dgm:prSet presAssocID="{62F0FCC7-6770-432F-B117-F3EE011ED300}" presName="root" presStyleCnt="0">
        <dgm:presLayoutVars>
          <dgm:dir/>
          <dgm:resizeHandles val="exact"/>
        </dgm:presLayoutVars>
      </dgm:prSet>
      <dgm:spPr/>
    </dgm:pt>
    <dgm:pt modelId="{9BFBD675-E3AA-4697-886D-DF89C2CEFEDB}" type="pres">
      <dgm:prSet presAssocID="{6A9F65C0-5157-45F8-BAEA-0780D4288D2E}" presName="compNode" presStyleCnt="0"/>
      <dgm:spPr/>
    </dgm:pt>
    <dgm:pt modelId="{E8E6098D-A444-49C3-AB01-3B3056C05312}" type="pres">
      <dgm:prSet presAssocID="{6A9F65C0-5157-45F8-BAEA-0780D4288D2E}" presName="bgRect" presStyleLbl="bgShp" presStyleIdx="0" presStyleCnt="4"/>
      <dgm:spPr/>
    </dgm:pt>
    <dgm:pt modelId="{9B31DCB3-8A4A-41B6-BF51-8A129F36714D}" type="pres">
      <dgm:prSet presAssocID="{6A9F65C0-5157-45F8-BAEA-0780D4288D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6AB2277-85A1-4174-93FA-F7A3B4EFAB67}" type="pres">
      <dgm:prSet presAssocID="{6A9F65C0-5157-45F8-BAEA-0780D4288D2E}" presName="spaceRect" presStyleCnt="0"/>
      <dgm:spPr/>
    </dgm:pt>
    <dgm:pt modelId="{32913D11-ED44-4A2B-8585-1FDF541215ED}" type="pres">
      <dgm:prSet presAssocID="{6A9F65C0-5157-45F8-BAEA-0780D4288D2E}" presName="parTx" presStyleLbl="revTx" presStyleIdx="0" presStyleCnt="4">
        <dgm:presLayoutVars>
          <dgm:chMax val="0"/>
          <dgm:chPref val="0"/>
        </dgm:presLayoutVars>
      </dgm:prSet>
      <dgm:spPr/>
    </dgm:pt>
    <dgm:pt modelId="{D4D19C67-7C26-4311-AD2A-E38BD6359BF7}" type="pres">
      <dgm:prSet presAssocID="{44D2FDEA-21D3-4076-AC37-D6C6F9BB445C}" presName="sibTrans" presStyleCnt="0"/>
      <dgm:spPr/>
    </dgm:pt>
    <dgm:pt modelId="{A9D0FC97-8A26-47E8-849D-A1FBD9DD040C}" type="pres">
      <dgm:prSet presAssocID="{F2CAE469-8368-4BBA-AFA5-B4FAA3FB05FA}" presName="compNode" presStyleCnt="0"/>
      <dgm:spPr/>
    </dgm:pt>
    <dgm:pt modelId="{DEF2FE11-DDBB-490A-816B-DF379975AABA}" type="pres">
      <dgm:prSet presAssocID="{F2CAE469-8368-4BBA-AFA5-B4FAA3FB05FA}" presName="bgRect" presStyleLbl="bgShp" presStyleIdx="1" presStyleCnt="4"/>
      <dgm:spPr/>
    </dgm:pt>
    <dgm:pt modelId="{85BE5633-44C9-467F-B027-B721F50798B9}" type="pres">
      <dgm:prSet presAssocID="{F2CAE469-8368-4BBA-AFA5-B4FAA3FB05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BD824480-BFE3-43DE-A5BD-0536394F97B9}" type="pres">
      <dgm:prSet presAssocID="{F2CAE469-8368-4BBA-AFA5-B4FAA3FB05FA}" presName="spaceRect" presStyleCnt="0"/>
      <dgm:spPr/>
    </dgm:pt>
    <dgm:pt modelId="{F04D9844-F806-4BA2-AD0B-963FE9331257}" type="pres">
      <dgm:prSet presAssocID="{F2CAE469-8368-4BBA-AFA5-B4FAA3FB05FA}" presName="parTx" presStyleLbl="revTx" presStyleIdx="1" presStyleCnt="4">
        <dgm:presLayoutVars>
          <dgm:chMax val="0"/>
          <dgm:chPref val="0"/>
        </dgm:presLayoutVars>
      </dgm:prSet>
      <dgm:spPr/>
    </dgm:pt>
    <dgm:pt modelId="{49160C36-DC86-4F57-B069-2C4B454372C4}" type="pres">
      <dgm:prSet presAssocID="{3AFB853D-E691-43B5-B2E1-7E4EE7E82B2C}" presName="sibTrans" presStyleCnt="0"/>
      <dgm:spPr/>
    </dgm:pt>
    <dgm:pt modelId="{D150CAAE-D552-4C3B-9547-5A728EE3BF12}" type="pres">
      <dgm:prSet presAssocID="{1C859916-C9E4-40BC-84EA-A85335C4DBA0}" presName="compNode" presStyleCnt="0"/>
      <dgm:spPr/>
    </dgm:pt>
    <dgm:pt modelId="{D9A07717-2AFE-462A-965E-0B0A2952520F}" type="pres">
      <dgm:prSet presAssocID="{1C859916-C9E4-40BC-84EA-A85335C4DBA0}" presName="bgRect" presStyleLbl="bgShp" presStyleIdx="2" presStyleCnt="4"/>
      <dgm:spPr/>
    </dgm:pt>
    <dgm:pt modelId="{EDFC4BCD-70F8-4B9B-871B-9B0F84AED872}" type="pres">
      <dgm:prSet presAssocID="{1C859916-C9E4-40BC-84EA-A85335C4DB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FA30A780-EF0E-44B9-8131-5B157351C756}" type="pres">
      <dgm:prSet presAssocID="{1C859916-C9E4-40BC-84EA-A85335C4DBA0}" presName="spaceRect" presStyleCnt="0"/>
      <dgm:spPr/>
    </dgm:pt>
    <dgm:pt modelId="{FE11B491-41BD-4365-A35E-9C2656B2DE1F}" type="pres">
      <dgm:prSet presAssocID="{1C859916-C9E4-40BC-84EA-A85335C4DBA0}" presName="parTx" presStyleLbl="revTx" presStyleIdx="2" presStyleCnt="4">
        <dgm:presLayoutVars>
          <dgm:chMax val="0"/>
          <dgm:chPref val="0"/>
        </dgm:presLayoutVars>
      </dgm:prSet>
      <dgm:spPr/>
    </dgm:pt>
    <dgm:pt modelId="{C9B30E40-043A-4403-8343-88AD3FC421E8}" type="pres">
      <dgm:prSet presAssocID="{FD23990E-05AD-4F21-B867-992FDBB16C75}" presName="sibTrans" presStyleCnt="0"/>
      <dgm:spPr/>
    </dgm:pt>
    <dgm:pt modelId="{622B56CA-FCB7-4E27-8F12-2AF9ABD8E4DE}" type="pres">
      <dgm:prSet presAssocID="{CA1E361D-B730-466D-BE5E-83D393AB8E1A}" presName="compNode" presStyleCnt="0"/>
      <dgm:spPr/>
    </dgm:pt>
    <dgm:pt modelId="{FFC6C1BD-E2D3-4ECF-B2D3-3E443B16F8D4}" type="pres">
      <dgm:prSet presAssocID="{CA1E361D-B730-466D-BE5E-83D393AB8E1A}" presName="bgRect" presStyleLbl="bgShp" presStyleIdx="3" presStyleCnt="4"/>
      <dgm:spPr/>
    </dgm:pt>
    <dgm:pt modelId="{CA92F852-DF07-40FE-8BC5-C25A68C723BE}" type="pres">
      <dgm:prSet presAssocID="{CA1E361D-B730-466D-BE5E-83D393AB8E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13FA69FC-FAC0-4700-BF1B-F9CB05B582C3}" type="pres">
      <dgm:prSet presAssocID="{CA1E361D-B730-466D-BE5E-83D393AB8E1A}" presName="spaceRect" presStyleCnt="0"/>
      <dgm:spPr/>
    </dgm:pt>
    <dgm:pt modelId="{C28E5275-42DF-4C1A-B5D8-0E24D2BD8490}" type="pres">
      <dgm:prSet presAssocID="{CA1E361D-B730-466D-BE5E-83D393AB8E1A}" presName="parTx" presStyleLbl="revTx" presStyleIdx="3" presStyleCnt="4">
        <dgm:presLayoutVars>
          <dgm:chMax val="0"/>
          <dgm:chPref val="0"/>
        </dgm:presLayoutVars>
      </dgm:prSet>
      <dgm:spPr/>
    </dgm:pt>
  </dgm:ptLst>
  <dgm:cxnLst>
    <dgm:cxn modelId="{725C0109-BC51-4BC8-A55C-C3049DD7A5EE}" srcId="{62F0FCC7-6770-432F-B117-F3EE011ED300}" destId="{F2CAE469-8368-4BBA-AFA5-B4FAA3FB05FA}" srcOrd="1" destOrd="0" parTransId="{C8A4639C-0D1E-4B1F-8E06-0CD79B4459AB}" sibTransId="{3AFB853D-E691-43B5-B2E1-7E4EE7E82B2C}"/>
    <dgm:cxn modelId="{4F838C4A-4C20-4D53-B2B1-CE8F6AD74658}" srcId="{62F0FCC7-6770-432F-B117-F3EE011ED300}" destId="{1C859916-C9E4-40BC-84EA-A85335C4DBA0}" srcOrd="2" destOrd="0" parTransId="{4CE4072D-CB1F-4781-8C5A-B67AAE883822}" sibTransId="{FD23990E-05AD-4F21-B867-992FDBB16C75}"/>
    <dgm:cxn modelId="{83F35996-4F4A-4555-8759-46A56586D531}" srcId="{62F0FCC7-6770-432F-B117-F3EE011ED300}" destId="{6A9F65C0-5157-45F8-BAEA-0780D4288D2E}" srcOrd="0" destOrd="0" parTransId="{F70C39B8-22C8-47DC-BC43-6FAB83401377}" sibTransId="{44D2FDEA-21D3-4076-AC37-D6C6F9BB445C}"/>
    <dgm:cxn modelId="{3198EC96-8410-4E6C-9DD9-89F0032B1742}" type="presOf" srcId="{6A9F65C0-5157-45F8-BAEA-0780D4288D2E}" destId="{32913D11-ED44-4A2B-8585-1FDF541215ED}" srcOrd="0" destOrd="0" presId="urn:microsoft.com/office/officeart/2018/2/layout/IconVerticalSolidList"/>
    <dgm:cxn modelId="{A2110FA0-15B9-4755-812C-74AFE52963C5}" type="presOf" srcId="{F2CAE469-8368-4BBA-AFA5-B4FAA3FB05FA}" destId="{F04D9844-F806-4BA2-AD0B-963FE9331257}" srcOrd="0" destOrd="0" presId="urn:microsoft.com/office/officeart/2018/2/layout/IconVerticalSolidList"/>
    <dgm:cxn modelId="{97714CC6-FA2C-4062-908F-66D6321BCD68}" type="presOf" srcId="{CA1E361D-B730-466D-BE5E-83D393AB8E1A}" destId="{C28E5275-42DF-4C1A-B5D8-0E24D2BD8490}" srcOrd="0" destOrd="0" presId="urn:microsoft.com/office/officeart/2018/2/layout/IconVerticalSolidList"/>
    <dgm:cxn modelId="{65A027D1-21C7-4316-8CAA-74E148FDAFA3}" type="presOf" srcId="{1C859916-C9E4-40BC-84EA-A85335C4DBA0}" destId="{FE11B491-41BD-4365-A35E-9C2656B2DE1F}" srcOrd="0" destOrd="0" presId="urn:microsoft.com/office/officeart/2018/2/layout/IconVerticalSolidList"/>
    <dgm:cxn modelId="{94366FD8-F989-421C-94C2-430291872EB4}" srcId="{62F0FCC7-6770-432F-B117-F3EE011ED300}" destId="{CA1E361D-B730-466D-BE5E-83D393AB8E1A}" srcOrd="3" destOrd="0" parTransId="{EE1DE2D8-6405-47F0-BEE7-F80DBF0ACB64}" sibTransId="{3B91EF15-1F15-4430-A595-0319537D7404}"/>
    <dgm:cxn modelId="{3A4CF1F6-922D-4A22-9254-2BD723C9802F}" type="presOf" srcId="{62F0FCC7-6770-432F-B117-F3EE011ED300}" destId="{3E2141CC-22D3-4E31-A1F2-C9CEDC31FC57}" srcOrd="0" destOrd="0" presId="urn:microsoft.com/office/officeart/2018/2/layout/IconVerticalSolidList"/>
    <dgm:cxn modelId="{7DF5F2FF-7F20-4907-B6BA-EC724D41D6A7}" type="presParOf" srcId="{3E2141CC-22D3-4E31-A1F2-C9CEDC31FC57}" destId="{9BFBD675-E3AA-4697-886D-DF89C2CEFEDB}" srcOrd="0" destOrd="0" presId="urn:microsoft.com/office/officeart/2018/2/layout/IconVerticalSolidList"/>
    <dgm:cxn modelId="{61A6FD8B-86C7-4A05-93B5-6136BEB3C1C3}" type="presParOf" srcId="{9BFBD675-E3AA-4697-886D-DF89C2CEFEDB}" destId="{E8E6098D-A444-49C3-AB01-3B3056C05312}" srcOrd="0" destOrd="0" presId="urn:microsoft.com/office/officeart/2018/2/layout/IconVerticalSolidList"/>
    <dgm:cxn modelId="{789D831F-939A-4AAD-B9E1-A3CB4DC90B32}" type="presParOf" srcId="{9BFBD675-E3AA-4697-886D-DF89C2CEFEDB}" destId="{9B31DCB3-8A4A-41B6-BF51-8A129F36714D}" srcOrd="1" destOrd="0" presId="urn:microsoft.com/office/officeart/2018/2/layout/IconVerticalSolidList"/>
    <dgm:cxn modelId="{899E8C3D-63D1-4126-B690-FD3E9B94537F}" type="presParOf" srcId="{9BFBD675-E3AA-4697-886D-DF89C2CEFEDB}" destId="{86AB2277-85A1-4174-93FA-F7A3B4EFAB67}" srcOrd="2" destOrd="0" presId="urn:microsoft.com/office/officeart/2018/2/layout/IconVerticalSolidList"/>
    <dgm:cxn modelId="{12DDA4AC-29E9-4F19-8173-0E3140A8B872}" type="presParOf" srcId="{9BFBD675-E3AA-4697-886D-DF89C2CEFEDB}" destId="{32913D11-ED44-4A2B-8585-1FDF541215ED}" srcOrd="3" destOrd="0" presId="urn:microsoft.com/office/officeart/2018/2/layout/IconVerticalSolidList"/>
    <dgm:cxn modelId="{1A429C95-A7F3-4F2C-A5CD-1B2721E582E6}" type="presParOf" srcId="{3E2141CC-22D3-4E31-A1F2-C9CEDC31FC57}" destId="{D4D19C67-7C26-4311-AD2A-E38BD6359BF7}" srcOrd="1" destOrd="0" presId="urn:microsoft.com/office/officeart/2018/2/layout/IconVerticalSolidList"/>
    <dgm:cxn modelId="{DE161055-FB56-42C8-BE72-7345E2DD6E2D}" type="presParOf" srcId="{3E2141CC-22D3-4E31-A1F2-C9CEDC31FC57}" destId="{A9D0FC97-8A26-47E8-849D-A1FBD9DD040C}" srcOrd="2" destOrd="0" presId="urn:microsoft.com/office/officeart/2018/2/layout/IconVerticalSolidList"/>
    <dgm:cxn modelId="{3E667096-0AEA-4156-81D7-4B85C92D6E48}" type="presParOf" srcId="{A9D0FC97-8A26-47E8-849D-A1FBD9DD040C}" destId="{DEF2FE11-DDBB-490A-816B-DF379975AABA}" srcOrd="0" destOrd="0" presId="urn:microsoft.com/office/officeart/2018/2/layout/IconVerticalSolidList"/>
    <dgm:cxn modelId="{4A937DBF-FF81-4ADD-B94B-A444882F5725}" type="presParOf" srcId="{A9D0FC97-8A26-47E8-849D-A1FBD9DD040C}" destId="{85BE5633-44C9-467F-B027-B721F50798B9}" srcOrd="1" destOrd="0" presId="urn:microsoft.com/office/officeart/2018/2/layout/IconVerticalSolidList"/>
    <dgm:cxn modelId="{DE63B995-3705-4D90-967D-1B24247741B0}" type="presParOf" srcId="{A9D0FC97-8A26-47E8-849D-A1FBD9DD040C}" destId="{BD824480-BFE3-43DE-A5BD-0536394F97B9}" srcOrd="2" destOrd="0" presId="urn:microsoft.com/office/officeart/2018/2/layout/IconVerticalSolidList"/>
    <dgm:cxn modelId="{CB2B6279-EFBD-481D-96B1-9E102348D4EA}" type="presParOf" srcId="{A9D0FC97-8A26-47E8-849D-A1FBD9DD040C}" destId="{F04D9844-F806-4BA2-AD0B-963FE9331257}" srcOrd="3" destOrd="0" presId="urn:microsoft.com/office/officeart/2018/2/layout/IconVerticalSolidList"/>
    <dgm:cxn modelId="{574F4CAC-340F-4DDD-90A6-FCA989DAAD50}" type="presParOf" srcId="{3E2141CC-22D3-4E31-A1F2-C9CEDC31FC57}" destId="{49160C36-DC86-4F57-B069-2C4B454372C4}" srcOrd="3" destOrd="0" presId="urn:microsoft.com/office/officeart/2018/2/layout/IconVerticalSolidList"/>
    <dgm:cxn modelId="{0BCAD42E-F5CF-4590-A460-93C9633B9611}" type="presParOf" srcId="{3E2141CC-22D3-4E31-A1F2-C9CEDC31FC57}" destId="{D150CAAE-D552-4C3B-9547-5A728EE3BF12}" srcOrd="4" destOrd="0" presId="urn:microsoft.com/office/officeart/2018/2/layout/IconVerticalSolidList"/>
    <dgm:cxn modelId="{E525A751-AA17-40B2-BEB6-25F888EEA66F}" type="presParOf" srcId="{D150CAAE-D552-4C3B-9547-5A728EE3BF12}" destId="{D9A07717-2AFE-462A-965E-0B0A2952520F}" srcOrd="0" destOrd="0" presId="urn:microsoft.com/office/officeart/2018/2/layout/IconVerticalSolidList"/>
    <dgm:cxn modelId="{36B33EED-9F81-4730-B580-72BE6A04CECA}" type="presParOf" srcId="{D150CAAE-D552-4C3B-9547-5A728EE3BF12}" destId="{EDFC4BCD-70F8-4B9B-871B-9B0F84AED872}" srcOrd="1" destOrd="0" presId="urn:microsoft.com/office/officeart/2018/2/layout/IconVerticalSolidList"/>
    <dgm:cxn modelId="{CD36526E-3949-4593-9980-6DBC8AF460F7}" type="presParOf" srcId="{D150CAAE-D552-4C3B-9547-5A728EE3BF12}" destId="{FA30A780-EF0E-44B9-8131-5B157351C756}" srcOrd="2" destOrd="0" presId="urn:microsoft.com/office/officeart/2018/2/layout/IconVerticalSolidList"/>
    <dgm:cxn modelId="{B3E16986-441E-4504-8D40-C3512BD1B422}" type="presParOf" srcId="{D150CAAE-D552-4C3B-9547-5A728EE3BF12}" destId="{FE11B491-41BD-4365-A35E-9C2656B2DE1F}" srcOrd="3" destOrd="0" presId="urn:microsoft.com/office/officeart/2018/2/layout/IconVerticalSolidList"/>
    <dgm:cxn modelId="{C2A2304C-DCEA-42BE-8E8C-1811419BF7ED}" type="presParOf" srcId="{3E2141CC-22D3-4E31-A1F2-C9CEDC31FC57}" destId="{C9B30E40-043A-4403-8343-88AD3FC421E8}" srcOrd="5" destOrd="0" presId="urn:microsoft.com/office/officeart/2018/2/layout/IconVerticalSolidList"/>
    <dgm:cxn modelId="{6DB6006E-E8BB-4269-8A7E-A095B5507C83}" type="presParOf" srcId="{3E2141CC-22D3-4E31-A1F2-C9CEDC31FC57}" destId="{622B56CA-FCB7-4E27-8F12-2AF9ABD8E4DE}" srcOrd="6" destOrd="0" presId="urn:microsoft.com/office/officeart/2018/2/layout/IconVerticalSolidList"/>
    <dgm:cxn modelId="{D471DB96-27E0-4427-80A7-DADE052D51C9}" type="presParOf" srcId="{622B56CA-FCB7-4E27-8F12-2AF9ABD8E4DE}" destId="{FFC6C1BD-E2D3-4ECF-B2D3-3E443B16F8D4}" srcOrd="0" destOrd="0" presId="urn:microsoft.com/office/officeart/2018/2/layout/IconVerticalSolidList"/>
    <dgm:cxn modelId="{D4C5CD78-163D-435C-A6F5-3A942B4B839C}" type="presParOf" srcId="{622B56CA-FCB7-4E27-8F12-2AF9ABD8E4DE}" destId="{CA92F852-DF07-40FE-8BC5-C25A68C723BE}" srcOrd="1" destOrd="0" presId="urn:microsoft.com/office/officeart/2018/2/layout/IconVerticalSolidList"/>
    <dgm:cxn modelId="{0E0CAAFE-0F74-4070-A1C8-986962E50DF5}" type="presParOf" srcId="{622B56CA-FCB7-4E27-8F12-2AF9ABD8E4DE}" destId="{13FA69FC-FAC0-4700-BF1B-F9CB05B582C3}" srcOrd="2" destOrd="0" presId="urn:microsoft.com/office/officeart/2018/2/layout/IconVerticalSolidList"/>
    <dgm:cxn modelId="{D89011B7-53AB-417D-93C2-DAF90BB9DC35}" type="presParOf" srcId="{622B56CA-FCB7-4E27-8F12-2AF9ABD8E4DE}" destId="{C28E5275-42DF-4C1A-B5D8-0E24D2BD84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EB096D-945C-49F1-BB50-F324478CD238}"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C2365DA1-D1E3-48C3-AC64-630B32929FF3}">
      <dgm:prSet/>
      <dgm:spPr/>
      <dgm:t>
        <a:bodyPr/>
        <a:lstStyle/>
        <a:p>
          <a:r>
            <a:rPr lang="en-US" dirty="0">
              <a:solidFill>
                <a:schemeClr val="tx1"/>
              </a:solidFill>
            </a:rPr>
            <a:t>Entries and exits numbers are cumulative.</a:t>
          </a:r>
        </a:p>
      </dgm:t>
    </dgm:pt>
    <dgm:pt modelId="{87184C7E-02E7-4100-B205-B1D26C06E3E2}" type="parTrans" cxnId="{BEC64DA8-885F-4CE3-BD0A-C7CA927B55A3}">
      <dgm:prSet/>
      <dgm:spPr/>
      <dgm:t>
        <a:bodyPr/>
        <a:lstStyle/>
        <a:p>
          <a:endParaRPr lang="en-US"/>
        </a:p>
      </dgm:t>
    </dgm:pt>
    <dgm:pt modelId="{48E2AADB-8CED-4C00-84A0-CBA86F9A2BAD}" type="sibTrans" cxnId="{BEC64DA8-885F-4CE3-BD0A-C7CA927B55A3}">
      <dgm:prSet/>
      <dgm:spPr/>
      <dgm:t>
        <a:bodyPr/>
        <a:lstStyle/>
        <a:p>
          <a:endParaRPr lang="en-US"/>
        </a:p>
      </dgm:t>
    </dgm:pt>
    <dgm:pt modelId="{17CBCE5D-55C5-4132-A752-55E951D4E0CB}">
      <dgm:prSet/>
      <dgm:spPr/>
      <dgm:t>
        <a:bodyPr/>
        <a:lstStyle/>
        <a:p>
          <a:r>
            <a:rPr lang="en-US" dirty="0"/>
            <a:t>Counters work in reveres or reset</a:t>
          </a:r>
        </a:p>
      </dgm:t>
    </dgm:pt>
    <dgm:pt modelId="{F34DE263-479C-41FB-91BC-FB57F9814B57}" type="parTrans" cxnId="{48200E9D-13E6-487E-B2F2-F73304FD1028}">
      <dgm:prSet/>
      <dgm:spPr/>
      <dgm:t>
        <a:bodyPr/>
        <a:lstStyle/>
        <a:p>
          <a:endParaRPr lang="en-US"/>
        </a:p>
      </dgm:t>
    </dgm:pt>
    <dgm:pt modelId="{B97149D0-E919-4300-A673-61FA954403D7}" type="sibTrans" cxnId="{48200E9D-13E6-487E-B2F2-F73304FD1028}">
      <dgm:prSet/>
      <dgm:spPr/>
      <dgm:t>
        <a:bodyPr/>
        <a:lstStyle/>
        <a:p>
          <a:endParaRPr lang="en-US"/>
        </a:p>
      </dgm:t>
    </dgm:pt>
    <dgm:pt modelId="{9B0A1224-D97C-494D-8A54-3B3F0E6B027D}">
      <dgm:prSet/>
      <dgm:spPr/>
      <dgm:t>
        <a:bodyPr/>
        <a:lstStyle/>
        <a:p>
          <a:r>
            <a:rPr lang="en-US"/>
            <a:t>Finding the traffic in the stations</a:t>
          </a:r>
        </a:p>
      </dgm:t>
    </dgm:pt>
    <dgm:pt modelId="{1A7AF196-5CB1-4812-8F4C-710D02426978}" type="parTrans" cxnId="{AACEF32E-152F-40B1-89BD-CE8E79431D0F}">
      <dgm:prSet/>
      <dgm:spPr/>
      <dgm:t>
        <a:bodyPr/>
        <a:lstStyle/>
        <a:p>
          <a:endParaRPr lang="en-US"/>
        </a:p>
      </dgm:t>
    </dgm:pt>
    <dgm:pt modelId="{B381026D-324C-48AB-B832-63D81B5322DC}" type="sibTrans" cxnId="{AACEF32E-152F-40B1-89BD-CE8E79431D0F}">
      <dgm:prSet/>
      <dgm:spPr/>
      <dgm:t>
        <a:bodyPr/>
        <a:lstStyle/>
        <a:p>
          <a:endParaRPr lang="en-US"/>
        </a:p>
      </dgm:t>
    </dgm:pt>
    <dgm:pt modelId="{69B12190-2CA9-4EBA-9217-F0316094588F}" type="pres">
      <dgm:prSet presAssocID="{5DEB096D-945C-49F1-BB50-F324478CD238}" presName="linear" presStyleCnt="0">
        <dgm:presLayoutVars>
          <dgm:animLvl val="lvl"/>
          <dgm:resizeHandles val="exact"/>
        </dgm:presLayoutVars>
      </dgm:prSet>
      <dgm:spPr/>
    </dgm:pt>
    <dgm:pt modelId="{12EC4556-E320-49FC-8A1E-E4E5CAEF31AE}" type="pres">
      <dgm:prSet presAssocID="{C2365DA1-D1E3-48C3-AC64-630B32929FF3}" presName="parentText" presStyleLbl="node1" presStyleIdx="0" presStyleCnt="3">
        <dgm:presLayoutVars>
          <dgm:chMax val="0"/>
          <dgm:bulletEnabled val="1"/>
        </dgm:presLayoutVars>
      </dgm:prSet>
      <dgm:spPr/>
    </dgm:pt>
    <dgm:pt modelId="{C691B5DF-D4F2-476A-BB2B-EA3E26D3D036}" type="pres">
      <dgm:prSet presAssocID="{48E2AADB-8CED-4C00-84A0-CBA86F9A2BAD}" presName="spacer" presStyleCnt="0"/>
      <dgm:spPr/>
    </dgm:pt>
    <dgm:pt modelId="{FA3B90EE-57FF-41A2-8698-2ABA8A5BF2C0}" type="pres">
      <dgm:prSet presAssocID="{17CBCE5D-55C5-4132-A752-55E951D4E0CB}" presName="parentText" presStyleLbl="node1" presStyleIdx="1" presStyleCnt="3">
        <dgm:presLayoutVars>
          <dgm:chMax val="0"/>
          <dgm:bulletEnabled val="1"/>
        </dgm:presLayoutVars>
      </dgm:prSet>
      <dgm:spPr/>
    </dgm:pt>
    <dgm:pt modelId="{0AE00302-42F8-4E29-9FA2-2F7BC409A9F4}" type="pres">
      <dgm:prSet presAssocID="{B97149D0-E919-4300-A673-61FA954403D7}" presName="spacer" presStyleCnt="0"/>
      <dgm:spPr/>
    </dgm:pt>
    <dgm:pt modelId="{E80A3BBB-20AA-4371-A845-26B6F0DF076E}" type="pres">
      <dgm:prSet presAssocID="{9B0A1224-D97C-494D-8A54-3B3F0E6B027D}" presName="parentText" presStyleLbl="node1" presStyleIdx="2" presStyleCnt="3">
        <dgm:presLayoutVars>
          <dgm:chMax val="0"/>
          <dgm:bulletEnabled val="1"/>
        </dgm:presLayoutVars>
      </dgm:prSet>
      <dgm:spPr/>
    </dgm:pt>
  </dgm:ptLst>
  <dgm:cxnLst>
    <dgm:cxn modelId="{55EE6716-72E0-4705-A53A-60FE07E7B806}" type="presOf" srcId="{5DEB096D-945C-49F1-BB50-F324478CD238}" destId="{69B12190-2CA9-4EBA-9217-F0316094588F}" srcOrd="0" destOrd="0" presId="urn:microsoft.com/office/officeart/2005/8/layout/vList2"/>
    <dgm:cxn modelId="{AACEF32E-152F-40B1-89BD-CE8E79431D0F}" srcId="{5DEB096D-945C-49F1-BB50-F324478CD238}" destId="{9B0A1224-D97C-494D-8A54-3B3F0E6B027D}" srcOrd="2" destOrd="0" parTransId="{1A7AF196-5CB1-4812-8F4C-710D02426978}" sibTransId="{B381026D-324C-48AB-B832-63D81B5322DC}"/>
    <dgm:cxn modelId="{C8035962-9293-41F4-97F0-3E74CABE19CB}" type="presOf" srcId="{17CBCE5D-55C5-4132-A752-55E951D4E0CB}" destId="{FA3B90EE-57FF-41A2-8698-2ABA8A5BF2C0}" srcOrd="0" destOrd="0" presId="urn:microsoft.com/office/officeart/2005/8/layout/vList2"/>
    <dgm:cxn modelId="{0954B67C-8140-4640-821F-82FFE71F8238}" type="presOf" srcId="{C2365DA1-D1E3-48C3-AC64-630B32929FF3}" destId="{12EC4556-E320-49FC-8A1E-E4E5CAEF31AE}" srcOrd="0" destOrd="0" presId="urn:microsoft.com/office/officeart/2005/8/layout/vList2"/>
    <dgm:cxn modelId="{8B9C5F9A-F11D-473C-96B2-F3A021489258}" type="presOf" srcId="{9B0A1224-D97C-494D-8A54-3B3F0E6B027D}" destId="{E80A3BBB-20AA-4371-A845-26B6F0DF076E}" srcOrd="0" destOrd="0" presId="urn:microsoft.com/office/officeart/2005/8/layout/vList2"/>
    <dgm:cxn modelId="{48200E9D-13E6-487E-B2F2-F73304FD1028}" srcId="{5DEB096D-945C-49F1-BB50-F324478CD238}" destId="{17CBCE5D-55C5-4132-A752-55E951D4E0CB}" srcOrd="1" destOrd="0" parTransId="{F34DE263-479C-41FB-91BC-FB57F9814B57}" sibTransId="{B97149D0-E919-4300-A673-61FA954403D7}"/>
    <dgm:cxn modelId="{BEC64DA8-885F-4CE3-BD0A-C7CA927B55A3}" srcId="{5DEB096D-945C-49F1-BB50-F324478CD238}" destId="{C2365DA1-D1E3-48C3-AC64-630B32929FF3}" srcOrd="0" destOrd="0" parTransId="{87184C7E-02E7-4100-B205-B1D26C06E3E2}" sibTransId="{48E2AADB-8CED-4C00-84A0-CBA86F9A2BAD}"/>
    <dgm:cxn modelId="{CEFFCFA5-2833-4052-BB7C-5E2932BCC767}" type="presParOf" srcId="{69B12190-2CA9-4EBA-9217-F0316094588F}" destId="{12EC4556-E320-49FC-8A1E-E4E5CAEF31AE}" srcOrd="0" destOrd="0" presId="urn:microsoft.com/office/officeart/2005/8/layout/vList2"/>
    <dgm:cxn modelId="{FC799046-07CB-4649-8922-6385DD8D9782}" type="presParOf" srcId="{69B12190-2CA9-4EBA-9217-F0316094588F}" destId="{C691B5DF-D4F2-476A-BB2B-EA3E26D3D036}" srcOrd="1" destOrd="0" presId="urn:microsoft.com/office/officeart/2005/8/layout/vList2"/>
    <dgm:cxn modelId="{30E692FC-4526-45C1-B207-9BD0DBACB509}" type="presParOf" srcId="{69B12190-2CA9-4EBA-9217-F0316094588F}" destId="{FA3B90EE-57FF-41A2-8698-2ABA8A5BF2C0}" srcOrd="2" destOrd="0" presId="urn:microsoft.com/office/officeart/2005/8/layout/vList2"/>
    <dgm:cxn modelId="{1F136B43-425F-47B4-9495-3E1A1CF68CB5}" type="presParOf" srcId="{69B12190-2CA9-4EBA-9217-F0316094588F}" destId="{0AE00302-42F8-4E29-9FA2-2F7BC409A9F4}" srcOrd="3" destOrd="0" presId="urn:microsoft.com/office/officeart/2005/8/layout/vList2"/>
    <dgm:cxn modelId="{1C2A88B5-DDC5-4E7B-A412-19B3A620EA3E}" type="presParOf" srcId="{69B12190-2CA9-4EBA-9217-F0316094588F}" destId="{E80A3BBB-20AA-4371-A845-26B6F0DF076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6098D-A444-49C3-AB01-3B3056C05312}">
      <dsp:nvSpPr>
        <dsp:cNvPr id="0" name=""/>
        <dsp:cNvSpPr/>
      </dsp:nvSpPr>
      <dsp:spPr>
        <a:xfrm>
          <a:off x="0" y="2277"/>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1DCB3-8A4A-41B6-BF51-8A129F36714D}">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13D11-ED44-4A2B-8585-1FDF541215ED}">
      <dsp:nvSpPr>
        <dsp:cNvPr id="0" name=""/>
        <dsp:cNvSpPr/>
      </dsp:nvSpPr>
      <dsp:spPr>
        <a:xfrm>
          <a:off x="1332954" y="2277"/>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US" sz="2200" kern="1200" dirty="0"/>
            <a:t>Collecting the data into a DB</a:t>
          </a:r>
        </a:p>
      </dsp:txBody>
      <dsp:txXfrm>
        <a:off x="1332954" y="2277"/>
        <a:ext cx="4305845" cy="1154072"/>
      </dsp:txXfrm>
    </dsp:sp>
    <dsp:sp modelId="{DEF2FE11-DDBB-490A-816B-DF379975AABA}">
      <dsp:nvSpPr>
        <dsp:cNvPr id="0" name=""/>
        <dsp:cNvSpPr/>
      </dsp:nvSpPr>
      <dsp:spPr>
        <a:xfrm>
          <a:off x="0" y="1444868"/>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E5633-44C9-467F-B027-B721F50798B9}">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4D9844-F806-4BA2-AD0B-963FE9331257}">
      <dsp:nvSpPr>
        <dsp:cNvPr id="0" name=""/>
        <dsp:cNvSpPr/>
      </dsp:nvSpPr>
      <dsp:spPr>
        <a:xfrm>
          <a:off x="1332954" y="1444868"/>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US" sz="2200" kern="1200"/>
            <a:t>Cleaning the data</a:t>
          </a:r>
        </a:p>
      </dsp:txBody>
      <dsp:txXfrm>
        <a:off x="1332954" y="1444868"/>
        <a:ext cx="4305845" cy="1154072"/>
      </dsp:txXfrm>
    </dsp:sp>
    <dsp:sp modelId="{D9A07717-2AFE-462A-965E-0B0A2952520F}">
      <dsp:nvSpPr>
        <dsp:cNvPr id="0" name=""/>
        <dsp:cNvSpPr/>
      </dsp:nvSpPr>
      <dsp:spPr>
        <a:xfrm>
          <a:off x="0" y="2887459"/>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FC4BCD-70F8-4B9B-871B-9B0F84AED872}">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1B491-41BD-4365-A35E-9C2656B2DE1F}">
      <dsp:nvSpPr>
        <dsp:cNvPr id="0" name=""/>
        <dsp:cNvSpPr/>
      </dsp:nvSpPr>
      <dsp:spPr>
        <a:xfrm>
          <a:off x="1332954" y="2887459"/>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Doing the Exploratory Data Analysis</a:t>
          </a:r>
          <a:endParaRPr lang="en-US" sz="2200" kern="1200"/>
        </a:p>
      </dsp:txBody>
      <dsp:txXfrm>
        <a:off x="1332954" y="2887459"/>
        <a:ext cx="4305845" cy="1154072"/>
      </dsp:txXfrm>
    </dsp:sp>
    <dsp:sp modelId="{FFC6C1BD-E2D3-4ECF-B2D3-3E443B16F8D4}">
      <dsp:nvSpPr>
        <dsp:cNvPr id="0" name=""/>
        <dsp:cNvSpPr/>
      </dsp:nvSpPr>
      <dsp:spPr>
        <a:xfrm>
          <a:off x="0" y="4330050"/>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2F852-DF07-40FE-8BC5-C25A68C723BE}">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E5275-42DF-4C1A-B5D8-0E24D2BD8490}">
      <dsp:nvSpPr>
        <dsp:cNvPr id="0" name=""/>
        <dsp:cNvSpPr/>
      </dsp:nvSpPr>
      <dsp:spPr>
        <a:xfrm>
          <a:off x="1332954" y="4330050"/>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dirty="0"/>
            <a:t>Giving recommendations to the business</a:t>
          </a:r>
          <a:endParaRPr lang="en-US" sz="2200" kern="1200" dirty="0"/>
        </a:p>
      </dsp:txBody>
      <dsp:txXfrm>
        <a:off x="1332954" y="4330050"/>
        <a:ext cx="4305845" cy="1154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4556-E320-49FC-8A1E-E4E5CAEF31AE}">
      <dsp:nvSpPr>
        <dsp:cNvPr id="0" name=""/>
        <dsp:cNvSpPr/>
      </dsp:nvSpPr>
      <dsp:spPr>
        <a:xfrm>
          <a:off x="0" y="616500"/>
          <a:ext cx="5638800" cy="13525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solidFill>
                <a:schemeClr val="tx1"/>
              </a:solidFill>
            </a:rPr>
            <a:t>Entries and exits numbers are cumulative.</a:t>
          </a:r>
        </a:p>
      </dsp:txBody>
      <dsp:txXfrm>
        <a:off x="66025" y="682525"/>
        <a:ext cx="5506750" cy="1220470"/>
      </dsp:txXfrm>
    </dsp:sp>
    <dsp:sp modelId="{FA3B90EE-57FF-41A2-8698-2ABA8A5BF2C0}">
      <dsp:nvSpPr>
        <dsp:cNvPr id="0" name=""/>
        <dsp:cNvSpPr/>
      </dsp:nvSpPr>
      <dsp:spPr>
        <a:xfrm>
          <a:off x="0" y="2066940"/>
          <a:ext cx="5638800" cy="13525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Counters work in reveres or reset</a:t>
          </a:r>
        </a:p>
      </dsp:txBody>
      <dsp:txXfrm>
        <a:off x="66025" y="2132965"/>
        <a:ext cx="5506750" cy="1220470"/>
      </dsp:txXfrm>
    </dsp:sp>
    <dsp:sp modelId="{E80A3BBB-20AA-4371-A845-26B6F0DF076E}">
      <dsp:nvSpPr>
        <dsp:cNvPr id="0" name=""/>
        <dsp:cNvSpPr/>
      </dsp:nvSpPr>
      <dsp:spPr>
        <a:xfrm>
          <a:off x="0" y="3517380"/>
          <a:ext cx="5638800" cy="13525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Finding the traffic in the stations</a:t>
          </a:r>
        </a:p>
      </dsp:txBody>
      <dsp:txXfrm>
        <a:off x="66025" y="3583405"/>
        <a:ext cx="5506750" cy="12204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borough hall station Brooklyn region</a:t>
            </a:r>
          </a:p>
          <a:p>
            <a:pPr marL="171450" indent="-171450">
              <a:buFontTx/>
              <a:buChar char="-"/>
            </a:pPr>
            <a:r>
              <a:rPr lang="en-GB" b="0" i="0" dirty="0">
                <a:solidFill>
                  <a:srgbClr val="202124"/>
                </a:solidFill>
                <a:effectLst/>
                <a:latin typeface="arial" panose="020B0604020202020204" pitchFamily="34" charset="0"/>
              </a:rPr>
              <a:t>72nd Street is an </a:t>
            </a:r>
            <a:r>
              <a:rPr lang="en-GB" b="1" i="0" dirty="0">
                <a:solidFill>
                  <a:srgbClr val="202124"/>
                </a:solidFill>
                <a:effectLst/>
                <a:latin typeface="arial" panose="020B0604020202020204" pitchFamily="34" charset="0"/>
              </a:rPr>
              <a:t>express station on the IRT Broadway–Seventh Avenue Line of the New York City Subway</a:t>
            </a:r>
            <a:r>
              <a:rPr lang="en-GB" b="0" i="0" dirty="0">
                <a:solidFill>
                  <a:srgbClr val="202124"/>
                </a:solidFill>
                <a:effectLst/>
                <a:latin typeface="arial" panose="020B0604020202020204" pitchFamily="34" charset="0"/>
              </a:rPr>
              <a:t>, located at the intersection of Broadway, 72nd Street and Amsterdam Avenue (including Verdi Square and Sherman Square) on the Upper West Side of Manhattan. It is served by the 1, 2, and 3 trains at all times.</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8</a:t>
            </a:fld>
            <a:endParaRPr lang="en-GB"/>
          </a:p>
        </p:txBody>
      </p:sp>
    </p:spTree>
    <p:extLst>
      <p:ext uri="{BB962C8B-B14F-4D97-AF65-F5344CB8AC3E}">
        <p14:creationId xmlns:p14="http://schemas.microsoft.com/office/powerpoint/2010/main" val="25173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10/9/2021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10/9/2021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10/9/2021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10/9/2021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10/9/2021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10/9/2021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10/9/2021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10/9/2021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10/9/2021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10/9/2021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10/9/2021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GB" dirty="0"/>
              <a:t>Exploratory Data Analysis</a:t>
            </a:r>
            <a:br>
              <a:rPr lang="en-GB" dirty="0"/>
            </a:br>
            <a:r>
              <a:rPr lang="en-GB" dirty="0"/>
              <a:t>of the MTA Turnstile Project</a:t>
            </a:r>
            <a:br>
              <a:rPr lang="en-GB" dirty="0"/>
            </a:br>
            <a:r>
              <a:rPr lang="en-GB" dirty="0"/>
              <a:t>  </a:t>
            </a:r>
            <a:endParaRPr lang="en-US" dirty="0"/>
          </a:p>
        </p:txBody>
      </p:sp>
      <p:pic>
        <p:nvPicPr>
          <p:cNvPr id="5" name="Picture 4" descr="A picture containing building, outdoor, city, old&#10;&#10;Description automatically generated">
            <a:extLst>
              <a:ext uri="{FF2B5EF4-FFF2-40B4-BE49-F238E27FC236}">
                <a16:creationId xmlns:a16="http://schemas.microsoft.com/office/drawing/2014/main" id="{0EF7E5F3-4E7A-4561-90FD-B11EEF2380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3692" b="3335"/>
          <a:stretch/>
        </p:blipFill>
        <p:spPr>
          <a:xfrm>
            <a:off x="5865814" y="685800"/>
            <a:ext cx="5638800" cy="5486400"/>
          </a:xfrm>
          <a:prstGeom prst="rect">
            <a:avLst/>
          </a:prstGeom>
          <a:noFill/>
        </p:spPr>
      </p:pic>
      <p:sp>
        <p:nvSpPr>
          <p:cNvPr id="3" name="Subtitle 2"/>
          <p:cNvSpPr>
            <a:spLocks noGrp="1"/>
          </p:cNvSpPr>
          <p:nvPr>
            <p:ph type="body" sz="half" idx="2"/>
          </p:nvPr>
        </p:nvSpPr>
        <p:spPr>
          <a:xfrm>
            <a:off x="684213" y="4876800"/>
            <a:ext cx="3886200" cy="1295400"/>
          </a:xfrm>
        </p:spPr>
        <p:txBody>
          <a:bodyPr>
            <a:normAutofit/>
          </a:bodyPr>
          <a:lstStyle/>
          <a:p>
            <a:pPr>
              <a:spcAft>
                <a:spcPts val="600"/>
              </a:spcAft>
            </a:pPr>
            <a:r>
              <a:rPr lang="en-US" dirty="0"/>
              <a:t>Presented by</a:t>
            </a:r>
          </a:p>
          <a:p>
            <a:pPr>
              <a:spcAft>
                <a:spcPts val="600"/>
              </a:spcAft>
            </a:pPr>
            <a:r>
              <a:rPr lang="en-US" dirty="0"/>
              <a:t>Rawan Al-ahmadi</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story</a:t>
            </a:r>
          </a:p>
        </p:txBody>
      </p:sp>
      <p:sp>
        <p:nvSpPr>
          <p:cNvPr id="3" name="Content Placeholder 2"/>
          <p:cNvSpPr>
            <a:spLocks noGrp="1"/>
          </p:cNvSpPr>
          <p:nvPr>
            <p:ph idx="1"/>
          </p:nvPr>
        </p:nvSpPr>
        <p:spPr/>
        <p:txBody>
          <a:bodyPr/>
          <a:lstStyle/>
          <a:p>
            <a:pPr marL="45720" indent="0">
              <a:buNone/>
            </a:pPr>
            <a:r>
              <a:rPr lang="en-GB" dirty="0"/>
              <a:t>Help a non-profit organization called ‘The kids are the future’</a:t>
            </a:r>
            <a:r>
              <a:rPr lang="en-US" dirty="0"/>
              <a:t> achieve these goals:</a:t>
            </a:r>
          </a:p>
          <a:p>
            <a:pPr>
              <a:buFont typeface="Wingdings" panose="05000000000000000000" pitchFamily="2" charset="2"/>
              <a:buChar char="v"/>
            </a:pPr>
            <a:r>
              <a:rPr lang="en-GB" dirty="0"/>
              <a:t>Get enough exposure to advertise for the event and the organization work. </a:t>
            </a:r>
          </a:p>
          <a:p>
            <a:pPr>
              <a:buFont typeface="Wingdings" panose="05000000000000000000" pitchFamily="2" charset="2"/>
              <a:buChar char="v"/>
            </a:pPr>
            <a:r>
              <a:rPr lang="en-GB" dirty="0"/>
              <a:t>Target the high-to-medium-income commuters of the subway in New York city.</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dirty="0"/>
              <a:t>The approach</a:t>
            </a:r>
          </a:p>
        </p:txBody>
      </p:sp>
      <p:sp>
        <p:nvSpPr>
          <p:cNvPr id="12" name="Text Placeholder 3">
            <a:extLst>
              <a:ext uri="{FF2B5EF4-FFF2-40B4-BE49-F238E27FC236}">
                <a16:creationId xmlns:a16="http://schemas.microsoft.com/office/drawing/2014/main" id="{422B5DF0-775E-4A2D-9A42-21B47E3158ED}"/>
              </a:ext>
            </a:extLst>
          </p:cNvPr>
          <p:cNvSpPr>
            <a:spLocks noGrp="1"/>
          </p:cNvSpPr>
          <p:nvPr>
            <p:ph type="body" sz="half" idx="2"/>
          </p:nvPr>
        </p:nvSpPr>
        <p:spPr>
          <a:xfrm>
            <a:off x="684213" y="4876800"/>
            <a:ext cx="3886200" cy="1295400"/>
          </a:xfrm>
        </p:spPr>
        <p:txBody>
          <a:bodyPr/>
          <a:lstStyle/>
          <a:p>
            <a:endParaRPr lang="en-US"/>
          </a:p>
        </p:txBody>
      </p:sp>
      <p:graphicFrame>
        <p:nvGraphicFramePr>
          <p:cNvPr id="13" name="Content Placeholder 3">
            <a:extLst>
              <a:ext uri="{FF2B5EF4-FFF2-40B4-BE49-F238E27FC236}">
                <a16:creationId xmlns:a16="http://schemas.microsoft.com/office/drawing/2014/main" id="{3ABC7AE3-4240-4969-BB51-07C5A24D4084}"/>
              </a:ext>
            </a:extLst>
          </p:cNvPr>
          <p:cNvGraphicFramePr>
            <a:graphicFrameLocks noGrp="1"/>
          </p:cNvGraphicFramePr>
          <p:nvPr>
            <p:ph idx="1"/>
            <p:extLst>
              <p:ext uri="{D42A27DB-BD31-4B8C-83A1-F6EECF244321}">
                <p14:modId xmlns:p14="http://schemas.microsoft.com/office/powerpoint/2010/main" val="946471834"/>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dirty="0"/>
              <a:t>Cleaning the data</a:t>
            </a:r>
          </a:p>
        </p:txBody>
      </p:sp>
      <p:sp>
        <p:nvSpPr>
          <p:cNvPr id="9" name="Text Placeholder 3">
            <a:extLst>
              <a:ext uri="{FF2B5EF4-FFF2-40B4-BE49-F238E27FC236}">
                <a16:creationId xmlns:a16="http://schemas.microsoft.com/office/drawing/2014/main" id="{E9E18285-FB68-4D7D-90DD-6E6EDD98F53A}"/>
              </a:ext>
            </a:extLst>
          </p:cNvPr>
          <p:cNvSpPr>
            <a:spLocks noGrp="1"/>
          </p:cNvSpPr>
          <p:nvPr>
            <p:ph type="body" sz="half" idx="2"/>
          </p:nvPr>
        </p:nvSpPr>
        <p:spPr>
          <a:xfrm>
            <a:off x="684213" y="4876800"/>
            <a:ext cx="3886200" cy="1295400"/>
          </a:xfrm>
        </p:spPr>
        <p:txBody>
          <a:bodyPr/>
          <a:lstStyle/>
          <a:p>
            <a:endParaRPr lang="en-US"/>
          </a:p>
        </p:txBody>
      </p:sp>
      <p:graphicFrame>
        <p:nvGraphicFramePr>
          <p:cNvPr id="7" name="Content Placeholder 2">
            <a:extLst>
              <a:ext uri="{FF2B5EF4-FFF2-40B4-BE49-F238E27FC236}">
                <a16:creationId xmlns:a16="http://schemas.microsoft.com/office/drawing/2014/main" id="{CBB09B88-8F34-468F-AE71-8C92D2CE4566}"/>
              </a:ext>
            </a:extLst>
          </p:cNvPr>
          <p:cNvGraphicFramePr>
            <a:graphicFrameLocks noGrp="1"/>
          </p:cNvGraphicFramePr>
          <p:nvPr>
            <p:ph idx="1"/>
            <p:extLst>
              <p:ext uri="{D42A27DB-BD31-4B8C-83A1-F6EECF244321}">
                <p14:modId xmlns:p14="http://schemas.microsoft.com/office/powerpoint/2010/main" val="1338882782"/>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8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6190-B70C-4D04-8D2A-B021704271D9}"/>
              </a:ext>
            </a:extLst>
          </p:cNvPr>
          <p:cNvSpPr>
            <a:spLocks noGrp="1"/>
          </p:cNvSpPr>
          <p:nvPr>
            <p:ph type="title"/>
          </p:nvPr>
        </p:nvSpPr>
        <p:spPr/>
        <p:txBody>
          <a:bodyPr/>
          <a:lstStyle/>
          <a:p>
            <a:r>
              <a:rPr lang="en-US" dirty="0"/>
              <a:t>Cleaning the data con.</a:t>
            </a:r>
            <a:endParaRPr lang="en-GB" dirty="0"/>
          </a:p>
        </p:txBody>
      </p:sp>
      <p:sp>
        <p:nvSpPr>
          <p:cNvPr id="3" name="Content Placeholder 2">
            <a:extLst>
              <a:ext uri="{FF2B5EF4-FFF2-40B4-BE49-F238E27FC236}">
                <a16:creationId xmlns:a16="http://schemas.microsoft.com/office/drawing/2014/main" id="{C5D6F406-9871-4B93-9E4C-181412E77724}"/>
              </a:ext>
            </a:extLst>
          </p:cNvPr>
          <p:cNvSpPr>
            <a:spLocks noGrp="1"/>
          </p:cNvSpPr>
          <p:nvPr>
            <p:ph idx="1"/>
          </p:nvPr>
        </p:nvSpPr>
        <p:spPr/>
        <p:txBody>
          <a:bodyPr/>
          <a:lstStyle/>
          <a:p>
            <a:r>
              <a:rPr lang="en-US" dirty="0"/>
              <a:t>Adding new columns such as date and time as timestamp</a:t>
            </a:r>
          </a:p>
          <a:p>
            <a:r>
              <a:rPr lang="en-US" dirty="0"/>
              <a:t>Checking duplicates</a:t>
            </a:r>
          </a:p>
          <a:p>
            <a:r>
              <a:rPr lang="en-US" dirty="0"/>
              <a:t>Checking null values</a:t>
            </a:r>
          </a:p>
          <a:p>
            <a:endParaRPr lang="en-GB" dirty="0"/>
          </a:p>
        </p:txBody>
      </p:sp>
    </p:spTree>
    <p:extLst>
      <p:ext uri="{BB962C8B-B14F-4D97-AF65-F5344CB8AC3E}">
        <p14:creationId xmlns:p14="http://schemas.microsoft.com/office/powerpoint/2010/main" val="26331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9B5D-3A8C-4988-9BA3-B17DD8536CF9}"/>
              </a:ext>
            </a:extLst>
          </p:cNvPr>
          <p:cNvSpPr>
            <a:spLocks noGrp="1"/>
          </p:cNvSpPr>
          <p:nvPr>
            <p:ph type="title"/>
          </p:nvPr>
        </p:nvSpPr>
        <p:spPr/>
        <p:txBody>
          <a:bodyPr/>
          <a:lstStyle/>
          <a:p>
            <a:r>
              <a:rPr lang="en-US" dirty="0"/>
              <a:t>Top 10 busiest stations in the city</a:t>
            </a:r>
            <a:endParaRPr lang="en-GB" dirty="0"/>
          </a:p>
        </p:txBody>
      </p:sp>
      <p:pic>
        <p:nvPicPr>
          <p:cNvPr id="6" name="Picture Placeholder 5">
            <a:extLst>
              <a:ext uri="{FF2B5EF4-FFF2-40B4-BE49-F238E27FC236}">
                <a16:creationId xmlns:a16="http://schemas.microsoft.com/office/drawing/2014/main" id="{55D11D60-E7FF-43AA-8636-A21A1E5148DF}"/>
              </a:ext>
            </a:extLst>
          </p:cNvPr>
          <p:cNvPicPr>
            <a:picLocks noGrp="1" noChangeAspect="1"/>
          </p:cNvPicPr>
          <p:nvPr>
            <p:ph type="pic" idx="1"/>
          </p:nvPr>
        </p:nvPicPr>
        <p:blipFill rotWithShape="1">
          <a:blip r:embed="rId2"/>
          <a:srcRect l="25001" t="44444" r="39843" b="18056"/>
          <a:stretch/>
        </p:blipFill>
        <p:spPr>
          <a:xfrm>
            <a:off x="5561012" y="1373155"/>
            <a:ext cx="6451600" cy="4800600"/>
          </a:xfrm>
        </p:spPr>
      </p:pic>
      <p:sp>
        <p:nvSpPr>
          <p:cNvPr id="4" name="Text Placeholder 3">
            <a:extLst>
              <a:ext uri="{FF2B5EF4-FFF2-40B4-BE49-F238E27FC236}">
                <a16:creationId xmlns:a16="http://schemas.microsoft.com/office/drawing/2014/main" id="{10B4AEF6-77D8-4A73-B0DA-5809682812D1}"/>
              </a:ext>
            </a:extLst>
          </p:cNvPr>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16165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7E93-8F3E-448C-97C5-B793A472D8A8}"/>
              </a:ext>
            </a:extLst>
          </p:cNvPr>
          <p:cNvSpPr>
            <a:spLocks noGrp="1"/>
          </p:cNvSpPr>
          <p:nvPr>
            <p:ph type="title"/>
          </p:nvPr>
        </p:nvSpPr>
        <p:spPr/>
        <p:txBody>
          <a:bodyPr/>
          <a:lstStyle/>
          <a:p>
            <a:r>
              <a:rPr lang="en-US" dirty="0"/>
              <a:t>Top 10 busiest stations</a:t>
            </a:r>
            <a:endParaRPr lang="en-GB" dirty="0"/>
          </a:p>
        </p:txBody>
      </p:sp>
      <p:pic>
        <p:nvPicPr>
          <p:cNvPr id="6" name="Content Placeholder 5">
            <a:extLst>
              <a:ext uri="{FF2B5EF4-FFF2-40B4-BE49-F238E27FC236}">
                <a16:creationId xmlns:a16="http://schemas.microsoft.com/office/drawing/2014/main" id="{A34B9B07-8C3C-4BB2-A426-0C4AD0037A38}"/>
              </a:ext>
            </a:extLst>
          </p:cNvPr>
          <p:cNvPicPr>
            <a:picLocks noGrp="1" noChangeAspect="1"/>
          </p:cNvPicPr>
          <p:nvPr>
            <p:ph idx="1"/>
          </p:nvPr>
        </p:nvPicPr>
        <p:blipFill rotWithShape="1">
          <a:blip r:embed="rId2"/>
          <a:srcRect l="25676" t="52402" r="47297" b="21171"/>
          <a:stretch/>
        </p:blipFill>
        <p:spPr>
          <a:xfrm>
            <a:off x="5789612" y="1219200"/>
            <a:ext cx="5745363" cy="4305300"/>
          </a:xfrm>
        </p:spPr>
      </p:pic>
      <p:sp>
        <p:nvSpPr>
          <p:cNvPr id="4" name="Text Placeholder 3">
            <a:extLst>
              <a:ext uri="{FF2B5EF4-FFF2-40B4-BE49-F238E27FC236}">
                <a16:creationId xmlns:a16="http://schemas.microsoft.com/office/drawing/2014/main" id="{5B0D53EA-2CCE-4EDA-A8C8-ACBAEF6AA099}"/>
              </a:ext>
            </a:extLst>
          </p:cNvPr>
          <p:cNvSpPr>
            <a:spLocks noGrp="1"/>
          </p:cNvSpPr>
          <p:nvPr>
            <p:ph type="body" sz="half" idx="2"/>
          </p:nvPr>
        </p:nvSpPr>
        <p:spPr/>
        <p:txBody>
          <a:bodyPr/>
          <a:lstStyle/>
          <a:p>
            <a:r>
              <a:rPr lang="en-US" dirty="0"/>
              <a:t>in wealthiest neighborhoods</a:t>
            </a:r>
            <a:endParaRPr lang="en-GB" dirty="0"/>
          </a:p>
        </p:txBody>
      </p:sp>
    </p:spTree>
    <p:extLst>
      <p:ext uri="{BB962C8B-B14F-4D97-AF65-F5344CB8AC3E}">
        <p14:creationId xmlns:p14="http://schemas.microsoft.com/office/powerpoint/2010/main" val="375611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1FD9-757F-4F0C-A181-F1D775BC8A02}"/>
              </a:ext>
            </a:extLst>
          </p:cNvPr>
          <p:cNvSpPr>
            <a:spLocks noGrp="1"/>
          </p:cNvSpPr>
          <p:nvPr>
            <p:ph type="title"/>
          </p:nvPr>
        </p:nvSpPr>
        <p:spPr/>
        <p:txBody>
          <a:bodyPr/>
          <a:lstStyle/>
          <a:p>
            <a:r>
              <a:rPr lang="en-US" dirty="0"/>
              <a:t>recommendations</a:t>
            </a:r>
            <a:endParaRPr lang="en-GB" dirty="0"/>
          </a:p>
        </p:txBody>
      </p:sp>
      <p:sp>
        <p:nvSpPr>
          <p:cNvPr id="3" name="Content Placeholder 2">
            <a:extLst>
              <a:ext uri="{FF2B5EF4-FFF2-40B4-BE49-F238E27FC236}">
                <a16:creationId xmlns:a16="http://schemas.microsoft.com/office/drawing/2014/main" id="{5A88CCA0-BCF7-44AC-9FC8-ADCBD5BE92CD}"/>
              </a:ext>
            </a:extLst>
          </p:cNvPr>
          <p:cNvSpPr>
            <a:spLocks noGrp="1"/>
          </p:cNvSpPr>
          <p:nvPr>
            <p:ph idx="1"/>
          </p:nvPr>
        </p:nvSpPr>
        <p:spPr/>
        <p:txBody>
          <a:bodyPr>
            <a:normAutofit fontScale="92500"/>
          </a:bodyPr>
          <a:lstStyle/>
          <a:p>
            <a:r>
              <a:rPr lang="en-US" dirty="0"/>
              <a:t>Placement of volunteers near the top ten stations during the morning-afternoon period, in these stations:</a:t>
            </a:r>
            <a:endParaRPr lang="en-GB" sz="2400" b="0" dirty="0"/>
          </a:p>
          <a:p>
            <a:r>
              <a:rPr lang="en-GB" sz="2400" b="0" dirty="0"/>
              <a:t>GRD CNTRL-42 ST : high income regions around the stations and the </a:t>
            </a:r>
          </a:p>
          <a:p>
            <a:r>
              <a:rPr lang="en-GB" sz="2400" b="0" dirty="0"/>
              <a:t>14 ST-UNION SQ: High income and high traffic because of shops, restaurants</a:t>
            </a:r>
            <a:r>
              <a:rPr lang="en-GB" dirty="0"/>
              <a:t>, </a:t>
            </a:r>
            <a:r>
              <a:rPr lang="en-GB" sz="2400" b="0" dirty="0"/>
              <a:t>cafes and a park</a:t>
            </a:r>
          </a:p>
          <a:p>
            <a:r>
              <a:rPr lang="en-GB" sz="2400" b="0" dirty="0"/>
              <a:t>59th Street–Columbus Circle is a New York City Subway station complex shared by the IRT Broadway–Seventh Avenue Line and the IND Eighth Avenue Line. It is the eighth-busiest station complex in the system.</a:t>
            </a:r>
          </a:p>
          <a:p>
            <a:r>
              <a:rPr lang="en-GB" sz="2400" b="0" dirty="0"/>
              <a:t>Chambers St which is located at the Lower Manhattan is full of hotels and the 9/11 memorial site.</a:t>
            </a:r>
          </a:p>
          <a:p>
            <a:endParaRPr lang="en-GB" sz="2400" b="0" dirty="0"/>
          </a:p>
          <a:p>
            <a:endParaRPr lang="en-GB" dirty="0"/>
          </a:p>
        </p:txBody>
      </p:sp>
    </p:spTree>
    <p:extLst>
      <p:ext uri="{BB962C8B-B14F-4D97-AF65-F5344CB8AC3E}">
        <p14:creationId xmlns:p14="http://schemas.microsoft.com/office/powerpoint/2010/main" val="26811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F6D7-2661-4D52-AEB2-89661264EEFA}"/>
              </a:ext>
            </a:extLst>
          </p:cNvPr>
          <p:cNvSpPr>
            <a:spLocks noGrp="1"/>
          </p:cNvSpPr>
          <p:nvPr>
            <p:ph type="ctrTitle"/>
          </p:nvPr>
        </p:nvSpPr>
        <p:spPr>
          <a:xfrm>
            <a:off x="227012" y="1219200"/>
            <a:ext cx="9753600" cy="3048001"/>
          </a:xfrm>
        </p:spPr>
        <p:txBody>
          <a:bodyPr/>
          <a:lstStyle/>
          <a:p>
            <a:r>
              <a:rPr lang="en-US" dirty="0"/>
              <a:t>Thanks for listening</a:t>
            </a:r>
            <a:r>
              <a:rPr lang="en-US" dirty="0">
                <a:sym typeface="Wingdings" panose="05000000000000000000" pitchFamily="2" charset="2"/>
              </a:rPr>
              <a:t></a:t>
            </a:r>
            <a:endParaRPr lang="en-GB" dirty="0"/>
          </a:p>
        </p:txBody>
      </p:sp>
      <p:pic>
        <p:nvPicPr>
          <p:cNvPr id="5" name="Picture 4">
            <a:extLst>
              <a:ext uri="{FF2B5EF4-FFF2-40B4-BE49-F238E27FC236}">
                <a16:creationId xmlns:a16="http://schemas.microsoft.com/office/drawing/2014/main" id="{AFC68F3B-321E-44F0-9F9E-131447D2EFD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2212" y="1295400"/>
            <a:ext cx="3657600" cy="4267200"/>
          </a:xfrm>
          <a:prstGeom prst="rect">
            <a:avLst/>
          </a:prstGeom>
        </p:spPr>
      </p:pic>
    </p:spTree>
    <p:extLst>
      <p:ext uri="{BB962C8B-B14F-4D97-AF65-F5344CB8AC3E}">
        <p14:creationId xmlns:p14="http://schemas.microsoft.com/office/powerpoint/2010/main" val="562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165</TotalTime>
  <Words>317</Words>
  <Application>Microsoft Office PowerPoint</Application>
  <PresentationFormat>Custom</PresentationFormat>
  <Paragraphs>33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vt:lpstr>
      <vt:lpstr>Century Gothic</vt:lpstr>
      <vt:lpstr>Wingdings</vt:lpstr>
      <vt:lpstr>World Presentation 16x9</vt:lpstr>
      <vt:lpstr>Exploratory Data Analysis of the MTA Turnstile Project   </vt:lpstr>
      <vt:lpstr>Business story</vt:lpstr>
      <vt:lpstr>The approach</vt:lpstr>
      <vt:lpstr>Cleaning the data</vt:lpstr>
      <vt:lpstr>Cleaning the data con.</vt:lpstr>
      <vt:lpstr>Top 10 busiest stations in the city</vt:lpstr>
      <vt:lpstr>Top 10 busiest stations</vt:lpstr>
      <vt:lpstr>recommendations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the MTA Turnstile Project   </dc:title>
  <dc:creator>rawan ahmadi</dc:creator>
  <cp:lastModifiedBy>rawan ahmadi</cp:lastModifiedBy>
  <cp:revision>2</cp:revision>
  <dcterms:created xsi:type="dcterms:W3CDTF">2021-10-09T18:25:20Z</dcterms:created>
  <dcterms:modified xsi:type="dcterms:W3CDTF">2021-10-09T21:10:54Z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