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1" r:id="rId3"/>
    <p:sldId id="290" r:id="rId4"/>
    <p:sldId id="284" r:id="rId5"/>
    <p:sldId id="285" r:id="rId6"/>
    <p:sldId id="295" r:id="rId7"/>
    <p:sldId id="294" r:id="rId8"/>
    <p:sldId id="293" r:id="rId9"/>
    <p:sldId id="287" r:id="rId10"/>
    <p:sldId id="291" r:id="rId11"/>
    <p:sldId id="292" r:id="rId12"/>
    <p:sldId id="288" r:id="rId13"/>
    <p:sldId id="289" r:id="rId14"/>
    <p:sldId id="280"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B8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4" autoAdjust="0"/>
    <p:restoredTop sz="95254" autoAdjust="0"/>
  </p:normalViewPr>
  <p:slideViewPr>
    <p:cSldViewPr>
      <p:cViewPr varScale="1">
        <p:scale>
          <a:sx n="72" d="100"/>
          <a:sy n="72" d="100"/>
        </p:scale>
        <p:origin x="571" y="67"/>
      </p:cViewPr>
      <p:guideLst>
        <p:guide pos="3839"/>
        <p:guide orient="horz" pos="2160"/>
      </p:guideLst>
    </p:cSldViewPr>
  </p:slideViewPr>
  <p:notesTextViewPr>
    <p:cViewPr>
      <p:scale>
        <a:sx n="200" d="100"/>
        <a:sy n="200" d="100"/>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22F8B-1F32-4464-A8B2-19B366B1616C}"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585E58F-1615-4D6A-832C-B5558EA0A58A}">
      <dgm:prSet/>
      <dgm:spPr/>
      <dgm:t>
        <a:bodyPr/>
        <a:lstStyle/>
        <a:p>
          <a:pPr>
            <a:defRPr cap="all"/>
          </a:pPr>
          <a:r>
            <a:rPr lang="en-GB"/>
            <a:t>Data scraping and cleaning</a:t>
          </a:r>
          <a:endParaRPr lang="en-US"/>
        </a:p>
      </dgm:t>
    </dgm:pt>
    <dgm:pt modelId="{1F72BA07-3C09-4924-AA44-F2C691E35F7A}" type="parTrans" cxnId="{B10C73C2-C41A-449E-B6A6-4A25D96C12AB}">
      <dgm:prSet/>
      <dgm:spPr/>
      <dgm:t>
        <a:bodyPr/>
        <a:lstStyle/>
        <a:p>
          <a:endParaRPr lang="en-US"/>
        </a:p>
      </dgm:t>
    </dgm:pt>
    <dgm:pt modelId="{DF9F53DA-DF26-4110-A8F9-8701B48AF372}" type="sibTrans" cxnId="{B10C73C2-C41A-449E-B6A6-4A25D96C12AB}">
      <dgm:prSet/>
      <dgm:spPr/>
      <dgm:t>
        <a:bodyPr/>
        <a:lstStyle/>
        <a:p>
          <a:endParaRPr lang="en-US"/>
        </a:p>
      </dgm:t>
    </dgm:pt>
    <dgm:pt modelId="{C502DC7E-1F76-47A3-8071-2FB058F552C2}">
      <dgm:prSet/>
      <dgm:spPr/>
      <dgm:t>
        <a:bodyPr/>
        <a:lstStyle/>
        <a:p>
          <a:pPr>
            <a:defRPr cap="all"/>
          </a:pPr>
          <a:r>
            <a:rPr lang="en-GB"/>
            <a:t>Data and feature engineering</a:t>
          </a:r>
          <a:endParaRPr lang="en-US"/>
        </a:p>
      </dgm:t>
    </dgm:pt>
    <dgm:pt modelId="{4FCC127C-5569-49E9-86E1-34770EEE861C}" type="parTrans" cxnId="{9CD54F17-D5B5-4695-9298-FDBD71586CF8}">
      <dgm:prSet/>
      <dgm:spPr/>
      <dgm:t>
        <a:bodyPr/>
        <a:lstStyle/>
        <a:p>
          <a:endParaRPr lang="en-US"/>
        </a:p>
      </dgm:t>
    </dgm:pt>
    <dgm:pt modelId="{B1B6AF75-6A78-433E-8194-5DE1D17F81FC}" type="sibTrans" cxnId="{9CD54F17-D5B5-4695-9298-FDBD71586CF8}">
      <dgm:prSet/>
      <dgm:spPr/>
      <dgm:t>
        <a:bodyPr/>
        <a:lstStyle/>
        <a:p>
          <a:endParaRPr lang="en-US"/>
        </a:p>
      </dgm:t>
    </dgm:pt>
    <dgm:pt modelId="{E152CFE3-233D-402E-9E65-10DEBB739B8F}">
      <dgm:prSet/>
      <dgm:spPr/>
      <dgm:t>
        <a:bodyPr/>
        <a:lstStyle/>
        <a:p>
          <a:pPr>
            <a:defRPr cap="all"/>
          </a:pPr>
          <a:r>
            <a:rPr lang="en-GB"/>
            <a:t>Model validation and selection</a:t>
          </a:r>
          <a:endParaRPr lang="en-US"/>
        </a:p>
      </dgm:t>
    </dgm:pt>
    <dgm:pt modelId="{E6239B45-9C61-4824-B724-043BE999B1A7}" type="parTrans" cxnId="{484E43E0-7A97-471A-9EF8-494E89AD9299}">
      <dgm:prSet/>
      <dgm:spPr/>
      <dgm:t>
        <a:bodyPr/>
        <a:lstStyle/>
        <a:p>
          <a:endParaRPr lang="en-US"/>
        </a:p>
      </dgm:t>
    </dgm:pt>
    <dgm:pt modelId="{08662A5E-99D0-49B9-9E32-F638B2DFBC62}" type="sibTrans" cxnId="{484E43E0-7A97-471A-9EF8-494E89AD9299}">
      <dgm:prSet/>
      <dgm:spPr/>
      <dgm:t>
        <a:bodyPr/>
        <a:lstStyle/>
        <a:p>
          <a:endParaRPr lang="en-US"/>
        </a:p>
      </dgm:t>
    </dgm:pt>
    <dgm:pt modelId="{266B76F6-7300-4374-AA13-199912BE70AF}">
      <dgm:prSet/>
      <dgm:spPr/>
      <dgm:t>
        <a:bodyPr/>
        <a:lstStyle/>
        <a:p>
          <a:pPr>
            <a:defRPr cap="all"/>
          </a:pPr>
          <a:r>
            <a:rPr lang="en-GB" dirty="0"/>
            <a:t>Model prediction and evaluation</a:t>
          </a:r>
          <a:endParaRPr lang="en-US" dirty="0"/>
        </a:p>
      </dgm:t>
    </dgm:pt>
    <dgm:pt modelId="{8EA0A799-A092-4BA6-9178-FCF638E0528A}" type="parTrans" cxnId="{56438D9D-6651-47F8-BB99-343B1A495A85}">
      <dgm:prSet/>
      <dgm:spPr/>
      <dgm:t>
        <a:bodyPr/>
        <a:lstStyle/>
        <a:p>
          <a:endParaRPr lang="en-US"/>
        </a:p>
      </dgm:t>
    </dgm:pt>
    <dgm:pt modelId="{2B6F8284-ECB8-47E2-8C01-8CDECF57B584}" type="sibTrans" cxnId="{56438D9D-6651-47F8-BB99-343B1A495A85}">
      <dgm:prSet/>
      <dgm:spPr/>
      <dgm:t>
        <a:bodyPr/>
        <a:lstStyle/>
        <a:p>
          <a:endParaRPr lang="en-US"/>
        </a:p>
      </dgm:t>
    </dgm:pt>
    <dgm:pt modelId="{E27B55D6-910D-483C-82EA-97B9DC3DBC06}" type="pres">
      <dgm:prSet presAssocID="{C4B22F8B-1F32-4464-A8B2-19B366B1616C}" presName="root" presStyleCnt="0">
        <dgm:presLayoutVars>
          <dgm:dir/>
          <dgm:resizeHandles val="exact"/>
        </dgm:presLayoutVars>
      </dgm:prSet>
      <dgm:spPr/>
    </dgm:pt>
    <dgm:pt modelId="{34CAEF5F-CEB8-4074-8E77-3FCCADD64DC0}" type="pres">
      <dgm:prSet presAssocID="{2585E58F-1615-4D6A-832C-B5558EA0A58A}" presName="compNode" presStyleCnt="0"/>
      <dgm:spPr/>
    </dgm:pt>
    <dgm:pt modelId="{C7967512-C6C2-4D68-B28D-56EA6EA828D9}" type="pres">
      <dgm:prSet presAssocID="{2585E58F-1615-4D6A-832C-B5558EA0A58A}" presName="iconBgRect" presStyleLbl="bgShp" presStyleIdx="0" presStyleCnt="4"/>
      <dgm:spPr>
        <a:effectLst>
          <a:outerShdw blurRad="241300" dist="279400" dir="5400000" sx="90000" sy="90000" algn="ctr" rotWithShape="0">
            <a:srgbClr val="14B8D9">
              <a:alpha val="74000"/>
            </a:srgbClr>
          </a:outerShdw>
        </a:effectLst>
      </dgm:spPr>
    </dgm:pt>
    <dgm:pt modelId="{C5CBB6B3-BB2E-46CC-A043-19A619F8592F}" type="pres">
      <dgm:prSet presAssocID="{2585E58F-1615-4D6A-832C-B5558EA0A5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50800" dir="5400000" algn="ctr" rotWithShape="0">
            <a:srgbClr val="14B8D9"/>
          </a:outerShdw>
        </a:effectLst>
      </dgm:spPr>
      <dgm:extLst>
        <a:ext uri="{E40237B7-FDA0-4F09-8148-C483321AD2D9}">
          <dgm14:cNvPr xmlns:dgm14="http://schemas.microsoft.com/office/drawing/2010/diagram" id="0" name="" descr="Mop and bucket"/>
        </a:ext>
      </dgm:extLst>
    </dgm:pt>
    <dgm:pt modelId="{80584DA9-B891-45F6-84E7-6BE3F19CFCFA}" type="pres">
      <dgm:prSet presAssocID="{2585E58F-1615-4D6A-832C-B5558EA0A58A}" presName="spaceRect" presStyleCnt="0"/>
      <dgm:spPr/>
    </dgm:pt>
    <dgm:pt modelId="{82B6D7DF-4437-47FE-A91A-03B26717080E}" type="pres">
      <dgm:prSet presAssocID="{2585E58F-1615-4D6A-832C-B5558EA0A58A}" presName="textRect" presStyleLbl="revTx" presStyleIdx="0" presStyleCnt="4">
        <dgm:presLayoutVars>
          <dgm:chMax val="1"/>
          <dgm:chPref val="1"/>
        </dgm:presLayoutVars>
      </dgm:prSet>
      <dgm:spPr/>
    </dgm:pt>
    <dgm:pt modelId="{C078E320-443A-4264-88E7-41B73DFF66E7}" type="pres">
      <dgm:prSet presAssocID="{DF9F53DA-DF26-4110-A8F9-8701B48AF372}" presName="sibTrans" presStyleCnt="0"/>
      <dgm:spPr/>
    </dgm:pt>
    <dgm:pt modelId="{9124C326-4997-471B-8F52-0F702E6DDF1B}" type="pres">
      <dgm:prSet presAssocID="{C502DC7E-1F76-47A3-8071-2FB058F552C2}" presName="compNode" presStyleCnt="0"/>
      <dgm:spPr/>
    </dgm:pt>
    <dgm:pt modelId="{3D127B9F-0CED-4D1C-AB28-EE4362B54452}" type="pres">
      <dgm:prSet presAssocID="{C502DC7E-1F76-47A3-8071-2FB058F552C2}" presName="iconBgRect" presStyleLbl="bgShp" presStyleIdx="1" presStyleCnt="4"/>
      <dgm:spPr>
        <a:effectLst>
          <a:outerShdw blurRad="241300" dist="279400" dir="5400000" sx="90000" sy="90000" algn="ctr" rotWithShape="0">
            <a:srgbClr val="14B8D9">
              <a:alpha val="74000"/>
            </a:srgbClr>
          </a:outerShdw>
        </a:effectLst>
      </dgm:spPr>
    </dgm:pt>
    <dgm:pt modelId="{71E590BA-6258-47CF-82BC-4BC99CD46A8E}" type="pres">
      <dgm:prSet presAssocID="{C502DC7E-1F76-47A3-8071-2FB058F552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50800" dir="5400000" algn="ctr" rotWithShape="0">
            <a:srgbClr val="14B8D9"/>
          </a:outerShdw>
        </a:effectLst>
      </dgm:spPr>
      <dgm:extLst>
        <a:ext uri="{E40237B7-FDA0-4F09-8148-C483321AD2D9}">
          <dgm14:cNvPr xmlns:dgm14="http://schemas.microsoft.com/office/drawing/2010/diagram" id="0" name="" descr="Database"/>
        </a:ext>
      </dgm:extLst>
    </dgm:pt>
    <dgm:pt modelId="{A5AE3A1E-1BDE-4FA0-8BFA-4BD9205642C8}" type="pres">
      <dgm:prSet presAssocID="{C502DC7E-1F76-47A3-8071-2FB058F552C2}" presName="spaceRect" presStyleCnt="0"/>
      <dgm:spPr/>
    </dgm:pt>
    <dgm:pt modelId="{21E5FA0E-D9E0-4ADB-8E25-F10ADB01A241}" type="pres">
      <dgm:prSet presAssocID="{C502DC7E-1F76-47A3-8071-2FB058F552C2}" presName="textRect" presStyleLbl="revTx" presStyleIdx="1" presStyleCnt="4">
        <dgm:presLayoutVars>
          <dgm:chMax val="1"/>
          <dgm:chPref val="1"/>
        </dgm:presLayoutVars>
      </dgm:prSet>
      <dgm:spPr/>
    </dgm:pt>
    <dgm:pt modelId="{9E22E1E5-1DAA-441F-B0E5-23DCE8277CC8}" type="pres">
      <dgm:prSet presAssocID="{B1B6AF75-6A78-433E-8194-5DE1D17F81FC}" presName="sibTrans" presStyleCnt="0"/>
      <dgm:spPr/>
    </dgm:pt>
    <dgm:pt modelId="{DCF86BC2-369D-4E37-A9EC-6D6DE946ACEF}" type="pres">
      <dgm:prSet presAssocID="{E152CFE3-233D-402E-9E65-10DEBB739B8F}" presName="compNode" presStyleCnt="0"/>
      <dgm:spPr/>
    </dgm:pt>
    <dgm:pt modelId="{9B58E8EE-1D69-4CBE-9A6F-275B5B370319}" type="pres">
      <dgm:prSet presAssocID="{E152CFE3-233D-402E-9E65-10DEBB739B8F}" presName="iconBgRect" presStyleLbl="bgShp" presStyleIdx="2" presStyleCnt="4"/>
      <dgm:spPr>
        <a:effectLst>
          <a:outerShdw blurRad="241300" dist="279400" dir="5400000" sx="90000" sy="90000" algn="ctr" rotWithShape="0">
            <a:srgbClr val="14B8D9">
              <a:alpha val="74000"/>
            </a:srgbClr>
          </a:outerShdw>
        </a:effectLst>
      </dgm:spPr>
    </dgm:pt>
    <dgm:pt modelId="{44D6B06B-3D04-4F67-8EF0-47915A7B7682}" type="pres">
      <dgm:prSet presAssocID="{E152CFE3-233D-402E-9E65-10DEBB739B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50800" dir="5400000" algn="ctr" rotWithShape="0">
            <a:srgbClr val="14B8D9"/>
          </a:outerShdw>
        </a:effectLst>
      </dgm:spPr>
      <dgm:extLst>
        <a:ext uri="{E40237B7-FDA0-4F09-8148-C483321AD2D9}">
          <dgm14:cNvPr xmlns:dgm14="http://schemas.microsoft.com/office/drawing/2010/diagram" id="0" name="" descr="Checkmark"/>
        </a:ext>
      </dgm:extLst>
    </dgm:pt>
    <dgm:pt modelId="{0D15DD45-0C1B-4790-85F3-3F856F0614DA}" type="pres">
      <dgm:prSet presAssocID="{E152CFE3-233D-402E-9E65-10DEBB739B8F}" presName="spaceRect" presStyleCnt="0"/>
      <dgm:spPr/>
    </dgm:pt>
    <dgm:pt modelId="{2F236B56-DE76-4A45-A5B0-372F506308CB}" type="pres">
      <dgm:prSet presAssocID="{E152CFE3-233D-402E-9E65-10DEBB739B8F}" presName="textRect" presStyleLbl="revTx" presStyleIdx="2" presStyleCnt="4">
        <dgm:presLayoutVars>
          <dgm:chMax val="1"/>
          <dgm:chPref val="1"/>
        </dgm:presLayoutVars>
      </dgm:prSet>
      <dgm:spPr/>
    </dgm:pt>
    <dgm:pt modelId="{B9AFA7BB-BFEC-441D-AFFA-B3497D55EE77}" type="pres">
      <dgm:prSet presAssocID="{08662A5E-99D0-49B9-9E32-F638B2DFBC62}" presName="sibTrans" presStyleCnt="0"/>
      <dgm:spPr/>
    </dgm:pt>
    <dgm:pt modelId="{6F527E2F-49B1-42E4-A899-696E147E4EF1}" type="pres">
      <dgm:prSet presAssocID="{266B76F6-7300-4374-AA13-199912BE70AF}" presName="compNode" presStyleCnt="0"/>
      <dgm:spPr/>
    </dgm:pt>
    <dgm:pt modelId="{D62CA4D9-9056-4AF5-88E4-239BFABA1F3F}" type="pres">
      <dgm:prSet presAssocID="{266B76F6-7300-4374-AA13-199912BE70AF}" presName="iconBgRect" presStyleLbl="bgShp" presStyleIdx="3" presStyleCnt="4"/>
      <dgm:spPr>
        <a:effectLst>
          <a:outerShdw blurRad="241300" dist="279400" dir="5400000" sx="90000" sy="90000" algn="ctr" rotWithShape="0">
            <a:srgbClr val="14B8D9">
              <a:alpha val="74000"/>
            </a:srgbClr>
          </a:outerShdw>
        </a:effectLst>
      </dgm:spPr>
    </dgm:pt>
    <dgm:pt modelId="{E7D4595E-04D9-4897-9BF2-3EC6CB9566ED}" type="pres">
      <dgm:prSet presAssocID="{266B76F6-7300-4374-AA13-199912BE70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50800" dir="5400000" algn="ctr" rotWithShape="0">
            <a:srgbClr val="14B8D9"/>
          </a:outerShdw>
        </a:effectLst>
      </dgm:spPr>
      <dgm:extLst>
        <a:ext uri="{E40237B7-FDA0-4F09-8148-C483321AD2D9}">
          <dgm14:cNvPr xmlns:dgm14="http://schemas.microsoft.com/office/drawing/2010/diagram" id="0" name="" descr="Head with Gears"/>
        </a:ext>
      </dgm:extLst>
    </dgm:pt>
    <dgm:pt modelId="{A13DB921-8B99-455A-9111-79628248C4AC}" type="pres">
      <dgm:prSet presAssocID="{266B76F6-7300-4374-AA13-199912BE70AF}" presName="spaceRect" presStyleCnt="0"/>
      <dgm:spPr/>
    </dgm:pt>
    <dgm:pt modelId="{44776A41-B1E4-477F-B245-8F731E82F5DC}" type="pres">
      <dgm:prSet presAssocID="{266B76F6-7300-4374-AA13-199912BE70AF}" presName="textRect" presStyleLbl="revTx" presStyleIdx="3" presStyleCnt="4">
        <dgm:presLayoutVars>
          <dgm:chMax val="1"/>
          <dgm:chPref val="1"/>
        </dgm:presLayoutVars>
      </dgm:prSet>
      <dgm:spPr/>
    </dgm:pt>
  </dgm:ptLst>
  <dgm:cxnLst>
    <dgm:cxn modelId="{9CD54F17-D5B5-4695-9298-FDBD71586CF8}" srcId="{C4B22F8B-1F32-4464-A8B2-19B366B1616C}" destId="{C502DC7E-1F76-47A3-8071-2FB058F552C2}" srcOrd="1" destOrd="0" parTransId="{4FCC127C-5569-49E9-86E1-34770EEE861C}" sibTransId="{B1B6AF75-6A78-433E-8194-5DE1D17F81FC}"/>
    <dgm:cxn modelId="{6963342C-2958-41BB-A7AC-7CDED82A575E}" type="presOf" srcId="{266B76F6-7300-4374-AA13-199912BE70AF}" destId="{44776A41-B1E4-477F-B245-8F731E82F5DC}" srcOrd="0" destOrd="0" presId="urn:microsoft.com/office/officeart/2018/5/layout/IconCircleLabelList"/>
    <dgm:cxn modelId="{FC172F3B-B151-4B3B-8B75-A4C7B28886F6}" type="presOf" srcId="{E152CFE3-233D-402E-9E65-10DEBB739B8F}" destId="{2F236B56-DE76-4A45-A5B0-372F506308CB}" srcOrd="0" destOrd="0" presId="urn:microsoft.com/office/officeart/2018/5/layout/IconCircleLabelList"/>
    <dgm:cxn modelId="{2E3BF553-A5F9-48C9-BCAC-F8872B1BFFB8}" type="presOf" srcId="{2585E58F-1615-4D6A-832C-B5558EA0A58A}" destId="{82B6D7DF-4437-47FE-A91A-03B26717080E}" srcOrd="0" destOrd="0" presId="urn:microsoft.com/office/officeart/2018/5/layout/IconCircleLabelList"/>
    <dgm:cxn modelId="{56438D9D-6651-47F8-BB99-343B1A495A85}" srcId="{C4B22F8B-1F32-4464-A8B2-19B366B1616C}" destId="{266B76F6-7300-4374-AA13-199912BE70AF}" srcOrd="3" destOrd="0" parTransId="{8EA0A799-A092-4BA6-9178-FCF638E0528A}" sibTransId="{2B6F8284-ECB8-47E2-8C01-8CDECF57B584}"/>
    <dgm:cxn modelId="{7AFCBCB3-B157-4545-8008-D88772F700E4}" type="presOf" srcId="{C502DC7E-1F76-47A3-8071-2FB058F552C2}" destId="{21E5FA0E-D9E0-4ADB-8E25-F10ADB01A241}" srcOrd="0" destOrd="0" presId="urn:microsoft.com/office/officeart/2018/5/layout/IconCircleLabelList"/>
    <dgm:cxn modelId="{B10C73C2-C41A-449E-B6A6-4A25D96C12AB}" srcId="{C4B22F8B-1F32-4464-A8B2-19B366B1616C}" destId="{2585E58F-1615-4D6A-832C-B5558EA0A58A}" srcOrd="0" destOrd="0" parTransId="{1F72BA07-3C09-4924-AA44-F2C691E35F7A}" sibTransId="{DF9F53DA-DF26-4110-A8F9-8701B48AF372}"/>
    <dgm:cxn modelId="{A4720ED1-181D-4DFC-9F71-24FB3E55A784}" type="presOf" srcId="{C4B22F8B-1F32-4464-A8B2-19B366B1616C}" destId="{E27B55D6-910D-483C-82EA-97B9DC3DBC06}" srcOrd="0" destOrd="0" presId="urn:microsoft.com/office/officeart/2018/5/layout/IconCircleLabelList"/>
    <dgm:cxn modelId="{484E43E0-7A97-471A-9EF8-494E89AD9299}" srcId="{C4B22F8B-1F32-4464-A8B2-19B366B1616C}" destId="{E152CFE3-233D-402E-9E65-10DEBB739B8F}" srcOrd="2" destOrd="0" parTransId="{E6239B45-9C61-4824-B724-043BE999B1A7}" sibTransId="{08662A5E-99D0-49B9-9E32-F638B2DFBC62}"/>
    <dgm:cxn modelId="{A657902A-466B-4A0A-AAF0-C141BA39EEE0}" type="presParOf" srcId="{E27B55D6-910D-483C-82EA-97B9DC3DBC06}" destId="{34CAEF5F-CEB8-4074-8E77-3FCCADD64DC0}" srcOrd="0" destOrd="0" presId="urn:microsoft.com/office/officeart/2018/5/layout/IconCircleLabelList"/>
    <dgm:cxn modelId="{A986528F-E7EC-4987-90BD-30DA7A55EB84}" type="presParOf" srcId="{34CAEF5F-CEB8-4074-8E77-3FCCADD64DC0}" destId="{C7967512-C6C2-4D68-B28D-56EA6EA828D9}" srcOrd="0" destOrd="0" presId="urn:microsoft.com/office/officeart/2018/5/layout/IconCircleLabelList"/>
    <dgm:cxn modelId="{E8871899-4620-47E7-9601-D32A458A76F6}" type="presParOf" srcId="{34CAEF5F-CEB8-4074-8E77-3FCCADD64DC0}" destId="{C5CBB6B3-BB2E-46CC-A043-19A619F8592F}" srcOrd="1" destOrd="0" presId="urn:microsoft.com/office/officeart/2018/5/layout/IconCircleLabelList"/>
    <dgm:cxn modelId="{1310B74E-5498-4EA8-B353-31EC11E8B479}" type="presParOf" srcId="{34CAEF5F-CEB8-4074-8E77-3FCCADD64DC0}" destId="{80584DA9-B891-45F6-84E7-6BE3F19CFCFA}" srcOrd="2" destOrd="0" presId="urn:microsoft.com/office/officeart/2018/5/layout/IconCircleLabelList"/>
    <dgm:cxn modelId="{EF893293-4AB7-4256-8ECA-A2222783EA03}" type="presParOf" srcId="{34CAEF5F-CEB8-4074-8E77-3FCCADD64DC0}" destId="{82B6D7DF-4437-47FE-A91A-03B26717080E}" srcOrd="3" destOrd="0" presId="urn:microsoft.com/office/officeart/2018/5/layout/IconCircleLabelList"/>
    <dgm:cxn modelId="{C1DA9670-C5E6-420E-98E9-A38253C56B83}" type="presParOf" srcId="{E27B55D6-910D-483C-82EA-97B9DC3DBC06}" destId="{C078E320-443A-4264-88E7-41B73DFF66E7}" srcOrd="1" destOrd="0" presId="urn:microsoft.com/office/officeart/2018/5/layout/IconCircleLabelList"/>
    <dgm:cxn modelId="{6567512A-4FF9-4F17-A98F-CB3BE9C09ED1}" type="presParOf" srcId="{E27B55D6-910D-483C-82EA-97B9DC3DBC06}" destId="{9124C326-4997-471B-8F52-0F702E6DDF1B}" srcOrd="2" destOrd="0" presId="urn:microsoft.com/office/officeart/2018/5/layout/IconCircleLabelList"/>
    <dgm:cxn modelId="{92447F5F-57EB-457B-B17F-3E6869DC70C5}" type="presParOf" srcId="{9124C326-4997-471B-8F52-0F702E6DDF1B}" destId="{3D127B9F-0CED-4D1C-AB28-EE4362B54452}" srcOrd="0" destOrd="0" presId="urn:microsoft.com/office/officeart/2018/5/layout/IconCircleLabelList"/>
    <dgm:cxn modelId="{078B676D-86B0-4553-80ED-81D9CDB35245}" type="presParOf" srcId="{9124C326-4997-471B-8F52-0F702E6DDF1B}" destId="{71E590BA-6258-47CF-82BC-4BC99CD46A8E}" srcOrd="1" destOrd="0" presId="urn:microsoft.com/office/officeart/2018/5/layout/IconCircleLabelList"/>
    <dgm:cxn modelId="{5832E715-4799-45F9-ABD0-D0D34696AC2A}" type="presParOf" srcId="{9124C326-4997-471B-8F52-0F702E6DDF1B}" destId="{A5AE3A1E-1BDE-4FA0-8BFA-4BD9205642C8}" srcOrd="2" destOrd="0" presId="urn:microsoft.com/office/officeart/2018/5/layout/IconCircleLabelList"/>
    <dgm:cxn modelId="{414F97DA-D059-4268-9C56-D4D827233509}" type="presParOf" srcId="{9124C326-4997-471B-8F52-0F702E6DDF1B}" destId="{21E5FA0E-D9E0-4ADB-8E25-F10ADB01A241}" srcOrd="3" destOrd="0" presId="urn:microsoft.com/office/officeart/2018/5/layout/IconCircleLabelList"/>
    <dgm:cxn modelId="{45EB3906-4428-4AFA-90FC-49FFE1DCC5C2}" type="presParOf" srcId="{E27B55D6-910D-483C-82EA-97B9DC3DBC06}" destId="{9E22E1E5-1DAA-441F-B0E5-23DCE8277CC8}" srcOrd="3" destOrd="0" presId="urn:microsoft.com/office/officeart/2018/5/layout/IconCircleLabelList"/>
    <dgm:cxn modelId="{660BD835-9C7C-4FBE-B91D-F99657C62DD7}" type="presParOf" srcId="{E27B55D6-910D-483C-82EA-97B9DC3DBC06}" destId="{DCF86BC2-369D-4E37-A9EC-6D6DE946ACEF}" srcOrd="4" destOrd="0" presId="urn:microsoft.com/office/officeart/2018/5/layout/IconCircleLabelList"/>
    <dgm:cxn modelId="{7352A754-947A-4A63-92BB-E74E43279987}" type="presParOf" srcId="{DCF86BC2-369D-4E37-A9EC-6D6DE946ACEF}" destId="{9B58E8EE-1D69-4CBE-9A6F-275B5B370319}" srcOrd="0" destOrd="0" presId="urn:microsoft.com/office/officeart/2018/5/layout/IconCircleLabelList"/>
    <dgm:cxn modelId="{65C9A8C0-E7BF-497E-9A4F-884F55048EFD}" type="presParOf" srcId="{DCF86BC2-369D-4E37-A9EC-6D6DE946ACEF}" destId="{44D6B06B-3D04-4F67-8EF0-47915A7B7682}" srcOrd="1" destOrd="0" presId="urn:microsoft.com/office/officeart/2018/5/layout/IconCircleLabelList"/>
    <dgm:cxn modelId="{BA0EA7B4-3581-44A7-99A9-B293D5370FCE}" type="presParOf" srcId="{DCF86BC2-369D-4E37-A9EC-6D6DE946ACEF}" destId="{0D15DD45-0C1B-4790-85F3-3F856F0614DA}" srcOrd="2" destOrd="0" presId="urn:microsoft.com/office/officeart/2018/5/layout/IconCircleLabelList"/>
    <dgm:cxn modelId="{F7F88BDE-0588-4772-B39C-A9CEADD31817}" type="presParOf" srcId="{DCF86BC2-369D-4E37-A9EC-6D6DE946ACEF}" destId="{2F236B56-DE76-4A45-A5B0-372F506308CB}" srcOrd="3" destOrd="0" presId="urn:microsoft.com/office/officeart/2018/5/layout/IconCircleLabelList"/>
    <dgm:cxn modelId="{F5E80774-6D03-4539-8CC3-6E60644BD11B}" type="presParOf" srcId="{E27B55D6-910D-483C-82EA-97B9DC3DBC06}" destId="{B9AFA7BB-BFEC-441D-AFFA-B3497D55EE77}" srcOrd="5" destOrd="0" presId="urn:microsoft.com/office/officeart/2018/5/layout/IconCircleLabelList"/>
    <dgm:cxn modelId="{BA053BEC-613E-4309-BC40-2D6A38802FE6}" type="presParOf" srcId="{E27B55D6-910D-483C-82EA-97B9DC3DBC06}" destId="{6F527E2F-49B1-42E4-A899-696E147E4EF1}" srcOrd="6" destOrd="0" presId="urn:microsoft.com/office/officeart/2018/5/layout/IconCircleLabelList"/>
    <dgm:cxn modelId="{AA0E6A7F-FE76-4288-B2BF-70090EF55FAF}" type="presParOf" srcId="{6F527E2F-49B1-42E4-A899-696E147E4EF1}" destId="{D62CA4D9-9056-4AF5-88E4-239BFABA1F3F}" srcOrd="0" destOrd="0" presId="urn:microsoft.com/office/officeart/2018/5/layout/IconCircleLabelList"/>
    <dgm:cxn modelId="{AC2D6948-8AD9-4E10-BFEE-DD9EE85A3118}" type="presParOf" srcId="{6F527E2F-49B1-42E4-A899-696E147E4EF1}" destId="{E7D4595E-04D9-4897-9BF2-3EC6CB9566ED}" srcOrd="1" destOrd="0" presId="urn:microsoft.com/office/officeart/2018/5/layout/IconCircleLabelList"/>
    <dgm:cxn modelId="{E1793F46-1AEF-4886-89A4-D7577D8C272B}" type="presParOf" srcId="{6F527E2F-49B1-42E4-A899-696E147E4EF1}" destId="{A13DB921-8B99-455A-9111-79628248C4AC}" srcOrd="2" destOrd="0" presId="urn:microsoft.com/office/officeart/2018/5/layout/IconCircleLabelList"/>
    <dgm:cxn modelId="{BDB3F0B0-8F6D-46A1-9401-970A2F5E0C69}" type="presParOf" srcId="{6F527E2F-49B1-42E4-A899-696E147E4EF1}" destId="{44776A41-B1E4-477F-B245-8F731E82F5D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67512-C6C2-4D68-B28D-56EA6EA828D9}">
      <dsp:nvSpPr>
        <dsp:cNvPr id="0" name=""/>
        <dsp:cNvSpPr/>
      </dsp:nvSpPr>
      <dsp:spPr>
        <a:xfrm>
          <a:off x="891700" y="25304"/>
          <a:ext cx="1317531" cy="1317531"/>
        </a:xfrm>
        <a:prstGeom prst="ellipse">
          <a:avLst/>
        </a:prstGeom>
        <a:solidFill>
          <a:schemeClr val="accent2">
            <a:tint val="40000"/>
            <a:hueOff val="0"/>
            <a:satOff val="0"/>
            <a:lumOff val="0"/>
            <a:alphaOff val="0"/>
          </a:schemeClr>
        </a:solidFill>
        <a:ln>
          <a:noFill/>
        </a:ln>
        <a:effectLst>
          <a:outerShdw blurRad="241300" dist="279400" dir="5400000" sx="90000" sy="90000" algn="ctr" rotWithShape="0">
            <a:srgbClr val="14B8D9">
              <a:alpha val="74000"/>
            </a:srgbClr>
          </a:outerShdw>
        </a:effectLst>
      </dsp:spPr>
      <dsp:style>
        <a:lnRef idx="0">
          <a:scrgbClr r="0" g="0" b="0"/>
        </a:lnRef>
        <a:fillRef idx="1">
          <a:scrgbClr r="0" g="0" b="0"/>
        </a:fillRef>
        <a:effectRef idx="0">
          <a:scrgbClr r="0" g="0" b="0"/>
        </a:effectRef>
        <a:fontRef idx="minor"/>
      </dsp:style>
    </dsp:sp>
    <dsp:sp modelId="{C5CBB6B3-BB2E-46CC-A043-19A619F8592F}">
      <dsp:nvSpPr>
        <dsp:cNvPr id="0" name=""/>
        <dsp:cNvSpPr/>
      </dsp:nvSpPr>
      <dsp:spPr>
        <a:xfrm>
          <a:off x="1172485" y="306089"/>
          <a:ext cx="755960" cy="755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a:outerShdw blurRad="50800" dist="50800" dir="5400000" algn="ctr" rotWithShape="0">
            <a:srgbClr val="14B8D9"/>
          </a:outerShdw>
        </a:effectLst>
      </dsp:spPr>
      <dsp:style>
        <a:lnRef idx="2">
          <a:scrgbClr r="0" g="0" b="0"/>
        </a:lnRef>
        <a:fillRef idx="1">
          <a:scrgbClr r="0" g="0" b="0"/>
        </a:fillRef>
        <a:effectRef idx="0">
          <a:scrgbClr r="0" g="0" b="0"/>
        </a:effectRef>
        <a:fontRef idx="minor">
          <a:schemeClr val="lt1"/>
        </a:fontRef>
      </dsp:style>
    </dsp:sp>
    <dsp:sp modelId="{82B6D7DF-4437-47FE-A91A-03B26717080E}">
      <dsp:nvSpPr>
        <dsp:cNvPr id="0" name=""/>
        <dsp:cNvSpPr/>
      </dsp:nvSpPr>
      <dsp:spPr>
        <a:xfrm>
          <a:off x="470522" y="1753214"/>
          <a:ext cx="21598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Data scraping and cleaning</a:t>
          </a:r>
          <a:endParaRPr lang="en-US" sz="1700" kern="1200"/>
        </a:p>
      </dsp:txBody>
      <dsp:txXfrm>
        <a:off x="470522" y="1753214"/>
        <a:ext cx="2159887" cy="720000"/>
      </dsp:txXfrm>
    </dsp:sp>
    <dsp:sp modelId="{3D127B9F-0CED-4D1C-AB28-EE4362B54452}">
      <dsp:nvSpPr>
        <dsp:cNvPr id="0" name=""/>
        <dsp:cNvSpPr/>
      </dsp:nvSpPr>
      <dsp:spPr>
        <a:xfrm>
          <a:off x="3429568" y="25304"/>
          <a:ext cx="1317531" cy="1317531"/>
        </a:xfrm>
        <a:prstGeom prst="ellipse">
          <a:avLst/>
        </a:prstGeom>
        <a:solidFill>
          <a:schemeClr val="accent2">
            <a:tint val="40000"/>
            <a:hueOff val="0"/>
            <a:satOff val="0"/>
            <a:lumOff val="0"/>
            <a:alphaOff val="0"/>
          </a:schemeClr>
        </a:solidFill>
        <a:ln>
          <a:noFill/>
        </a:ln>
        <a:effectLst>
          <a:outerShdw blurRad="241300" dist="279400" dir="5400000" sx="90000" sy="90000" algn="ctr" rotWithShape="0">
            <a:srgbClr val="14B8D9">
              <a:alpha val="74000"/>
            </a:srgbClr>
          </a:outerShdw>
        </a:effectLst>
      </dsp:spPr>
      <dsp:style>
        <a:lnRef idx="0">
          <a:scrgbClr r="0" g="0" b="0"/>
        </a:lnRef>
        <a:fillRef idx="1">
          <a:scrgbClr r="0" g="0" b="0"/>
        </a:fillRef>
        <a:effectRef idx="0">
          <a:scrgbClr r="0" g="0" b="0"/>
        </a:effectRef>
        <a:fontRef idx="minor"/>
      </dsp:style>
    </dsp:sp>
    <dsp:sp modelId="{71E590BA-6258-47CF-82BC-4BC99CD46A8E}">
      <dsp:nvSpPr>
        <dsp:cNvPr id="0" name=""/>
        <dsp:cNvSpPr/>
      </dsp:nvSpPr>
      <dsp:spPr>
        <a:xfrm>
          <a:off x="3710353" y="306089"/>
          <a:ext cx="755960" cy="755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a:outerShdw blurRad="50800" dist="50800" dir="5400000" algn="ctr" rotWithShape="0">
            <a:srgbClr val="14B8D9"/>
          </a:outerShdw>
        </a:effectLst>
      </dsp:spPr>
      <dsp:style>
        <a:lnRef idx="2">
          <a:scrgbClr r="0" g="0" b="0"/>
        </a:lnRef>
        <a:fillRef idx="1">
          <a:scrgbClr r="0" g="0" b="0"/>
        </a:fillRef>
        <a:effectRef idx="0">
          <a:scrgbClr r="0" g="0" b="0"/>
        </a:effectRef>
        <a:fontRef idx="minor">
          <a:schemeClr val="lt1"/>
        </a:fontRef>
      </dsp:style>
    </dsp:sp>
    <dsp:sp modelId="{21E5FA0E-D9E0-4ADB-8E25-F10ADB01A241}">
      <dsp:nvSpPr>
        <dsp:cNvPr id="0" name=""/>
        <dsp:cNvSpPr/>
      </dsp:nvSpPr>
      <dsp:spPr>
        <a:xfrm>
          <a:off x="3008390" y="1753214"/>
          <a:ext cx="21598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Data and feature engineering</a:t>
          </a:r>
          <a:endParaRPr lang="en-US" sz="1700" kern="1200"/>
        </a:p>
      </dsp:txBody>
      <dsp:txXfrm>
        <a:off x="3008390" y="1753214"/>
        <a:ext cx="2159887" cy="720000"/>
      </dsp:txXfrm>
    </dsp:sp>
    <dsp:sp modelId="{9B58E8EE-1D69-4CBE-9A6F-275B5B370319}">
      <dsp:nvSpPr>
        <dsp:cNvPr id="0" name=""/>
        <dsp:cNvSpPr/>
      </dsp:nvSpPr>
      <dsp:spPr>
        <a:xfrm>
          <a:off x="891700" y="3013185"/>
          <a:ext cx="1317531" cy="1317531"/>
        </a:xfrm>
        <a:prstGeom prst="ellipse">
          <a:avLst/>
        </a:prstGeom>
        <a:solidFill>
          <a:schemeClr val="accent2">
            <a:tint val="40000"/>
            <a:hueOff val="0"/>
            <a:satOff val="0"/>
            <a:lumOff val="0"/>
            <a:alphaOff val="0"/>
          </a:schemeClr>
        </a:solidFill>
        <a:ln>
          <a:noFill/>
        </a:ln>
        <a:effectLst>
          <a:outerShdw blurRad="241300" dist="279400" dir="5400000" sx="90000" sy="90000" algn="ctr" rotWithShape="0">
            <a:srgbClr val="14B8D9">
              <a:alpha val="74000"/>
            </a:srgbClr>
          </a:outerShdw>
        </a:effectLst>
      </dsp:spPr>
      <dsp:style>
        <a:lnRef idx="0">
          <a:scrgbClr r="0" g="0" b="0"/>
        </a:lnRef>
        <a:fillRef idx="1">
          <a:scrgbClr r="0" g="0" b="0"/>
        </a:fillRef>
        <a:effectRef idx="0">
          <a:scrgbClr r="0" g="0" b="0"/>
        </a:effectRef>
        <a:fontRef idx="minor"/>
      </dsp:style>
    </dsp:sp>
    <dsp:sp modelId="{44D6B06B-3D04-4F67-8EF0-47915A7B7682}">
      <dsp:nvSpPr>
        <dsp:cNvPr id="0" name=""/>
        <dsp:cNvSpPr/>
      </dsp:nvSpPr>
      <dsp:spPr>
        <a:xfrm>
          <a:off x="1172485" y="3293971"/>
          <a:ext cx="755960" cy="755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a:outerShdw blurRad="50800" dist="50800" dir="5400000" algn="ctr" rotWithShape="0">
            <a:srgbClr val="14B8D9"/>
          </a:outerShdw>
        </a:effectLst>
      </dsp:spPr>
      <dsp:style>
        <a:lnRef idx="2">
          <a:scrgbClr r="0" g="0" b="0"/>
        </a:lnRef>
        <a:fillRef idx="1">
          <a:scrgbClr r="0" g="0" b="0"/>
        </a:fillRef>
        <a:effectRef idx="0">
          <a:scrgbClr r="0" g="0" b="0"/>
        </a:effectRef>
        <a:fontRef idx="minor">
          <a:schemeClr val="lt1"/>
        </a:fontRef>
      </dsp:style>
    </dsp:sp>
    <dsp:sp modelId="{2F236B56-DE76-4A45-A5B0-372F506308CB}">
      <dsp:nvSpPr>
        <dsp:cNvPr id="0" name=""/>
        <dsp:cNvSpPr/>
      </dsp:nvSpPr>
      <dsp:spPr>
        <a:xfrm>
          <a:off x="470522" y="4741095"/>
          <a:ext cx="21598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a:t>Model validation and selection</a:t>
          </a:r>
          <a:endParaRPr lang="en-US" sz="1700" kern="1200"/>
        </a:p>
      </dsp:txBody>
      <dsp:txXfrm>
        <a:off x="470522" y="4741095"/>
        <a:ext cx="2159887" cy="720000"/>
      </dsp:txXfrm>
    </dsp:sp>
    <dsp:sp modelId="{D62CA4D9-9056-4AF5-88E4-239BFABA1F3F}">
      <dsp:nvSpPr>
        <dsp:cNvPr id="0" name=""/>
        <dsp:cNvSpPr/>
      </dsp:nvSpPr>
      <dsp:spPr>
        <a:xfrm>
          <a:off x="3429568" y="3013185"/>
          <a:ext cx="1317531" cy="1317531"/>
        </a:xfrm>
        <a:prstGeom prst="ellipse">
          <a:avLst/>
        </a:prstGeom>
        <a:solidFill>
          <a:schemeClr val="accent2">
            <a:tint val="40000"/>
            <a:hueOff val="0"/>
            <a:satOff val="0"/>
            <a:lumOff val="0"/>
            <a:alphaOff val="0"/>
          </a:schemeClr>
        </a:solidFill>
        <a:ln>
          <a:noFill/>
        </a:ln>
        <a:effectLst>
          <a:outerShdw blurRad="241300" dist="279400" dir="5400000" sx="90000" sy="90000" algn="ctr" rotWithShape="0">
            <a:srgbClr val="14B8D9">
              <a:alpha val="74000"/>
            </a:srgbClr>
          </a:outerShdw>
        </a:effectLst>
      </dsp:spPr>
      <dsp:style>
        <a:lnRef idx="0">
          <a:scrgbClr r="0" g="0" b="0"/>
        </a:lnRef>
        <a:fillRef idx="1">
          <a:scrgbClr r="0" g="0" b="0"/>
        </a:fillRef>
        <a:effectRef idx="0">
          <a:scrgbClr r="0" g="0" b="0"/>
        </a:effectRef>
        <a:fontRef idx="minor"/>
      </dsp:style>
    </dsp:sp>
    <dsp:sp modelId="{E7D4595E-04D9-4897-9BF2-3EC6CB9566ED}">
      <dsp:nvSpPr>
        <dsp:cNvPr id="0" name=""/>
        <dsp:cNvSpPr/>
      </dsp:nvSpPr>
      <dsp:spPr>
        <a:xfrm>
          <a:off x="3710353" y="3293971"/>
          <a:ext cx="755960" cy="755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a:outerShdw blurRad="50800" dist="50800" dir="5400000" algn="ctr" rotWithShape="0">
            <a:srgbClr val="14B8D9"/>
          </a:outerShdw>
        </a:effectLst>
      </dsp:spPr>
      <dsp:style>
        <a:lnRef idx="2">
          <a:scrgbClr r="0" g="0" b="0"/>
        </a:lnRef>
        <a:fillRef idx="1">
          <a:scrgbClr r="0" g="0" b="0"/>
        </a:fillRef>
        <a:effectRef idx="0">
          <a:scrgbClr r="0" g="0" b="0"/>
        </a:effectRef>
        <a:fontRef idx="minor">
          <a:schemeClr val="lt1"/>
        </a:fontRef>
      </dsp:style>
    </dsp:sp>
    <dsp:sp modelId="{44776A41-B1E4-477F-B245-8F731E82F5DC}">
      <dsp:nvSpPr>
        <dsp:cNvPr id="0" name=""/>
        <dsp:cNvSpPr/>
      </dsp:nvSpPr>
      <dsp:spPr>
        <a:xfrm>
          <a:off x="3008390" y="4741095"/>
          <a:ext cx="21598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kern="1200" dirty="0"/>
            <a:t>Model prediction and evaluation</a:t>
          </a:r>
          <a:endParaRPr lang="en-US" sz="1700" kern="1200" dirty="0"/>
        </a:p>
      </dsp:txBody>
      <dsp:txXfrm>
        <a:off x="3008390" y="4741095"/>
        <a:ext cx="2159887"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10/24/2021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1</a:t>
            </a:fld>
            <a:endParaRPr lang="en-GB"/>
          </a:p>
        </p:txBody>
      </p:sp>
    </p:spTree>
    <p:extLst>
      <p:ext uri="{BB962C8B-B14F-4D97-AF65-F5344CB8AC3E}">
        <p14:creationId xmlns:p14="http://schemas.microsoft.com/office/powerpoint/2010/main" val="256555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Frist I would begin by talking about the business story </a:t>
            </a:r>
          </a:p>
          <a:p>
            <a:r>
              <a:rPr lang="en-US" dirty="0"/>
              <a:t>My goal is to help </a:t>
            </a:r>
            <a:endParaRPr lang="en-GB" dirty="0"/>
          </a:p>
        </p:txBody>
      </p:sp>
      <p:sp>
        <p:nvSpPr>
          <p:cNvPr id="4" name="Slide Number Placeholder 3"/>
          <p:cNvSpPr>
            <a:spLocks noGrp="1"/>
          </p:cNvSpPr>
          <p:nvPr>
            <p:ph type="sldNum" sz="quarter" idx="5"/>
          </p:nvPr>
        </p:nvSpPr>
        <p:spPr/>
        <p:txBody>
          <a:bodyPr/>
          <a:lstStyle/>
          <a:p>
            <a:fld id="{69C971FF-EF28-4195-A575-329446EFAA55}" type="slidenum">
              <a:rPr lang="en-GB" smtClean="0"/>
              <a:t>2</a:t>
            </a:fld>
            <a:endParaRPr lang="en-GB"/>
          </a:p>
        </p:txBody>
      </p:sp>
    </p:spTree>
    <p:extLst>
      <p:ext uri="{BB962C8B-B14F-4D97-AF65-F5344CB8AC3E}">
        <p14:creationId xmlns:p14="http://schemas.microsoft.com/office/powerpoint/2010/main" val="24832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4419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10/24/2021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10/24/2021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10/24/2021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10/24/2021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10/24/2021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10/24/2021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10/24/2021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10/24/2021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10/24/2021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10/24/2021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10/24/2021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1693889"/>
            <a:ext cx="8305800" cy="3387777"/>
          </a:xfrm>
        </p:spPr>
        <p:txBody>
          <a:bodyPr anchor="b">
            <a:normAutofit/>
          </a:bodyPr>
          <a:lstStyle/>
          <a:p>
            <a:r>
              <a:rPr lang="en-GB" dirty="0"/>
              <a:t>Predicting the Revenue for the movie DB</a:t>
            </a:r>
            <a:endParaRPr lang="en-US" dirty="0"/>
          </a:p>
        </p:txBody>
      </p:sp>
      <p:pic>
        <p:nvPicPr>
          <p:cNvPr id="1026" name="Picture 2">
            <a:extLst>
              <a:ext uri="{FF2B5EF4-FFF2-40B4-BE49-F238E27FC236}">
                <a16:creationId xmlns:a16="http://schemas.microsoft.com/office/drawing/2014/main" id="{D11B3C9F-E7E8-4B97-AFDC-F27F829F22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5813" y="1323557"/>
            <a:ext cx="5638800" cy="4210886"/>
          </a:xfrm>
          <a:prstGeom prst="rect">
            <a:avLst/>
          </a:prstGeom>
          <a:solidFill>
            <a:srgbClr val="FFFFFF"/>
          </a:solidFill>
          <a:ln w="3175">
            <a:solidFill>
              <a:schemeClr val="bg1">
                <a:lumMod val="75000"/>
              </a:schemeClr>
            </a:solidFill>
            <a:miter lim="800000"/>
          </a:ln>
        </p:spPr>
      </p:pic>
      <p:sp>
        <p:nvSpPr>
          <p:cNvPr id="3" name="Subtitle 2"/>
          <p:cNvSpPr>
            <a:spLocks noGrp="1"/>
          </p:cNvSpPr>
          <p:nvPr>
            <p:ph type="body" sz="half" idx="2"/>
          </p:nvPr>
        </p:nvSpPr>
        <p:spPr>
          <a:xfrm>
            <a:off x="684213" y="4876800"/>
            <a:ext cx="3886200" cy="1295400"/>
          </a:xfrm>
        </p:spPr>
        <p:txBody>
          <a:bodyPr>
            <a:normAutofit/>
          </a:bodyPr>
          <a:lstStyle/>
          <a:p>
            <a:pPr>
              <a:spcAft>
                <a:spcPts val="600"/>
              </a:spcAft>
            </a:pPr>
            <a:r>
              <a:rPr lang="en-US" dirty="0"/>
              <a:t>Presented by:</a:t>
            </a:r>
          </a:p>
          <a:p>
            <a:pPr>
              <a:spcAft>
                <a:spcPts val="600"/>
              </a:spcAft>
            </a:pPr>
            <a:r>
              <a:rPr lang="en-US" dirty="0"/>
              <a:t>Morooj &amp; Rawan</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334F-2494-3042-BF4A-B13A01B3339E}"/>
              </a:ext>
            </a:extLst>
          </p:cNvPr>
          <p:cNvSpPr>
            <a:spLocks noGrp="1"/>
          </p:cNvSpPr>
          <p:nvPr>
            <p:ph type="title"/>
          </p:nvPr>
        </p:nvSpPr>
        <p:spPr>
          <a:xfrm>
            <a:off x="1217614" y="274638"/>
            <a:ext cx="9753600" cy="944562"/>
          </a:xfrm>
        </p:spPr>
        <p:txBody>
          <a:bodyPr/>
          <a:lstStyle/>
          <a:p>
            <a:pPr algn="ctr"/>
            <a:r>
              <a:rPr lang="en-GB" b="1" dirty="0"/>
              <a:t>FEATURE ENGINEERING</a:t>
            </a:r>
            <a:endParaRPr lang="en-US" b="1" dirty="0"/>
          </a:p>
        </p:txBody>
      </p:sp>
      <p:sp>
        <p:nvSpPr>
          <p:cNvPr id="3" name="Content Placeholder 2">
            <a:extLst>
              <a:ext uri="{FF2B5EF4-FFF2-40B4-BE49-F238E27FC236}">
                <a16:creationId xmlns:a16="http://schemas.microsoft.com/office/drawing/2014/main" id="{3292DEF0-DF8D-D446-91AC-759841BC4F62}"/>
              </a:ext>
            </a:extLst>
          </p:cNvPr>
          <p:cNvSpPr>
            <a:spLocks noGrp="1"/>
          </p:cNvSpPr>
          <p:nvPr>
            <p:ph idx="1"/>
          </p:nvPr>
        </p:nvSpPr>
        <p:spPr/>
        <p:txBody>
          <a:bodyPr/>
          <a:lstStyle/>
          <a:p>
            <a:r>
              <a:rPr lang="en-US" dirty="0"/>
              <a:t>We added a new column by multiplying the two columns that had a high correlation between them.</a:t>
            </a:r>
          </a:p>
          <a:p>
            <a:endParaRPr lang="en-US" dirty="0"/>
          </a:p>
          <a:p>
            <a:pPr marL="45720" indent="0">
              <a:buNone/>
            </a:pPr>
            <a:endParaRPr lang="en-US" dirty="0"/>
          </a:p>
          <a:p>
            <a:r>
              <a:rPr lang="en-US" dirty="0"/>
              <a:t>We also created a new column that represents the difference between revenue and budget.</a:t>
            </a:r>
          </a:p>
          <a:p>
            <a:endParaRPr lang="en-US" dirty="0"/>
          </a:p>
          <a:p>
            <a:endParaRPr lang="en-US" dirty="0"/>
          </a:p>
        </p:txBody>
      </p:sp>
      <p:sp>
        <p:nvSpPr>
          <p:cNvPr id="4" name="TextBox 3">
            <a:extLst>
              <a:ext uri="{FF2B5EF4-FFF2-40B4-BE49-F238E27FC236}">
                <a16:creationId xmlns:a16="http://schemas.microsoft.com/office/drawing/2014/main" id="{120A981D-5FEA-034D-8F49-AE5103425A69}"/>
              </a:ext>
            </a:extLst>
          </p:cNvPr>
          <p:cNvSpPr txBox="1"/>
          <p:nvPr/>
        </p:nvSpPr>
        <p:spPr>
          <a:xfrm>
            <a:off x="1446212" y="2978868"/>
            <a:ext cx="8763000" cy="424732"/>
          </a:xfrm>
          <a:prstGeom prst="rect">
            <a:avLst/>
          </a:prstGeom>
          <a:noFill/>
        </p:spPr>
        <p:txBody>
          <a:bodyPr wrap="square" rtlCol="0">
            <a:spAutoFit/>
          </a:bodyPr>
          <a:lstStyle/>
          <a:p>
            <a:pPr>
              <a:lnSpc>
                <a:spcPct val="90000"/>
              </a:lnSpc>
            </a:pPr>
            <a:r>
              <a:rPr lang="en-US" sz="2400" dirty="0">
                <a:highlight>
                  <a:srgbClr val="14B8D9"/>
                </a:highlight>
              </a:rPr>
              <a:t>['</a:t>
            </a:r>
            <a:r>
              <a:rPr lang="en-US" sz="2400" dirty="0" err="1">
                <a:highlight>
                  <a:srgbClr val="14B8D9"/>
                </a:highlight>
              </a:rPr>
              <a:t>FxA</a:t>
            </a:r>
            <a:r>
              <a:rPr lang="en-US" sz="2400" dirty="0">
                <a:highlight>
                  <a:srgbClr val="14B8D9"/>
                </a:highlight>
              </a:rPr>
              <a:t>'] = ['Family'] * ['Animation']</a:t>
            </a:r>
          </a:p>
        </p:txBody>
      </p:sp>
      <p:sp>
        <p:nvSpPr>
          <p:cNvPr id="5" name="TextBox 4">
            <a:extLst>
              <a:ext uri="{FF2B5EF4-FFF2-40B4-BE49-F238E27FC236}">
                <a16:creationId xmlns:a16="http://schemas.microsoft.com/office/drawing/2014/main" id="{6169225C-332D-C149-BA71-E5FBA81A541C}"/>
              </a:ext>
            </a:extLst>
          </p:cNvPr>
          <p:cNvSpPr txBox="1"/>
          <p:nvPr/>
        </p:nvSpPr>
        <p:spPr>
          <a:xfrm>
            <a:off x="1470024" y="5105400"/>
            <a:ext cx="6934200" cy="424732"/>
          </a:xfrm>
          <a:prstGeom prst="rect">
            <a:avLst/>
          </a:prstGeom>
          <a:noFill/>
        </p:spPr>
        <p:txBody>
          <a:bodyPr wrap="square" rtlCol="0">
            <a:spAutoFit/>
          </a:bodyPr>
          <a:lstStyle/>
          <a:p>
            <a:pPr>
              <a:lnSpc>
                <a:spcPct val="90000"/>
              </a:lnSpc>
            </a:pPr>
            <a:r>
              <a:rPr lang="en-US" sz="2400" dirty="0">
                <a:highlight>
                  <a:srgbClr val="14B8D9"/>
                </a:highlight>
              </a:rPr>
              <a:t>['cost'] = ['revenue'] - ['budget']</a:t>
            </a:r>
          </a:p>
        </p:txBody>
      </p:sp>
    </p:spTree>
    <p:extLst>
      <p:ext uri="{BB962C8B-B14F-4D97-AF65-F5344CB8AC3E}">
        <p14:creationId xmlns:p14="http://schemas.microsoft.com/office/powerpoint/2010/main" val="267032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31AD-F4A9-064A-948B-DF811E490532}"/>
              </a:ext>
            </a:extLst>
          </p:cNvPr>
          <p:cNvSpPr>
            <a:spLocks noGrp="1"/>
          </p:cNvSpPr>
          <p:nvPr>
            <p:ph type="title"/>
          </p:nvPr>
        </p:nvSpPr>
        <p:spPr>
          <a:xfrm>
            <a:off x="1217612" y="152400"/>
            <a:ext cx="9753600" cy="792162"/>
          </a:xfrm>
        </p:spPr>
        <p:txBody>
          <a:bodyPr/>
          <a:lstStyle/>
          <a:p>
            <a:pPr algn="ctr"/>
            <a:r>
              <a:rPr lang="en-US" b="1" dirty="0"/>
              <a:t>Residuals vs. Predictions</a:t>
            </a:r>
          </a:p>
        </p:txBody>
      </p:sp>
      <p:pic>
        <p:nvPicPr>
          <p:cNvPr id="7" name="Picture 6">
            <a:extLst>
              <a:ext uri="{FF2B5EF4-FFF2-40B4-BE49-F238E27FC236}">
                <a16:creationId xmlns:a16="http://schemas.microsoft.com/office/drawing/2014/main" id="{C4ED7AFC-968D-E443-B348-21CE39544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800" y="1096781"/>
            <a:ext cx="7851612" cy="5791199"/>
          </a:xfrm>
          <a:prstGeom prst="rect">
            <a:avLst/>
          </a:prstGeom>
        </p:spPr>
      </p:pic>
      <p:sp>
        <p:nvSpPr>
          <p:cNvPr id="8" name="TextBox 7">
            <a:extLst>
              <a:ext uri="{FF2B5EF4-FFF2-40B4-BE49-F238E27FC236}">
                <a16:creationId xmlns:a16="http://schemas.microsoft.com/office/drawing/2014/main" id="{525414C8-D40B-504D-A1A8-B6B503BC1A34}"/>
              </a:ext>
            </a:extLst>
          </p:cNvPr>
          <p:cNvSpPr txBox="1"/>
          <p:nvPr/>
        </p:nvSpPr>
        <p:spPr>
          <a:xfrm>
            <a:off x="149388" y="3394023"/>
            <a:ext cx="4189412" cy="1421928"/>
          </a:xfrm>
          <a:prstGeom prst="rect">
            <a:avLst/>
          </a:prstGeom>
          <a:noFill/>
        </p:spPr>
        <p:txBody>
          <a:bodyPr wrap="square" rtlCol="0">
            <a:spAutoFit/>
          </a:bodyPr>
          <a:lstStyle/>
          <a:p>
            <a:pPr>
              <a:lnSpc>
                <a:spcPct val="90000"/>
              </a:lnSpc>
            </a:pPr>
            <a:r>
              <a:rPr lang="en-US" sz="2400" b="1" dirty="0"/>
              <a:t>This chart</a:t>
            </a:r>
            <a:r>
              <a:rPr lang="ar-SA" sz="2400" b="1" dirty="0"/>
              <a:t> </a:t>
            </a:r>
            <a:r>
              <a:rPr lang="en-US" sz="2400" b="1" dirty="0"/>
              <a:t>shows the number of errors that occurred during</a:t>
            </a:r>
          </a:p>
          <a:p>
            <a:pPr>
              <a:lnSpc>
                <a:spcPct val="90000"/>
              </a:lnSpc>
            </a:pPr>
            <a:r>
              <a:rPr lang="ar-SA" sz="2400" b="1" dirty="0"/>
              <a:t> </a:t>
            </a:r>
            <a:r>
              <a:rPr lang="en-US" sz="2400" b="1" dirty="0"/>
              <a:t>Predicted Revenue. </a:t>
            </a:r>
          </a:p>
        </p:txBody>
      </p:sp>
    </p:spTree>
    <p:extLst>
      <p:ext uri="{BB962C8B-B14F-4D97-AF65-F5344CB8AC3E}">
        <p14:creationId xmlns:p14="http://schemas.microsoft.com/office/powerpoint/2010/main" val="255924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BA77-B6EF-4AEA-8C82-65F778745313}"/>
              </a:ext>
            </a:extLst>
          </p:cNvPr>
          <p:cNvSpPr>
            <a:spLocks noGrp="1"/>
          </p:cNvSpPr>
          <p:nvPr>
            <p:ph type="title"/>
          </p:nvPr>
        </p:nvSpPr>
        <p:spPr>
          <a:xfrm>
            <a:off x="1217612" y="122238"/>
            <a:ext cx="9753600" cy="1325562"/>
          </a:xfrm>
        </p:spPr>
        <p:txBody>
          <a:bodyPr>
            <a:normAutofit/>
          </a:bodyPr>
          <a:lstStyle/>
          <a:p>
            <a:r>
              <a:rPr lang="en-GB" b="1" dirty="0"/>
              <a:t>Model Prediction and Evaluation</a:t>
            </a:r>
            <a:br>
              <a:rPr lang="en-GB" b="1" dirty="0"/>
            </a:br>
            <a:endParaRPr lang="en-GB" b="1" dirty="0"/>
          </a:p>
        </p:txBody>
      </p:sp>
      <p:pic>
        <p:nvPicPr>
          <p:cNvPr id="8" name="Picture 7">
            <a:extLst>
              <a:ext uri="{FF2B5EF4-FFF2-40B4-BE49-F238E27FC236}">
                <a16:creationId xmlns:a16="http://schemas.microsoft.com/office/drawing/2014/main" id="{4F3326F1-0C5E-8847-A2C1-E170CDB85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012" y="1143001"/>
            <a:ext cx="6813550" cy="5592762"/>
          </a:xfrm>
          <a:prstGeom prst="rect">
            <a:avLst/>
          </a:prstGeom>
        </p:spPr>
      </p:pic>
      <p:sp>
        <p:nvSpPr>
          <p:cNvPr id="9" name="TextBox 8">
            <a:extLst>
              <a:ext uri="{FF2B5EF4-FFF2-40B4-BE49-F238E27FC236}">
                <a16:creationId xmlns:a16="http://schemas.microsoft.com/office/drawing/2014/main" id="{8D7B02AF-58B8-5945-9AA9-F2B892A88BD8}"/>
              </a:ext>
            </a:extLst>
          </p:cNvPr>
          <p:cNvSpPr txBox="1"/>
          <p:nvPr/>
        </p:nvSpPr>
        <p:spPr>
          <a:xfrm>
            <a:off x="531812" y="3062219"/>
            <a:ext cx="4222749" cy="1421928"/>
          </a:xfrm>
          <a:prstGeom prst="rect">
            <a:avLst/>
          </a:prstGeom>
          <a:noFill/>
        </p:spPr>
        <p:txBody>
          <a:bodyPr wrap="square" rtlCol="0">
            <a:spAutoFit/>
          </a:bodyPr>
          <a:lstStyle/>
          <a:p>
            <a:pPr>
              <a:lnSpc>
                <a:spcPct val="90000"/>
              </a:lnSpc>
            </a:pPr>
            <a:r>
              <a:rPr lang="en-US" sz="2400" b="1" dirty="0"/>
              <a:t>This chart</a:t>
            </a:r>
            <a:r>
              <a:rPr lang="ar-SA" sz="2400" b="1" dirty="0"/>
              <a:t> </a:t>
            </a:r>
            <a:r>
              <a:rPr lang="en-US" sz="2400" b="1" dirty="0"/>
              <a:t>shows the Relationship between Actual revenue and Predicted Revenue. </a:t>
            </a:r>
          </a:p>
        </p:txBody>
      </p:sp>
    </p:spTree>
    <p:extLst>
      <p:ext uri="{BB962C8B-B14F-4D97-AF65-F5344CB8AC3E}">
        <p14:creationId xmlns:p14="http://schemas.microsoft.com/office/powerpoint/2010/main" val="232510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D645-5CAC-477D-8E8F-CB56670C02DB}"/>
              </a:ext>
            </a:extLst>
          </p:cNvPr>
          <p:cNvSpPr>
            <a:spLocks noGrp="1"/>
          </p:cNvSpPr>
          <p:nvPr>
            <p:ph type="title"/>
          </p:nvPr>
        </p:nvSpPr>
        <p:spPr>
          <a:xfrm>
            <a:off x="1217614" y="274638"/>
            <a:ext cx="9753600" cy="868362"/>
          </a:xfrm>
        </p:spPr>
        <p:txBody>
          <a:bodyPr>
            <a:normAutofit/>
          </a:bodyPr>
          <a:lstStyle/>
          <a:p>
            <a:pPr algn="ctr"/>
            <a:r>
              <a:rPr lang="en-GB" sz="4400" b="1" dirty="0"/>
              <a:t>FUTURE WORK</a:t>
            </a:r>
          </a:p>
        </p:txBody>
      </p:sp>
      <p:sp>
        <p:nvSpPr>
          <p:cNvPr id="3" name="Content Placeholder 2">
            <a:extLst>
              <a:ext uri="{FF2B5EF4-FFF2-40B4-BE49-F238E27FC236}">
                <a16:creationId xmlns:a16="http://schemas.microsoft.com/office/drawing/2014/main" id="{03039092-A5AB-4B27-A1B4-EA32F9BF4486}"/>
              </a:ext>
            </a:extLst>
          </p:cNvPr>
          <p:cNvSpPr>
            <a:spLocks noGrp="1"/>
          </p:cNvSpPr>
          <p:nvPr>
            <p:ph idx="1"/>
          </p:nvPr>
        </p:nvSpPr>
        <p:spPr>
          <a:xfrm>
            <a:off x="304800" y="2514600"/>
            <a:ext cx="11199812" cy="3505200"/>
          </a:xfrm>
        </p:spPr>
        <p:txBody>
          <a:bodyPr/>
          <a:lstStyle/>
          <a:p>
            <a:pPr algn="l"/>
            <a:r>
              <a:rPr lang="en-US" dirty="0"/>
              <a:t>Predicting the number of visitors to a website.</a:t>
            </a:r>
          </a:p>
          <a:p>
            <a:pPr algn="l"/>
            <a:r>
              <a:rPr lang="en-US" dirty="0"/>
              <a:t>Used complex models like machine learning and Deep learning</a:t>
            </a:r>
          </a:p>
          <a:p>
            <a:pPr algn="l"/>
            <a:endParaRPr lang="en-US" dirty="0"/>
          </a:p>
          <a:p>
            <a:pPr algn="l"/>
            <a:endParaRPr lang="en-US" dirty="0"/>
          </a:p>
          <a:p>
            <a:pPr algn="l"/>
            <a:endParaRPr lang="en-US" dirty="0"/>
          </a:p>
        </p:txBody>
      </p:sp>
      <p:sp>
        <p:nvSpPr>
          <p:cNvPr id="4" name="Rectangle 1">
            <a:extLst>
              <a:ext uri="{FF2B5EF4-FFF2-40B4-BE49-F238E27FC236}">
                <a16:creationId xmlns:a16="http://schemas.microsoft.com/office/drawing/2014/main" id="{2BBDABDE-D250-F940-99BC-288836DD0826}"/>
              </a:ext>
            </a:extLst>
          </p:cNvPr>
          <p:cNvSpPr>
            <a:spLocks noChangeArrowheads="1"/>
          </p:cNvSpPr>
          <p:nvPr/>
        </p:nvSpPr>
        <p:spPr bwMode="auto">
          <a:xfrm>
            <a:off x="0" y="0"/>
            <a:ext cx="0" cy="457200"/>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E8EAED"/>
                </a:solidFill>
                <a:effectLst/>
                <a:latin typeface="inherit"/>
              </a:rPr>
              <a:t>Using complex mods</a:t>
            </a:r>
            <a:endParaRPr kumimoji="0" lang="en-US" altLang="en-US" b="0" i="0" u="none" strike="noStrike" cap="none" normalizeH="0" baseline="0">
              <a:ln>
                <a:noFill/>
              </a:ln>
              <a:solidFill>
                <a:srgbClr val="BDC1C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BDC1C6"/>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45A5802-979A-1B49-B7DC-2B55D58A1BAF}"/>
              </a:ext>
            </a:extLst>
          </p:cNvPr>
          <p:cNvSpPr>
            <a:spLocks noChangeArrowheads="1"/>
          </p:cNvSpPr>
          <p:nvPr/>
        </p:nvSpPr>
        <p:spPr bwMode="auto">
          <a:xfrm>
            <a:off x="152400" y="152400"/>
            <a:ext cx="0" cy="457200"/>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E8EAED"/>
                </a:solidFill>
                <a:effectLst/>
                <a:latin typeface="inherit"/>
                <a:cs typeface="Arial" panose="020B0604020202020204" pitchFamily="34" charset="0"/>
              </a:rPr>
              <a:t>Using complex mods</a:t>
            </a:r>
            <a:endParaRPr kumimoji="0" lang="en-US" altLang="en-US" b="0" i="0" u="none" strike="noStrike" cap="none" normalizeH="0" baseline="0">
              <a:ln>
                <a:noFill/>
              </a:ln>
              <a:solidFill>
                <a:srgbClr val="BDC1C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BDC1C6"/>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E3CBADA-3856-2A40-A28D-2069B3E0652A}"/>
              </a:ext>
            </a:extLst>
          </p:cNvPr>
          <p:cNvSpPr>
            <a:spLocks noChangeArrowheads="1"/>
          </p:cNvSpPr>
          <p:nvPr/>
        </p:nvSpPr>
        <p:spPr bwMode="auto">
          <a:xfrm>
            <a:off x="304800" y="304800"/>
            <a:ext cx="0" cy="457200"/>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E8EAED"/>
                </a:solidFill>
                <a:effectLst/>
                <a:latin typeface="inherit"/>
                <a:cs typeface="Arial" panose="020B0604020202020204" pitchFamily="34" charset="0"/>
              </a:rPr>
              <a:t>Using complex mods</a:t>
            </a:r>
            <a:endParaRPr kumimoji="0" lang="en-US" altLang="en-US" b="0" i="0" u="none" strike="noStrike" cap="none" normalizeH="0" baseline="0">
              <a:ln>
                <a:noFill/>
              </a:ln>
              <a:solidFill>
                <a:srgbClr val="BDC1C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BDC1C6"/>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353C537-56AC-064D-9D24-36AA8B7F0D61}"/>
              </a:ext>
            </a:extLst>
          </p:cNvPr>
          <p:cNvSpPr>
            <a:spLocks noChangeArrowheads="1"/>
          </p:cNvSpPr>
          <p:nvPr/>
        </p:nvSpPr>
        <p:spPr bwMode="auto">
          <a:xfrm>
            <a:off x="457200" y="457200"/>
            <a:ext cx="0" cy="457200"/>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E8EAED"/>
                </a:solidFill>
                <a:effectLst/>
                <a:latin typeface="inherit"/>
                <a:cs typeface="Arial" panose="020B0604020202020204" pitchFamily="34" charset="0"/>
              </a:rPr>
              <a:t>Using complex mods</a:t>
            </a:r>
            <a:endParaRPr kumimoji="0" lang="en-US" altLang="en-US" b="0" i="0" u="none" strike="noStrike" cap="none" normalizeH="0" baseline="0">
              <a:ln>
                <a:noFill/>
              </a:ln>
              <a:solidFill>
                <a:srgbClr val="BDC1C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BDC1C6"/>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A0D3D803-5BDE-7A41-8255-2A877C32F2B8}"/>
              </a:ext>
            </a:extLst>
          </p:cNvPr>
          <p:cNvSpPr>
            <a:spLocks noChangeArrowheads="1"/>
          </p:cNvSpPr>
          <p:nvPr/>
        </p:nvSpPr>
        <p:spPr bwMode="auto">
          <a:xfrm>
            <a:off x="609600" y="609600"/>
            <a:ext cx="0" cy="457200"/>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E8EAED"/>
                </a:solidFill>
                <a:effectLst/>
                <a:latin typeface="inherit"/>
                <a:cs typeface="Arial" panose="020B0604020202020204" pitchFamily="34" charset="0"/>
              </a:rPr>
              <a:t>Using complex mods</a:t>
            </a:r>
            <a:endParaRPr kumimoji="0" lang="en-US" altLang="en-US" b="0" i="0" u="none" strike="noStrike" cap="none" normalizeH="0" baseline="0">
              <a:ln>
                <a:noFill/>
              </a:ln>
              <a:solidFill>
                <a:srgbClr val="BDC1C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BDC1C6"/>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89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F6D7-2661-4D52-AEB2-89661264EEFA}"/>
              </a:ext>
            </a:extLst>
          </p:cNvPr>
          <p:cNvSpPr>
            <a:spLocks noGrp="1"/>
          </p:cNvSpPr>
          <p:nvPr>
            <p:ph type="ctrTitle"/>
          </p:nvPr>
        </p:nvSpPr>
        <p:spPr>
          <a:xfrm>
            <a:off x="1598612" y="609600"/>
            <a:ext cx="9753600" cy="3048001"/>
          </a:xfrm>
        </p:spPr>
        <p:txBody>
          <a:bodyPr>
            <a:normAutofit/>
          </a:bodyPr>
          <a:lstStyle/>
          <a:p>
            <a:r>
              <a:rPr lang="en-US" sz="6000" b="1" dirty="0"/>
              <a:t>Thanks for listening</a:t>
            </a:r>
            <a:r>
              <a:rPr lang="en-US" sz="6000" b="1" dirty="0">
                <a:sym typeface="Wingdings" panose="05000000000000000000" pitchFamily="2" charset="2"/>
              </a:rPr>
              <a:t></a:t>
            </a:r>
            <a:endParaRPr lang="en-GB" sz="6000" b="1" dirty="0"/>
          </a:p>
        </p:txBody>
      </p:sp>
    </p:spTree>
    <p:extLst>
      <p:ext uri="{BB962C8B-B14F-4D97-AF65-F5344CB8AC3E}">
        <p14:creationId xmlns:p14="http://schemas.microsoft.com/office/powerpoint/2010/main" val="562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294184"/>
            <a:ext cx="9753600" cy="792162"/>
          </a:xfrm>
        </p:spPr>
        <p:txBody>
          <a:bodyPr/>
          <a:lstStyle/>
          <a:p>
            <a:pPr algn="ctr"/>
            <a:r>
              <a:rPr lang="en-US" b="1" dirty="0"/>
              <a:t>overview</a:t>
            </a:r>
          </a:p>
        </p:txBody>
      </p:sp>
      <p:sp>
        <p:nvSpPr>
          <p:cNvPr id="3" name="Content Placeholder 2"/>
          <p:cNvSpPr>
            <a:spLocks noGrp="1"/>
          </p:cNvSpPr>
          <p:nvPr>
            <p:ph idx="1"/>
          </p:nvPr>
        </p:nvSpPr>
        <p:spPr>
          <a:xfrm>
            <a:off x="531812" y="2514600"/>
            <a:ext cx="11277600" cy="4343400"/>
          </a:xfrm>
        </p:spPr>
        <p:txBody>
          <a:bodyPr/>
          <a:lstStyle/>
          <a:p>
            <a:pPr marL="45720" indent="0">
              <a:buNone/>
            </a:pPr>
            <a:r>
              <a:rPr lang="en-GB" dirty="0"/>
              <a:t>We want to investigate whether we can predict the overall movie revenue given all the collected features. For this, we scraped the data from themoviedb.org to get the information for the movies and other related info like the year and the rating. Afterwards, we performed stringent data pre-processing to prepare the data for subsequent data analysis.</a:t>
            </a:r>
          </a:p>
          <a:p>
            <a:pPr marL="45720" indent="0">
              <a:buNone/>
            </a:pPr>
            <a:endParaRPr lang="en-GB" dirty="0"/>
          </a:p>
          <a:p>
            <a:pPr marL="45720" indent="0">
              <a:buNone/>
            </a:pPr>
            <a:br>
              <a:rPr lang="en-US" dirty="0"/>
            </a:br>
            <a:endParaRPr lang="en-GB" dirty="0"/>
          </a:p>
        </p:txBody>
      </p:sp>
      <p:sp>
        <p:nvSpPr>
          <p:cNvPr id="4" name="TextBox 3">
            <a:extLst>
              <a:ext uri="{FF2B5EF4-FFF2-40B4-BE49-F238E27FC236}">
                <a16:creationId xmlns:a16="http://schemas.microsoft.com/office/drawing/2014/main" id="{1193B9E6-7BE3-5344-BBBF-CD72ADF3D4EE}"/>
              </a:ext>
            </a:extLst>
          </p:cNvPr>
          <p:cNvSpPr txBox="1"/>
          <p:nvPr/>
        </p:nvSpPr>
        <p:spPr>
          <a:xfrm>
            <a:off x="684212" y="1447800"/>
            <a:ext cx="4343400" cy="584775"/>
          </a:xfrm>
          <a:prstGeom prst="rect">
            <a:avLst/>
          </a:prstGeom>
          <a:noFill/>
        </p:spPr>
        <p:txBody>
          <a:bodyPr wrap="square" rtlCol="0">
            <a:spAutoFit/>
          </a:bodyPr>
          <a:lstStyle/>
          <a:p>
            <a:r>
              <a:rPr lang="en-US" sz="3200" b="1" dirty="0">
                <a:solidFill>
                  <a:srgbClr val="14B8D9"/>
                </a:solidFill>
              </a:rPr>
              <a:t>BACK Story</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B207-EFA7-B846-8D0A-6B8FFC0E310E}"/>
              </a:ext>
            </a:extLst>
          </p:cNvPr>
          <p:cNvSpPr>
            <a:spLocks noGrp="1"/>
          </p:cNvSpPr>
          <p:nvPr>
            <p:ph type="title"/>
          </p:nvPr>
        </p:nvSpPr>
        <p:spPr/>
        <p:txBody>
          <a:bodyPr/>
          <a:lstStyle/>
          <a:p>
            <a:pPr algn="ctr"/>
            <a:r>
              <a:rPr lang="en-US" b="1" dirty="0"/>
              <a:t>Research Questions</a:t>
            </a:r>
            <a:br>
              <a:rPr lang="en-US" b="1" dirty="0"/>
            </a:br>
            <a:endParaRPr lang="en-US" dirty="0"/>
          </a:p>
        </p:txBody>
      </p:sp>
      <p:sp>
        <p:nvSpPr>
          <p:cNvPr id="3" name="Content Placeholder 2">
            <a:extLst>
              <a:ext uri="{FF2B5EF4-FFF2-40B4-BE49-F238E27FC236}">
                <a16:creationId xmlns:a16="http://schemas.microsoft.com/office/drawing/2014/main" id="{9E8D0EC8-1AB8-184C-9A26-2DA82AEBC73B}"/>
              </a:ext>
            </a:extLst>
          </p:cNvPr>
          <p:cNvSpPr>
            <a:spLocks noGrp="1"/>
          </p:cNvSpPr>
          <p:nvPr>
            <p:ph idx="1"/>
          </p:nvPr>
        </p:nvSpPr>
        <p:spPr>
          <a:xfrm>
            <a:off x="227012" y="2265362"/>
            <a:ext cx="11506202" cy="4343400"/>
          </a:xfrm>
        </p:spPr>
        <p:txBody>
          <a:bodyPr/>
          <a:lstStyle/>
          <a:p>
            <a:r>
              <a:rPr lang="en-US" dirty="0"/>
              <a:t>Investigate the relationship between movie budget  and revenue. What is the expected revenue for a movie given a specific user rating?</a:t>
            </a:r>
          </a:p>
          <a:p>
            <a:r>
              <a:rPr lang="en-US" dirty="0"/>
              <a:t>What are the most effective features that affect the predictability of movie revenue ?</a:t>
            </a:r>
          </a:p>
        </p:txBody>
      </p:sp>
      <p:pic>
        <p:nvPicPr>
          <p:cNvPr id="9" name="Picture 8">
            <a:extLst>
              <a:ext uri="{FF2B5EF4-FFF2-40B4-BE49-F238E27FC236}">
                <a16:creationId xmlns:a16="http://schemas.microsoft.com/office/drawing/2014/main" id="{ECF1D49B-A047-7F4D-B634-2BB336ACB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8612" y="274638"/>
            <a:ext cx="1422400" cy="1422400"/>
          </a:xfrm>
          <a:prstGeom prst="rect">
            <a:avLst/>
          </a:prstGeom>
        </p:spPr>
      </p:pic>
    </p:spTree>
    <p:extLst>
      <p:ext uri="{BB962C8B-B14F-4D97-AF65-F5344CB8AC3E}">
        <p14:creationId xmlns:p14="http://schemas.microsoft.com/office/powerpoint/2010/main" val="61866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4B37-B8AA-4F78-BB70-58F9A7231B8D}"/>
              </a:ext>
            </a:extLst>
          </p:cNvPr>
          <p:cNvSpPr>
            <a:spLocks noGrp="1"/>
          </p:cNvSpPr>
          <p:nvPr>
            <p:ph type="title"/>
          </p:nvPr>
        </p:nvSpPr>
        <p:spPr>
          <a:xfrm>
            <a:off x="1217614" y="274638"/>
            <a:ext cx="9753600" cy="868362"/>
          </a:xfrm>
        </p:spPr>
        <p:txBody>
          <a:bodyPr/>
          <a:lstStyle/>
          <a:p>
            <a:pPr algn="ctr"/>
            <a:r>
              <a:rPr lang="en-GB" dirty="0"/>
              <a:t>The Data</a:t>
            </a:r>
          </a:p>
        </p:txBody>
      </p:sp>
      <p:sp>
        <p:nvSpPr>
          <p:cNvPr id="4" name="TextBox 3">
            <a:extLst>
              <a:ext uri="{FF2B5EF4-FFF2-40B4-BE49-F238E27FC236}">
                <a16:creationId xmlns:a16="http://schemas.microsoft.com/office/drawing/2014/main" id="{29245FC6-6DC9-B942-AEB0-A0FA5B4781C2}"/>
              </a:ext>
            </a:extLst>
          </p:cNvPr>
          <p:cNvSpPr txBox="1"/>
          <p:nvPr/>
        </p:nvSpPr>
        <p:spPr>
          <a:xfrm>
            <a:off x="489582" y="1265332"/>
            <a:ext cx="2743200" cy="424732"/>
          </a:xfrm>
          <a:prstGeom prst="rect">
            <a:avLst/>
          </a:prstGeom>
          <a:noFill/>
        </p:spPr>
        <p:txBody>
          <a:bodyPr wrap="square" rtlCol="0">
            <a:spAutoFit/>
          </a:bodyPr>
          <a:lstStyle/>
          <a:p>
            <a:pPr>
              <a:lnSpc>
                <a:spcPct val="90000"/>
              </a:lnSpc>
            </a:pPr>
            <a:r>
              <a:rPr lang="en-US" sz="2400" b="1" dirty="0">
                <a:solidFill>
                  <a:srgbClr val="14B8D9"/>
                </a:solidFill>
              </a:rPr>
              <a:t>Main Columns</a:t>
            </a:r>
            <a:r>
              <a:rPr lang="en-US" sz="2400" dirty="0">
                <a:solidFill>
                  <a:srgbClr val="14B8D9"/>
                </a:solidFill>
              </a:rPr>
              <a:t> :</a:t>
            </a:r>
          </a:p>
        </p:txBody>
      </p:sp>
      <p:sp>
        <p:nvSpPr>
          <p:cNvPr id="5" name="TextBox 4">
            <a:extLst>
              <a:ext uri="{FF2B5EF4-FFF2-40B4-BE49-F238E27FC236}">
                <a16:creationId xmlns:a16="http://schemas.microsoft.com/office/drawing/2014/main" id="{DF2203ED-D81E-E44B-A92C-F850A0810D51}"/>
              </a:ext>
            </a:extLst>
          </p:cNvPr>
          <p:cNvSpPr txBox="1"/>
          <p:nvPr/>
        </p:nvSpPr>
        <p:spPr>
          <a:xfrm>
            <a:off x="440283" y="1683596"/>
            <a:ext cx="11430000" cy="1532727"/>
          </a:xfrm>
          <a:prstGeom prst="rect">
            <a:avLst/>
          </a:prstGeom>
          <a:noFill/>
        </p:spPr>
        <p:txBody>
          <a:bodyPr wrap="square" rtlCol="0">
            <a:spAutoFit/>
          </a:bodyPr>
          <a:lstStyle/>
          <a:p>
            <a:r>
              <a:rPr lang="en-GB" sz="2400" dirty="0"/>
              <a:t>Title, id ,Release date , Duration ,Genre count ,Genre ,Rating ,Keywords, Language , Budget, Revenue.</a:t>
            </a:r>
          </a:p>
          <a:p>
            <a:endParaRPr lang="en-GB" sz="2400" dirty="0"/>
          </a:p>
          <a:p>
            <a:pPr>
              <a:lnSpc>
                <a:spcPct val="90000"/>
              </a:lnSpc>
            </a:pPr>
            <a:endParaRPr lang="en-US" sz="2400" dirty="0"/>
          </a:p>
        </p:txBody>
      </p:sp>
      <p:sp>
        <p:nvSpPr>
          <p:cNvPr id="6" name="TextBox 5">
            <a:extLst>
              <a:ext uri="{FF2B5EF4-FFF2-40B4-BE49-F238E27FC236}">
                <a16:creationId xmlns:a16="http://schemas.microsoft.com/office/drawing/2014/main" id="{F71AB265-9CD7-DE49-BA50-189805811EC9}"/>
              </a:ext>
            </a:extLst>
          </p:cNvPr>
          <p:cNvSpPr txBox="1"/>
          <p:nvPr/>
        </p:nvSpPr>
        <p:spPr>
          <a:xfrm>
            <a:off x="440283" y="2478859"/>
            <a:ext cx="3352108" cy="461665"/>
          </a:xfrm>
          <a:prstGeom prst="rect">
            <a:avLst/>
          </a:prstGeom>
          <a:noFill/>
        </p:spPr>
        <p:txBody>
          <a:bodyPr wrap="square" rtlCol="0">
            <a:spAutoFit/>
          </a:bodyPr>
          <a:lstStyle/>
          <a:p>
            <a:r>
              <a:rPr lang="en-US" sz="2400" b="1" dirty="0">
                <a:solidFill>
                  <a:srgbClr val="14B8D9"/>
                </a:solidFill>
              </a:rPr>
              <a:t>Data-Frame Shape : </a:t>
            </a:r>
          </a:p>
        </p:txBody>
      </p:sp>
      <p:sp>
        <p:nvSpPr>
          <p:cNvPr id="8" name="TextBox 7">
            <a:extLst>
              <a:ext uri="{FF2B5EF4-FFF2-40B4-BE49-F238E27FC236}">
                <a16:creationId xmlns:a16="http://schemas.microsoft.com/office/drawing/2014/main" id="{8FF29648-4314-9B40-AF15-6D06F1658FF3}"/>
              </a:ext>
            </a:extLst>
          </p:cNvPr>
          <p:cNvSpPr txBox="1"/>
          <p:nvPr/>
        </p:nvSpPr>
        <p:spPr>
          <a:xfrm>
            <a:off x="489340" y="2996760"/>
            <a:ext cx="9796072" cy="1569660"/>
          </a:xfrm>
          <a:prstGeom prst="rect">
            <a:avLst/>
          </a:prstGeom>
          <a:noFill/>
        </p:spPr>
        <p:txBody>
          <a:bodyPr wrap="square" rtlCol="0">
            <a:spAutoFit/>
          </a:bodyPr>
          <a:lstStyle/>
          <a:p>
            <a:pPr marL="45720" indent="0">
              <a:buNone/>
            </a:pPr>
            <a:r>
              <a:rPr lang="en-US" sz="2400" dirty="0"/>
              <a:t>Original data: (3621,11)</a:t>
            </a:r>
          </a:p>
          <a:p>
            <a:pPr marL="45720"/>
            <a:r>
              <a:rPr lang="en-US" sz="2400" dirty="0"/>
              <a:t>After EDA: (1871, 11)</a:t>
            </a:r>
          </a:p>
          <a:p>
            <a:pPr marL="45720" indent="0">
              <a:buNone/>
            </a:pPr>
            <a:r>
              <a:rPr lang="en-US" sz="2400" dirty="0"/>
              <a:t>After the Feature engineering: (1871, 29)</a:t>
            </a:r>
          </a:p>
          <a:p>
            <a:pPr marL="45720" indent="0">
              <a:buNone/>
            </a:pPr>
            <a:r>
              <a:rPr lang="en-US" sz="2400" dirty="0"/>
              <a:t>28 features and one predictor </a:t>
            </a:r>
          </a:p>
        </p:txBody>
      </p:sp>
      <p:sp>
        <p:nvSpPr>
          <p:cNvPr id="9" name="TextBox 8">
            <a:extLst>
              <a:ext uri="{FF2B5EF4-FFF2-40B4-BE49-F238E27FC236}">
                <a16:creationId xmlns:a16="http://schemas.microsoft.com/office/drawing/2014/main" id="{FFF14BC5-25F4-2E42-AE4B-467194325BA8}"/>
              </a:ext>
            </a:extLst>
          </p:cNvPr>
          <p:cNvSpPr txBox="1"/>
          <p:nvPr/>
        </p:nvSpPr>
        <p:spPr>
          <a:xfrm>
            <a:off x="489340" y="4775944"/>
            <a:ext cx="4648200" cy="424732"/>
          </a:xfrm>
          <a:prstGeom prst="rect">
            <a:avLst/>
          </a:prstGeom>
          <a:noFill/>
        </p:spPr>
        <p:txBody>
          <a:bodyPr wrap="square" rtlCol="0">
            <a:spAutoFit/>
          </a:bodyPr>
          <a:lstStyle/>
          <a:p>
            <a:pPr>
              <a:lnSpc>
                <a:spcPct val="90000"/>
              </a:lnSpc>
            </a:pPr>
            <a:r>
              <a:rPr lang="en-US" sz="2400" b="1" dirty="0">
                <a:solidFill>
                  <a:srgbClr val="14B8D9"/>
                </a:solidFill>
              </a:rPr>
              <a:t>Tools and Libraries :</a:t>
            </a:r>
          </a:p>
        </p:txBody>
      </p:sp>
      <p:sp>
        <p:nvSpPr>
          <p:cNvPr id="10" name="TextBox 9">
            <a:extLst>
              <a:ext uri="{FF2B5EF4-FFF2-40B4-BE49-F238E27FC236}">
                <a16:creationId xmlns:a16="http://schemas.microsoft.com/office/drawing/2014/main" id="{9C0B0E4A-44E4-D245-A13C-4325A461B88A}"/>
              </a:ext>
            </a:extLst>
          </p:cNvPr>
          <p:cNvSpPr txBox="1"/>
          <p:nvPr/>
        </p:nvSpPr>
        <p:spPr>
          <a:xfrm>
            <a:off x="470942" y="5410200"/>
            <a:ext cx="7147470" cy="757130"/>
          </a:xfrm>
          <a:prstGeom prst="rect">
            <a:avLst/>
          </a:prstGeom>
          <a:noFill/>
        </p:spPr>
        <p:txBody>
          <a:bodyPr wrap="square" rtlCol="0">
            <a:spAutoFit/>
          </a:bodyPr>
          <a:lstStyle/>
          <a:p>
            <a:pPr>
              <a:lnSpc>
                <a:spcPct val="90000"/>
              </a:lnSpc>
            </a:pPr>
            <a:r>
              <a:rPr lang="en-US" sz="2400" dirty="0"/>
              <a:t>Selenium, Beautifulsoup4, Scikit-learn, stats models , pandas</a:t>
            </a:r>
          </a:p>
        </p:txBody>
      </p:sp>
    </p:spTree>
    <p:extLst>
      <p:ext uri="{BB962C8B-B14F-4D97-AF65-F5344CB8AC3E}">
        <p14:creationId xmlns:p14="http://schemas.microsoft.com/office/powerpoint/2010/main" val="312258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FC53-0FDE-4910-8782-8B5A9DB19C82}"/>
              </a:ext>
            </a:extLst>
          </p:cNvPr>
          <p:cNvSpPr>
            <a:spLocks noGrp="1"/>
          </p:cNvSpPr>
          <p:nvPr>
            <p:ph type="title"/>
          </p:nvPr>
        </p:nvSpPr>
        <p:spPr>
          <a:xfrm>
            <a:off x="684212" y="685800"/>
            <a:ext cx="4419599" cy="2362200"/>
          </a:xfrm>
        </p:spPr>
        <p:txBody>
          <a:bodyPr anchor="b">
            <a:normAutofit/>
          </a:bodyPr>
          <a:lstStyle/>
          <a:p>
            <a:r>
              <a:rPr lang="en-GB" sz="4400" b="1" dirty="0">
                <a:solidFill>
                  <a:srgbClr val="14B8D9"/>
                </a:solidFill>
              </a:rPr>
              <a:t>OUR STRATEGY</a:t>
            </a:r>
          </a:p>
        </p:txBody>
      </p:sp>
      <p:graphicFrame>
        <p:nvGraphicFramePr>
          <p:cNvPr id="5" name="Content Placeholder 2">
            <a:extLst>
              <a:ext uri="{FF2B5EF4-FFF2-40B4-BE49-F238E27FC236}">
                <a16:creationId xmlns:a16="http://schemas.microsoft.com/office/drawing/2014/main" id="{58DF4AD7-3051-40EC-B7B0-13651AB64143}"/>
              </a:ext>
            </a:extLst>
          </p:cNvPr>
          <p:cNvGraphicFramePr>
            <a:graphicFrameLocks noGrp="1"/>
          </p:cNvGraphicFramePr>
          <p:nvPr>
            <p:ph idx="1"/>
            <p:extLst>
              <p:ext uri="{D42A27DB-BD31-4B8C-83A1-F6EECF244321}">
                <p14:modId xmlns:p14="http://schemas.microsoft.com/office/powerpoint/2010/main" val="825707198"/>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5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24DA-727F-456E-A695-0389A3D7AE7E}"/>
              </a:ext>
            </a:extLst>
          </p:cNvPr>
          <p:cNvSpPr txBox="1">
            <a:spLocks/>
          </p:cNvSpPr>
          <p:nvPr/>
        </p:nvSpPr>
        <p:spPr>
          <a:xfrm>
            <a:off x="1217614" y="274638"/>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spcAft>
                <a:spcPts val="600"/>
              </a:spcAft>
            </a:pPr>
            <a:r>
              <a:rPr lang="en-US"/>
              <a:t>Stats model</a:t>
            </a:r>
            <a:endParaRPr lang="en-GB"/>
          </a:p>
        </p:txBody>
      </p:sp>
      <p:pic>
        <p:nvPicPr>
          <p:cNvPr id="3" name="Content Placeholder 4" descr="Table&#10;&#10;Description automatically generated">
            <a:extLst>
              <a:ext uri="{FF2B5EF4-FFF2-40B4-BE49-F238E27FC236}">
                <a16:creationId xmlns:a16="http://schemas.microsoft.com/office/drawing/2014/main" id="{57CA0FEA-7A0F-4036-B2B4-EA0F48981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435" y="1828800"/>
            <a:ext cx="6363957" cy="4343400"/>
          </a:xfrm>
          <a:prstGeom prst="rect">
            <a:avLst/>
          </a:prstGeom>
          <a:noFill/>
        </p:spPr>
      </p:pic>
    </p:spTree>
    <p:extLst>
      <p:ext uri="{BB962C8B-B14F-4D97-AF65-F5344CB8AC3E}">
        <p14:creationId xmlns:p14="http://schemas.microsoft.com/office/powerpoint/2010/main" val="146066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3">
            <a:extLst>
              <a:ext uri="{FF2B5EF4-FFF2-40B4-BE49-F238E27FC236}">
                <a16:creationId xmlns:a16="http://schemas.microsoft.com/office/drawing/2014/main" id="{4041D2B7-C9B4-4101-8672-E36066E32A38}"/>
              </a:ext>
            </a:extLst>
          </p:cNvPr>
          <p:cNvGraphicFramePr>
            <a:graphicFrameLocks/>
          </p:cNvGraphicFramePr>
          <p:nvPr>
            <p:extLst>
              <p:ext uri="{D42A27DB-BD31-4B8C-83A1-F6EECF244321}">
                <p14:modId xmlns:p14="http://schemas.microsoft.com/office/powerpoint/2010/main" val="3990389399"/>
              </p:ext>
            </p:extLst>
          </p:nvPr>
        </p:nvGraphicFramePr>
        <p:xfrm>
          <a:off x="1217613" y="4033838"/>
          <a:ext cx="9753600" cy="213836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1061187803"/>
                    </a:ext>
                  </a:extLst>
                </a:gridCol>
                <a:gridCol w="4876800">
                  <a:extLst>
                    <a:ext uri="{9D8B030D-6E8A-4147-A177-3AD203B41FA5}">
                      <a16:colId xmlns:a16="http://schemas.microsoft.com/office/drawing/2014/main" val="579795123"/>
                    </a:ext>
                  </a:extLst>
                </a:gridCol>
              </a:tblGrid>
              <a:tr h="305480">
                <a:tc>
                  <a:txBody>
                    <a:bodyPr/>
                    <a:lstStyle/>
                    <a:p>
                      <a:r>
                        <a:rPr lang="en-US" sz="1300"/>
                        <a:t>Model Type</a:t>
                      </a:r>
                    </a:p>
                  </a:txBody>
                  <a:tcPr marL="64508" marR="64508" marT="32255" marB="32255"/>
                </a:tc>
                <a:tc>
                  <a:txBody>
                    <a:bodyPr/>
                    <a:lstStyle/>
                    <a:p>
                      <a:r>
                        <a:rPr lang="en-US" sz="1300"/>
                        <a:t>Score (Test)</a:t>
                      </a:r>
                    </a:p>
                  </a:txBody>
                  <a:tcPr marL="64508" marR="64508" marT="32255" marB="32255"/>
                </a:tc>
                <a:extLst>
                  <a:ext uri="{0D108BD9-81ED-4DB2-BD59-A6C34878D82A}">
                    <a16:rowId xmlns:a16="http://schemas.microsoft.com/office/drawing/2014/main" val="710841777"/>
                  </a:ext>
                </a:extLst>
              </a:tr>
              <a:tr h="305480">
                <a:tc>
                  <a:txBody>
                    <a:bodyPr/>
                    <a:lstStyle/>
                    <a:p>
                      <a:r>
                        <a:rPr lang="en-US" sz="1300"/>
                        <a:t>Linear Regression</a:t>
                      </a:r>
                    </a:p>
                  </a:txBody>
                  <a:tcPr marL="64508" marR="64508" marT="32255" marB="32255"/>
                </a:tc>
                <a:tc>
                  <a:txBody>
                    <a:bodyPr/>
                    <a:lstStyle/>
                    <a:p>
                      <a:r>
                        <a:rPr lang="en-US" sz="1300"/>
                        <a:t>0.598</a:t>
                      </a:r>
                    </a:p>
                  </a:txBody>
                  <a:tcPr marL="64508" marR="64508" marT="32255" marB="32255"/>
                </a:tc>
                <a:extLst>
                  <a:ext uri="{0D108BD9-81ED-4DB2-BD59-A6C34878D82A}">
                    <a16:rowId xmlns:a16="http://schemas.microsoft.com/office/drawing/2014/main" val="3572577778"/>
                  </a:ext>
                </a:extLst>
              </a:tr>
              <a:tr h="305480">
                <a:tc>
                  <a:txBody>
                    <a:bodyPr/>
                    <a:lstStyle/>
                    <a:p>
                      <a:r>
                        <a:rPr lang="en-US" sz="1300">
                          <a:highlight>
                            <a:srgbClr val="00FFFF"/>
                          </a:highlight>
                        </a:rPr>
                        <a:t>LASSO</a:t>
                      </a:r>
                    </a:p>
                  </a:txBody>
                  <a:tcPr marL="64508" marR="64508" marT="32255" marB="32255"/>
                </a:tc>
                <a:tc>
                  <a:txBody>
                    <a:bodyPr/>
                    <a:lstStyle/>
                    <a:p>
                      <a:r>
                        <a:rPr lang="en-US" sz="1300">
                          <a:highlight>
                            <a:srgbClr val="00FFFF"/>
                          </a:highlight>
                        </a:rPr>
                        <a:t>0.598</a:t>
                      </a:r>
                    </a:p>
                  </a:txBody>
                  <a:tcPr marL="64508" marR="64508" marT="32255" marB="32255"/>
                </a:tc>
                <a:extLst>
                  <a:ext uri="{0D108BD9-81ED-4DB2-BD59-A6C34878D82A}">
                    <a16:rowId xmlns:a16="http://schemas.microsoft.com/office/drawing/2014/main" val="2646816055"/>
                  </a:ext>
                </a:extLst>
              </a:tr>
              <a:tr h="305480">
                <a:tc>
                  <a:txBody>
                    <a:bodyPr/>
                    <a:lstStyle/>
                    <a:p>
                      <a:r>
                        <a:rPr lang="en-US" sz="1300">
                          <a:highlight>
                            <a:srgbClr val="00FFFF"/>
                          </a:highlight>
                        </a:rPr>
                        <a:t>Ridge</a:t>
                      </a:r>
                    </a:p>
                  </a:txBody>
                  <a:tcPr marL="64508" marR="64508" marT="32255" marB="32255"/>
                </a:tc>
                <a:tc>
                  <a:txBody>
                    <a:bodyPr/>
                    <a:lstStyle/>
                    <a:p>
                      <a:r>
                        <a:rPr lang="en-US" sz="1300">
                          <a:highlight>
                            <a:srgbClr val="00FFFF"/>
                          </a:highlight>
                        </a:rPr>
                        <a:t>0.599</a:t>
                      </a:r>
                    </a:p>
                  </a:txBody>
                  <a:tcPr marL="64508" marR="64508" marT="32255" marB="32255"/>
                </a:tc>
                <a:extLst>
                  <a:ext uri="{0D108BD9-81ED-4DB2-BD59-A6C34878D82A}">
                    <a16:rowId xmlns:a16="http://schemas.microsoft.com/office/drawing/2014/main" val="479654833"/>
                  </a:ext>
                </a:extLst>
              </a:tr>
              <a:tr h="305480">
                <a:tc>
                  <a:txBody>
                    <a:bodyPr/>
                    <a:lstStyle/>
                    <a:p>
                      <a:r>
                        <a:rPr lang="en-US" sz="1300">
                          <a:highlight>
                            <a:srgbClr val="00FFFF"/>
                          </a:highlight>
                        </a:rPr>
                        <a:t>Elastic Net</a:t>
                      </a:r>
                    </a:p>
                  </a:txBody>
                  <a:tcPr marL="64508" marR="64508" marT="32255" marB="32255"/>
                </a:tc>
                <a:tc>
                  <a:txBody>
                    <a:bodyPr/>
                    <a:lstStyle/>
                    <a:p>
                      <a:r>
                        <a:rPr lang="en-US" sz="1300">
                          <a:highlight>
                            <a:srgbClr val="00FFFF"/>
                          </a:highlight>
                        </a:rPr>
                        <a:t>0.599</a:t>
                      </a:r>
                    </a:p>
                  </a:txBody>
                  <a:tcPr marL="64508" marR="64508" marT="32255" marB="32255"/>
                </a:tc>
                <a:extLst>
                  <a:ext uri="{0D108BD9-81ED-4DB2-BD59-A6C34878D82A}">
                    <a16:rowId xmlns:a16="http://schemas.microsoft.com/office/drawing/2014/main" val="1838651058"/>
                  </a:ext>
                </a:extLst>
              </a:tr>
              <a:tr h="305480">
                <a:tc>
                  <a:txBody>
                    <a:bodyPr/>
                    <a:lstStyle/>
                    <a:p>
                      <a:r>
                        <a:rPr lang="en-US" sz="1300"/>
                        <a:t>Random Forrest</a:t>
                      </a:r>
                    </a:p>
                  </a:txBody>
                  <a:tcPr marL="64508" marR="64508" marT="32255" marB="32255"/>
                </a:tc>
                <a:tc>
                  <a:txBody>
                    <a:bodyPr/>
                    <a:lstStyle/>
                    <a:p>
                      <a:r>
                        <a:rPr lang="en-US" sz="1300"/>
                        <a:t>0.500</a:t>
                      </a:r>
                    </a:p>
                  </a:txBody>
                  <a:tcPr marL="64508" marR="64508" marT="32255" marB="32255"/>
                </a:tc>
                <a:extLst>
                  <a:ext uri="{0D108BD9-81ED-4DB2-BD59-A6C34878D82A}">
                    <a16:rowId xmlns:a16="http://schemas.microsoft.com/office/drawing/2014/main" val="1111385093"/>
                  </a:ext>
                </a:extLst>
              </a:tr>
              <a:tr h="305480">
                <a:tc>
                  <a:txBody>
                    <a:bodyPr/>
                    <a:lstStyle/>
                    <a:p>
                      <a:r>
                        <a:rPr lang="en-US" sz="1300"/>
                        <a:t>Gradient Boosting</a:t>
                      </a:r>
                    </a:p>
                  </a:txBody>
                  <a:tcPr marL="64508" marR="64508" marT="32255" marB="32255"/>
                </a:tc>
                <a:tc>
                  <a:txBody>
                    <a:bodyPr/>
                    <a:lstStyle/>
                    <a:p>
                      <a:r>
                        <a:rPr lang="en-US" sz="1300"/>
                        <a:t>0.572</a:t>
                      </a:r>
                    </a:p>
                  </a:txBody>
                  <a:tcPr marL="64508" marR="64508" marT="32255" marB="32255"/>
                </a:tc>
                <a:extLst>
                  <a:ext uri="{0D108BD9-81ED-4DB2-BD59-A6C34878D82A}">
                    <a16:rowId xmlns:a16="http://schemas.microsoft.com/office/drawing/2014/main" val="1171891531"/>
                  </a:ext>
                </a:extLst>
              </a:tr>
            </a:tbl>
          </a:graphicData>
        </a:graphic>
      </p:graphicFrame>
      <p:sp>
        <p:nvSpPr>
          <p:cNvPr id="16" name="Title 1">
            <a:extLst>
              <a:ext uri="{FF2B5EF4-FFF2-40B4-BE49-F238E27FC236}">
                <a16:creationId xmlns:a16="http://schemas.microsoft.com/office/drawing/2014/main" id="{63270D83-391A-4F01-8A2E-4E7111309F54}"/>
              </a:ext>
            </a:extLst>
          </p:cNvPr>
          <p:cNvSpPr>
            <a:spLocks noGrp="1"/>
          </p:cNvSpPr>
          <p:nvPr>
            <p:ph type="title"/>
          </p:nvPr>
        </p:nvSpPr>
        <p:spPr>
          <a:xfrm>
            <a:off x="1217614" y="274638"/>
            <a:ext cx="9753600" cy="1325562"/>
          </a:xfrm>
        </p:spPr>
        <p:txBody>
          <a:bodyPr anchor="b">
            <a:normAutofit/>
          </a:bodyPr>
          <a:lstStyle/>
          <a:p>
            <a:r>
              <a:rPr lang="en-US" dirty="0"/>
              <a:t>Models Comparison</a:t>
            </a:r>
          </a:p>
        </p:txBody>
      </p:sp>
      <p:graphicFrame>
        <p:nvGraphicFramePr>
          <p:cNvPr id="17" name="Content Placeholder 3">
            <a:extLst>
              <a:ext uri="{FF2B5EF4-FFF2-40B4-BE49-F238E27FC236}">
                <a16:creationId xmlns:a16="http://schemas.microsoft.com/office/drawing/2014/main" id="{82901059-C0ED-4E7A-B5E4-2043358DAE5C}"/>
              </a:ext>
            </a:extLst>
          </p:cNvPr>
          <p:cNvGraphicFramePr>
            <a:graphicFrameLocks noGrp="1"/>
          </p:cNvGraphicFramePr>
          <p:nvPr>
            <p:ph idx="1"/>
            <p:extLst>
              <p:ext uri="{D42A27DB-BD31-4B8C-83A1-F6EECF244321}">
                <p14:modId xmlns:p14="http://schemas.microsoft.com/office/powerpoint/2010/main" val="3531780765"/>
              </p:ext>
            </p:extLst>
          </p:nvPr>
        </p:nvGraphicFramePr>
        <p:xfrm>
          <a:off x="1217613" y="1828800"/>
          <a:ext cx="9753598" cy="2138360"/>
        </p:xfrm>
        <a:graphic>
          <a:graphicData uri="http://schemas.openxmlformats.org/drawingml/2006/table">
            <a:tbl>
              <a:tblPr firstRow="1" bandRow="1">
                <a:tableStyleId>{5C22544A-7EE6-4342-B048-85BDC9FD1C3A}</a:tableStyleId>
              </a:tblPr>
              <a:tblGrid>
                <a:gridCol w="2477517">
                  <a:extLst>
                    <a:ext uri="{9D8B030D-6E8A-4147-A177-3AD203B41FA5}">
                      <a16:colId xmlns:a16="http://schemas.microsoft.com/office/drawing/2014/main" val="1061187803"/>
                    </a:ext>
                  </a:extLst>
                </a:gridCol>
                <a:gridCol w="3294822">
                  <a:extLst>
                    <a:ext uri="{9D8B030D-6E8A-4147-A177-3AD203B41FA5}">
                      <a16:colId xmlns:a16="http://schemas.microsoft.com/office/drawing/2014/main" val="579795123"/>
                    </a:ext>
                  </a:extLst>
                </a:gridCol>
                <a:gridCol w="3981259">
                  <a:extLst>
                    <a:ext uri="{9D8B030D-6E8A-4147-A177-3AD203B41FA5}">
                      <a16:colId xmlns:a16="http://schemas.microsoft.com/office/drawing/2014/main" val="2573399285"/>
                    </a:ext>
                  </a:extLst>
                </a:gridCol>
              </a:tblGrid>
              <a:tr h="376972">
                <a:tc>
                  <a:txBody>
                    <a:bodyPr/>
                    <a:lstStyle/>
                    <a:p>
                      <a:r>
                        <a:rPr lang="en-US" sz="1500"/>
                        <a:t>Model Type</a:t>
                      </a:r>
                    </a:p>
                  </a:txBody>
                  <a:tcPr marL="78237" marR="78237" marT="39118" marB="39118"/>
                </a:tc>
                <a:tc>
                  <a:txBody>
                    <a:bodyPr/>
                    <a:lstStyle/>
                    <a:p>
                      <a:r>
                        <a:rPr lang="en-US" sz="1500"/>
                        <a:t>Score (Training)</a:t>
                      </a:r>
                    </a:p>
                  </a:txBody>
                  <a:tcPr marL="78237" marR="78237" marT="39118" marB="39118"/>
                </a:tc>
                <a:tc>
                  <a:txBody>
                    <a:bodyPr/>
                    <a:lstStyle/>
                    <a:p>
                      <a:r>
                        <a:rPr lang="en-US" sz="1500"/>
                        <a:t>Score (validation)</a:t>
                      </a:r>
                    </a:p>
                  </a:txBody>
                  <a:tcPr marL="78237" marR="78237" marT="39118" marB="39118"/>
                </a:tc>
                <a:extLst>
                  <a:ext uri="{0D108BD9-81ED-4DB2-BD59-A6C34878D82A}">
                    <a16:rowId xmlns:a16="http://schemas.microsoft.com/office/drawing/2014/main" val="710841777"/>
                  </a:ext>
                </a:extLst>
              </a:tr>
              <a:tr h="376972">
                <a:tc>
                  <a:txBody>
                    <a:bodyPr/>
                    <a:lstStyle/>
                    <a:p>
                      <a:r>
                        <a:rPr lang="en-US" sz="1500"/>
                        <a:t>Linear Regression</a:t>
                      </a:r>
                    </a:p>
                  </a:txBody>
                  <a:tcPr marL="78237" marR="78237" marT="39118" marB="39118"/>
                </a:tc>
                <a:tc>
                  <a:txBody>
                    <a:bodyPr/>
                    <a:lstStyle/>
                    <a:p>
                      <a:r>
                        <a:rPr lang="en-US" sz="1500"/>
                        <a:t>0.65</a:t>
                      </a:r>
                    </a:p>
                  </a:txBody>
                  <a:tcPr marL="78237" marR="78237" marT="39118" marB="39118"/>
                </a:tc>
                <a:tc>
                  <a:txBody>
                    <a:bodyPr/>
                    <a:lstStyle/>
                    <a:p>
                      <a:r>
                        <a:rPr lang="en-GB" sz="1500"/>
                        <a:t>0.547</a:t>
                      </a:r>
                      <a:endParaRPr lang="en-US" sz="1500"/>
                    </a:p>
                  </a:txBody>
                  <a:tcPr marL="78237" marR="78237" marT="39118" marB="39118"/>
                </a:tc>
                <a:extLst>
                  <a:ext uri="{0D108BD9-81ED-4DB2-BD59-A6C34878D82A}">
                    <a16:rowId xmlns:a16="http://schemas.microsoft.com/office/drawing/2014/main" val="3572577778"/>
                  </a:ext>
                </a:extLst>
              </a:tr>
              <a:tr h="376972">
                <a:tc>
                  <a:txBody>
                    <a:bodyPr/>
                    <a:lstStyle/>
                    <a:p>
                      <a:r>
                        <a:rPr lang="en-US" sz="1500"/>
                        <a:t>Polynomial</a:t>
                      </a:r>
                    </a:p>
                  </a:txBody>
                  <a:tcPr marL="78237" marR="78237" marT="39118" marB="39118"/>
                </a:tc>
                <a:tc>
                  <a:txBody>
                    <a:bodyPr/>
                    <a:lstStyle/>
                    <a:p>
                      <a:r>
                        <a:rPr lang="en-US" sz="1500"/>
                        <a:t>0.74</a:t>
                      </a:r>
                    </a:p>
                  </a:txBody>
                  <a:tcPr marL="78237" marR="78237" marT="39118" marB="39118"/>
                </a:tc>
                <a:tc>
                  <a:txBody>
                    <a:bodyPr/>
                    <a:lstStyle/>
                    <a:p>
                      <a:r>
                        <a:rPr lang="en-GB" sz="1500"/>
                        <a:t>0.406</a:t>
                      </a:r>
                      <a:endParaRPr lang="en-US" sz="1500"/>
                    </a:p>
                  </a:txBody>
                  <a:tcPr marL="78237" marR="78237" marT="39118" marB="39118"/>
                </a:tc>
                <a:extLst>
                  <a:ext uri="{0D108BD9-81ED-4DB2-BD59-A6C34878D82A}">
                    <a16:rowId xmlns:a16="http://schemas.microsoft.com/office/drawing/2014/main" val="479654833"/>
                  </a:ext>
                </a:extLst>
              </a:tr>
              <a:tr h="376972">
                <a:tc>
                  <a:txBody>
                    <a:bodyPr/>
                    <a:lstStyle/>
                    <a:p>
                      <a:r>
                        <a:rPr lang="en-US" sz="1500">
                          <a:highlight>
                            <a:srgbClr val="00FFFF"/>
                          </a:highlight>
                        </a:rPr>
                        <a:t>LASSO d=2</a:t>
                      </a:r>
                    </a:p>
                  </a:txBody>
                  <a:tcPr marL="78237" marR="78237" marT="39118" marB="39118"/>
                </a:tc>
                <a:tc>
                  <a:txBody>
                    <a:bodyPr/>
                    <a:lstStyle/>
                    <a:p>
                      <a:r>
                        <a:rPr lang="en-US" sz="1500">
                          <a:highlight>
                            <a:srgbClr val="00FFFF"/>
                          </a:highlight>
                        </a:rPr>
                        <a:t>0.67</a:t>
                      </a:r>
                    </a:p>
                  </a:txBody>
                  <a:tcPr marL="78237" marR="78237" marT="39118" marB="39118"/>
                </a:tc>
                <a:tc>
                  <a:txBody>
                    <a:bodyPr/>
                    <a:lstStyle/>
                    <a:p>
                      <a:r>
                        <a:rPr lang="en-GB" sz="1500">
                          <a:highlight>
                            <a:srgbClr val="00FFFF"/>
                          </a:highlight>
                        </a:rPr>
                        <a:t>0.562</a:t>
                      </a:r>
                      <a:endParaRPr lang="en-US" sz="1500">
                        <a:highlight>
                          <a:srgbClr val="00FFFF"/>
                        </a:highlight>
                      </a:endParaRPr>
                    </a:p>
                  </a:txBody>
                  <a:tcPr marL="78237" marR="78237" marT="39118" marB="39118"/>
                </a:tc>
                <a:extLst>
                  <a:ext uri="{0D108BD9-81ED-4DB2-BD59-A6C34878D82A}">
                    <a16:rowId xmlns:a16="http://schemas.microsoft.com/office/drawing/2014/main" val="3794694586"/>
                  </a:ext>
                </a:extLst>
              </a:tr>
              <a:tr h="630472">
                <a:tc>
                  <a:txBody>
                    <a:bodyPr/>
                    <a:lstStyle/>
                    <a:p>
                      <a:r>
                        <a:rPr lang="en-US" sz="1500"/>
                        <a:t>CROSS Validation for 5 parts of the data</a:t>
                      </a:r>
                    </a:p>
                  </a:txBody>
                  <a:tcPr marL="78237" marR="78237" marT="39118" marB="39118"/>
                </a:tc>
                <a:tc gridSpan="2">
                  <a:txBody>
                    <a:bodyPr/>
                    <a:lstStyle/>
                    <a:p>
                      <a:r>
                        <a:rPr lang="en-US" sz="1500"/>
                        <a:t>Mean Score 0.63</a:t>
                      </a:r>
                    </a:p>
                  </a:txBody>
                  <a:tcPr marL="78237" marR="78237" marT="39118" marB="39118"/>
                </a:tc>
                <a:tc hMerge="1">
                  <a:txBody>
                    <a:bodyPr/>
                    <a:lstStyle/>
                    <a:p>
                      <a:endParaRPr lang="en-US"/>
                    </a:p>
                  </a:txBody>
                  <a:tcPr/>
                </a:tc>
                <a:extLst>
                  <a:ext uri="{0D108BD9-81ED-4DB2-BD59-A6C34878D82A}">
                    <a16:rowId xmlns:a16="http://schemas.microsoft.com/office/drawing/2014/main" val="1838651058"/>
                  </a:ext>
                </a:extLst>
              </a:tr>
            </a:tbl>
          </a:graphicData>
        </a:graphic>
      </p:graphicFrame>
    </p:spTree>
    <p:extLst>
      <p:ext uri="{BB962C8B-B14F-4D97-AF65-F5344CB8AC3E}">
        <p14:creationId xmlns:p14="http://schemas.microsoft.com/office/powerpoint/2010/main" val="198832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754D43-23E9-CD40-B7AE-D22FBEB64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609600"/>
            <a:ext cx="11811000" cy="6248400"/>
          </a:xfrm>
          <a:prstGeom prst="rect">
            <a:avLst/>
          </a:prstGeom>
        </p:spPr>
      </p:pic>
      <p:sp>
        <p:nvSpPr>
          <p:cNvPr id="6" name="TextBox 5">
            <a:extLst>
              <a:ext uri="{FF2B5EF4-FFF2-40B4-BE49-F238E27FC236}">
                <a16:creationId xmlns:a16="http://schemas.microsoft.com/office/drawing/2014/main" id="{81C5522F-BE05-8344-AEA7-B29B7DE56D6A}"/>
              </a:ext>
            </a:extLst>
          </p:cNvPr>
          <p:cNvSpPr txBox="1"/>
          <p:nvPr/>
        </p:nvSpPr>
        <p:spPr>
          <a:xfrm>
            <a:off x="2894012" y="161134"/>
            <a:ext cx="5867400" cy="424732"/>
          </a:xfrm>
          <a:prstGeom prst="rect">
            <a:avLst/>
          </a:prstGeom>
          <a:noFill/>
        </p:spPr>
        <p:txBody>
          <a:bodyPr wrap="square" rtlCol="0">
            <a:spAutoFit/>
          </a:bodyPr>
          <a:lstStyle/>
          <a:p>
            <a:pPr algn="ctr">
              <a:lnSpc>
                <a:spcPct val="90000"/>
              </a:lnSpc>
            </a:pPr>
            <a:r>
              <a:rPr lang="en-US" sz="2400" dirty="0"/>
              <a:t> features Correlations </a:t>
            </a:r>
          </a:p>
        </p:txBody>
      </p:sp>
    </p:spTree>
    <p:extLst>
      <p:ext uri="{BB962C8B-B14F-4D97-AF65-F5344CB8AC3E}">
        <p14:creationId xmlns:p14="http://schemas.microsoft.com/office/powerpoint/2010/main" val="98814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61FF-ECBE-4A60-A1FE-BF9335D0EF85}"/>
              </a:ext>
            </a:extLst>
          </p:cNvPr>
          <p:cNvSpPr>
            <a:spLocks noGrp="1"/>
          </p:cNvSpPr>
          <p:nvPr>
            <p:ph type="title"/>
          </p:nvPr>
        </p:nvSpPr>
        <p:spPr>
          <a:xfrm>
            <a:off x="-611188" y="175419"/>
            <a:ext cx="9753600" cy="1020762"/>
          </a:xfrm>
        </p:spPr>
        <p:txBody>
          <a:bodyPr/>
          <a:lstStyle/>
          <a:p>
            <a:pPr algn="ctr"/>
            <a:r>
              <a:rPr lang="en-GB" b="1" dirty="0"/>
              <a:t>FEATURE ENGINEERING</a:t>
            </a:r>
          </a:p>
        </p:txBody>
      </p:sp>
      <p:sp>
        <p:nvSpPr>
          <p:cNvPr id="3" name="Content Placeholder 2">
            <a:extLst>
              <a:ext uri="{FF2B5EF4-FFF2-40B4-BE49-F238E27FC236}">
                <a16:creationId xmlns:a16="http://schemas.microsoft.com/office/drawing/2014/main" id="{2BEEAF00-A320-43B5-BECB-8D0BD9406585}"/>
              </a:ext>
            </a:extLst>
          </p:cNvPr>
          <p:cNvSpPr>
            <a:spLocks noGrp="1"/>
          </p:cNvSpPr>
          <p:nvPr>
            <p:ph idx="1"/>
          </p:nvPr>
        </p:nvSpPr>
        <p:spPr>
          <a:xfrm>
            <a:off x="150812" y="1828800"/>
            <a:ext cx="7772400" cy="4343400"/>
          </a:xfrm>
        </p:spPr>
        <p:txBody>
          <a:bodyPr/>
          <a:lstStyle/>
          <a:p>
            <a:r>
              <a:rPr lang="en-GB" dirty="0"/>
              <a:t>We removed useless features which will not be used by our regression modelling step like id, release date.</a:t>
            </a:r>
          </a:p>
          <a:p>
            <a:r>
              <a:rPr lang="en-GB" dirty="0"/>
              <a:t>We converted genre and language categorical features into numerical by converting them into dummy variates.</a:t>
            </a:r>
          </a:p>
          <a:p>
            <a:r>
              <a:rPr lang="en-GB" dirty="0"/>
              <a:t>We transformed some numerical columns using square root to make all numerical variates closer to each others to normalization of the model.</a:t>
            </a:r>
          </a:p>
          <a:p>
            <a:endParaRPr lang="en-GB" dirty="0"/>
          </a:p>
          <a:p>
            <a:endParaRPr lang="en-GB" dirty="0"/>
          </a:p>
        </p:txBody>
      </p:sp>
      <p:pic>
        <p:nvPicPr>
          <p:cNvPr id="5" name="Picture 4">
            <a:extLst>
              <a:ext uri="{FF2B5EF4-FFF2-40B4-BE49-F238E27FC236}">
                <a16:creationId xmlns:a16="http://schemas.microsoft.com/office/drawing/2014/main" id="{7022915B-7B30-3140-8FC7-18639B4FD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2" y="38100"/>
            <a:ext cx="4133589" cy="6858000"/>
          </a:xfrm>
          <a:prstGeom prst="rect">
            <a:avLst/>
          </a:prstGeom>
        </p:spPr>
      </p:pic>
    </p:spTree>
    <p:extLst>
      <p:ext uri="{BB962C8B-B14F-4D97-AF65-F5344CB8AC3E}">
        <p14:creationId xmlns:p14="http://schemas.microsoft.com/office/powerpoint/2010/main" val="71456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1772</TotalTime>
  <Words>491</Words>
  <Application>Microsoft Office PowerPoint</Application>
  <PresentationFormat>Custom</PresentationFormat>
  <Paragraphs>93</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inherit</vt:lpstr>
      <vt:lpstr>World Presentation 16x9</vt:lpstr>
      <vt:lpstr>Predicting the Revenue for the movie DB</vt:lpstr>
      <vt:lpstr>overview</vt:lpstr>
      <vt:lpstr>Research Questions </vt:lpstr>
      <vt:lpstr>The Data</vt:lpstr>
      <vt:lpstr>OUR STRATEGY</vt:lpstr>
      <vt:lpstr>PowerPoint Presentation</vt:lpstr>
      <vt:lpstr>Models Comparison</vt:lpstr>
      <vt:lpstr>PowerPoint Presentation</vt:lpstr>
      <vt:lpstr>FEATURE ENGINEERING</vt:lpstr>
      <vt:lpstr>FEATURE ENGINEERING</vt:lpstr>
      <vt:lpstr>Residuals vs. Predictions</vt:lpstr>
      <vt:lpstr>Model Prediction and Evaluation </vt:lpstr>
      <vt:lpstr>FUTURE WORK</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the MTA Turnstile Project   </dc:title>
  <dc:creator>rawan ahmadi</dc:creator>
  <cp:lastModifiedBy>rawan ahmadi</cp:lastModifiedBy>
  <cp:revision>38</cp:revision>
  <dcterms:created xsi:type="dcterms:W3CDTF">2021-10-09T18:25:20Z</dcterms:created>
  <dcterms:modified xsi:type="dcterms:W3CDTF">2021-10-24T11:48:09Z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