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90" r:id="rId4"/>
    <p:sldId id="284" r:id="rId5"/>
    <p:sldId id="285" r:id="rId6"/>
    <p:sldId id="295" r:id="rId7"/>
    <p:sldId id="294" r:id="rId8"/>
    <p:sldId id="293" r:id="rId9"/>
    <p:sldId id="287" r:id="rId10"/>
    <p:sldId id="291" r:id="rId11"/>
    <p:sldId id="292" r:id="rId12"/>
    <p:sldId id="288" r:id="rId13"/>
    <p:sldId id="28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 autoAdjust="0"/>
    <p:restoredTop sz="95254" autoAdjust="0"/>
  </p:normalViewPr>
  <p:slideViewPr>
    <p:cSldViewPr>
      <p:cViewPr varScale="1">
        <p:scale>
          <a:sx n="72" d="100"/>
          <a:sy n="72" d="100"/>
        </p:scale>
        <p:origin x="571" y="43"/>
      </p:cViewPr>
      <p:guideLst>
        <p:guide pos="3839"/>
        <p:guide orient="horz"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22F8B-1F32-4464-A8B2-19B366B1616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85E58F-1615-4D6A-832C-B5558EA0A58A}">
      <dgm:prSet/>
      <dgm:spPr/>
      <dgm:t>
        <a:bodyPr/>
        <a:lstStyle/>
        <a:p>
          <a:pPr>
            <a:defRPr cap="all"/>
          </a:pPr>
          <a:r>
            <a:rPr lang="en-GB"/>
            <a:t>Data scraping and cleaning</a:t>
          </a:r>
          <a:endParaRPr lang="en-US"/>
        </a:p>
      </dgm:t>
    </dgm:pt>
    <dgm:pt modelId="{1F72BA07-3C09-4924-AA44-F2C691E35F7A}" type="parTrans" cxnId="{B10C73C2-C41A-449E-B6A6-4A25D96C12AB}">
      <dgm:prSet/>
      <dgm:spPr/>
      <dgm:t>
        <a:bodyPr/>
        <a:lstStyle/>
        <a:p>
          <a:endParaRPr lang="en-US"/>
        </a:p>
      </dgm:t>
    </dgm:pt>
    <dgm:pt modelId="{DF9F53DA-DF26-4110-A8F9-8701B48AF372}" type="sibTrans" cxnId="{B10C73C2-C41A-449E-B6A6-4A25D96C12AB}">
      <dgm:prSet/>
      <dgm:spPr/>
      <dgm:t>
        <a:bodyPr/>
        <a:lstStyle/>
        <a:p>
          <a:endParaRPr lang="en-US"/>
        </a:p>
      </dgm:t>
    </dgm:pt>
    <dgm:pt modelId="{C502DC7E-1F76-47A3-8071-2FB058F552C2}">
      <dgm:prSet/>
      <dgm:spPr/>
      <dgm:t>
        <a:bodyPr/>
        <a:lstStyle/>
        <a:p>
          <a:pPr>
            <a:defRPr cap="all"/>
          </a:pPr>
          <a:r>
            <a:rPr lang="en-GB"/>
            <a:t>Data and feature engineering</a:t>
          </a:r>
          <a:endParaRPr lang="en-US"/>
        </a:p>
      </dgm:t>
    </dgm:pt>
    <dgm:pt modelId="{4FCC127C-5569-49E9-86E1-34770EEE861C}" type="parTrans" cxnId="{9CD54F17-D5B5-4695-9298-FDBD71586CF8}">
      <dgm:prSet/>
      <dgm:spPr/>
      <dgm:t>
        <a:bodyPr/>
        <a:lstStyle/>
        <a:p>
          <a:endParaRPr lang="en-US"/>
        </a:p>
      </dgm:t>
    </dgm:pt>
    <dgm:pt modelId="{B1B6AF75-6A78-433E-8194-5DE1D17F81FC}" type="sibTrans" cxnId="{9CD54F17-D5B5-4695-9298-FDBD71586CF8}">
      <dgm:prSet/>
      <dgm:spPr/>
      <dgm:t>
        <a:bodyPr/>
        <a:lstStyle/>
        <a:p>
          <a:endParaRPr lang="en-US"/>
        </a:p>
      </dgm:t>
    </dgm:pt>
    <dgm:pt modelId="{E152CFE3-233D-402E-9E65-10DEBB739B8F}">
      <dgm:prSet/>
      <dgm:spPr/>
      <dgm:t>
        <a:bodyPr/>
        <a:lstStyle/>
        <a:p>
          <a:pPr>
            <a:defRPr cap="all"/>
          </a:pPr>
          <a:r>
            <a:rPr lang="en-GB"/>
            <a:t>Model validation and selection</a:t>
          </a:r>
          <a:endParaRPr lang="en-US"/>
        </a:p>
      </dgm:t>
    </dgm:pt>
    <dgm:pt modelId="{E6239B45-9C61-4824-B724-043BE999B1A7}" type="parTrans" cxnId="{484E43E0-7A97-471A-9EF8-494E89AD9299}">
      <dgm:prSet/>
      <dgm:spPr/>
      <dgm:t>
        <a:bodyPr/>
        <a:lstStyle/>
        <a:p>
          <a:endParaRPr lang="en-US"/>
        </a:p>
      </dgm:t>
    </dgm:pt>
    <dgm:pt modelId="{08662A5E-99D0-49B9-9E32-F638B2DFBC62}" type="sibTrans" cxnId="{484E43E0-7A97-471A-9EF8-494E89AD9299}">
      <dgm:prSet/>
      <dgm:spPr/>
      <dgm:t>
        <a:bodyPr/>
        <a:lstStyle/>
        <a:p>
          <a:endParaRPr lang="en-US"/>
        </a:p>
      </dgm:t>
    </dgm:pt>
    <dgm:pt modelId="{266B76F6-7300-4374-AA13-199912BE70AF}">
      <dgm:prSet/>
      <dgm:spPr/>
      <dgm:t>
        <a:bodyPr/>
        <a:lstStyle/>
        <a:p>
          <a:pPr>
            <a:defRPr cap="all"/>
          </a:pPr>
          <a:r>
            <a:rPr lang="en-GB" dirty="0"/>
            <a:t>Model prediction and evaluation</a:t>
          </a:r>
          <a:endParaRPr lang="en-US" dirty="0"/>
        </a:p>
      </dgm:t>
    </dgm:pt>
    <dgm:pt modelId="{8EA0A799-A092-4BA6-9178-FCF638E0528A}" type="parTrans" cxnId="{56438D9D-6651-47F8-BB99-343B1A495A85}">
      <dgm:prSet/>
      <dgm:spPr/>
      <dgm:t>
        <a:bodyPr/>
        <a:lstStyle/>
        <a:p>
          <a:endParaRPr lang="en-US"/>
        </a:p>
      </dgm:t>
    </dgm:pt>
    <dgm:pt modelId="{2B6F8284-ECB8-47E2-8C01-8CDECF57B584}" type="sibTrans" cxnId="{56438D9D-6651-47F8-BB99-343B1A495A85}">
      <dgm:prSet/>
      <dgm:spPr/>
      <dgm:t>
        <a:bodyPr/>
        <a:lstStyle/>
        <a:p>
          <a:endParaRPr lang="en-US"/>
        </a:p>
      </dgm:t>
    </dgm:pt>
    <dgm:pt modelId="{E27B55D6-910D-483C-82EA-97B9DC3DBC06}" type="pres">
      <dgm:prSet presAssocID="{C4B22F8B-1F32-4464-A8B2-19B366B1616C}" presName="root" presStyleCnt="0">
        <dgm:presLayoutVars>
          <dgm:dir/>
          <dgm:resizeHandles val="exact"/>
        </dgm:presLayoutVars>
      </dgm:prSet>
      <dgm:spPr/>
    </dgm:pt>
    <dgm:pt modelId="{34CAEF5F-CEB8-4074-8E77-3FCCADD64DC0}" type="pres">
      <dgm:prSet presAssocID="{2585E58F-1615-4D6A-832C-B5558EA0A58A}" presName="compNode" presStyleCnt="0"/>
      <dgm:spPr/>
    </dgm:pt>
    <dgm:pt modelId="{C7967512-C6C2-4D68-B28D-56EA6EA828D9}" type="pres">
      <dgm:prSet presAssocID="{2585E58F-1615-4D6A-832C-B5558EA0A58A}" presName="iconBgRect" presStyleLbl="bgShp" presStyleIdx="0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C5CBB6B3-BB2E-46CC-A043-19A619F8592F}" type="pres">
      <dgm:prSet presAssocID="{2585E58F-1615-4D6A-832C-B5558EA0A5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0584DA9-B891-45F6-84E7-6BE3F19CFCFA}" type="pres">
      <dgm:prSet presAssocID="{2585E58F-1615-4D6A-832C-B5558EA0A58A}" presName="spaceRect" presStyleCnt="0"/>
      <dgm:spPr/>
    </dgm:pt>
    <dgm:pt modelId="{82B6D7DF-4437-47FE-A91A-03B26717080E}" type="pres">
      <dgm:prSet presAssocID="{2585E58F-1615-4D6A-832C-B5558EA0A58A}" presName="textRect" presStyleLbl="revTx" presStyleIdx="0" presStyleCnt="4">
        <dgm:presLayoutVars>
          <dgm:chMax val="1"/>
          <dgm:chPref val="1"/>
        </dgm:presLayoutVars>
      </dgm:prSet>
      <dgm:spPr/>
    </dgm:pt>
    <dgm:pt modelId="{C078E320-443A-4264-88E7-41B73DFF66E7}" type="pres">
      <dgm:prSet presAssocID="{DF9F53DA-DF26-4110-A8F9-8701B48AF372}" presName="sibTrans" presStyleCnt="0"/>
      <dgm:spPr/>
    </dgm:pt>
    <dgm:pt modelId="{9124C326-4997-471B-8F52-0F702E6DDF1B}" type="pres">
      <dgm:prSet presAssocID="{C502DC7E-1F76-47A3-8071-2FB058F552C2}" presName="compNode" presStyleCnt="0"/>
      <dgm:spPr/>
    </dgm:pt>
    <dgm:pt modelId="{3D127B9F-0CED-4D1C-AB28-EE4362B54452}" type="pres">
      <dgm:prSet presAssocID="{C502DC7E-1F76-47A3-8071-2FB058F552C2}" presName="iconBgRect" presStyleLbl="bgShp" presStyleIdx="1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71E590BA-6258-47CF-82BC-4BC99CD46A8E}" type="pres">
      <dgm:prSet presAssocID="{C502DC7E-1F76-47A3-8071-2FB058F55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AE3A1E-1BDE-4FA0-8BFA-4BD9205642C8}" type="pres">
      <dgm:prSet presAssocID="{C502DC7E-1F76-47A3-8071-2FB058F552C2}" presName="spaceRect" presStyleCnt="0"/>
      <dgm:spPr/>
    </dgm:pt>
    <dgm:pt modelId="{21E5FA0E-D9E0-4ADB-8E25-F10ADB01A241}" type="pres">
      <dgm:prSet presAssocID="{C502DC7E-1F76-47A3-8071-2FB058F552C2}" presName="textRect" presStyleLbl="revTx" presStyleIdx="1" presStyleCnt="4">
        <dgm:presLayoutVars>
          <dgm:chMax val="1"/>
          <dgm:chPref val="1"/>
        </dgm:presLayoutVars>
      </dgm:prSet>
      <dgm:spPr/>
    </dgm:pt>
    <dgm:pt modelId="{9E22E1E5-1DAA-441F-B0E5-23DCE8277CC8}" type="pres">
      <dgm:prSet presAssocID="{B1B6AF75-6A78-433E-8194-5DE1D17F81FC}" presName="sibTrans" presStyleCnt="0"/>
      <dgm:spPr/>
    </dgm:pt>
    <dgm:pt modelId="{DCF86BC2-369D-4E37-A9EC-6D6DE946ACEF}" type="pres">
      <dgm:prSet presAssocID="{E152CFE3-233D-402E-9E65-10DEBB739B8F}" presName="compNode" presStyleCnt="0"/>
      <dgm:spPr/>
    </dgm:pt>
    <dgm:pt modelId="{9B58E8EE-1D69-4CBE-9A6F-275B5B370319}" type="pres">
      <dgm:prSet presAssocID="{E152CFE3-233D-402E-9E65-10DEBB739B8F}" presName="iconBgRect" presStyleLbl="bgShp" presStyleIdx="2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44D6B06B-3D04-4F67-8EF0-47915A7B7682}" type="pres">
      <dgm:prSet presAssocID="{E152CFE3-233D-402E-9E65-10DEBB739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15DD45-0C1B-4790-85F3-3F856F0614DA}" type="pres">
      <dgm:prSet presAssocID="{E152CFE3-233D-402E-9E65-10DEBB739B8F}" presName="spaceRect" presStyleCnt="0"/>
      <dgm:spPr/>
    </dgm:pt>
    <dgm:pt modelId="{2F236B56-DE76-4A45-A5B0-372F506308CB}" type="pres">
      <dgm:prSet presAssocID="{E152CFE3-233D-402E-9E65-10DEBB739B8F}" presName="textRect" presStyleLbl="revTx" presStyleIdx="2" presStyleCnt="4">
        <dgm:presLayoutVars>
          <dgm:chMax val="1"/>
          <dgm:chPref val="1"/>
        </dgm:presLayoutVars>
      </dgm:prSet>
      <dgm:spPr/>
    </dgm:pt>
    <dgm:pt modelId="{B9AFA7BB-BFEC-441D-AFFA-B3497D55EE77}" type="pres">
      <dgm:prSet presAssocID="{08662A5E-99D0-49B9-9E32-F638B2DFBC62}" presName="sibTrans" presStyleCnt="0"/>
      <dgm:spPr/>
    </dgm:pt>
    <dgm:pt modelId="{6F527E2F-49B1-42E4-A899-696E147E4EF1}" type="pres">
      <dgm:prSet presAssocID="{266B76F6-7300-4374-AA13-199912BE70AF}" presName="compNode" presStyleCnt="0"/>
      <dgm:spPr/>
    </dgm:pt>
    <dgm:pt modelId="{D62CA4D9-9056-4AF5-88E4-239BFABA1F3F}" type="pres">
      <dgm:prSet presAssocID="{266B76F6-7300-4374-AA13-199912BE70AF}" presName="iconBgRect" presStyleLbl="bgShp" presStyleIdx="3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E7D4595E-04D9-4897-9BF2-3EC6CB9566ED}" type="pres">
      <dgm:prSet presAssocID="{266B76F6-7300-4374-AA13-199912BE7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3DB921-8B99-455A-9111-79628248C4AC}" type="pres">
      <dgm:prSet presAssocID="{266B76F6-7300-4374-AA13-199912BE70AF}" presName="spaceRect" presStyleCnt="0"/>
      <dgm:spPr/>
    </dgm:pt>
    <dgm:pt modelId="{44776A41-B1E4-477F-B245-8F731E82F5DC}" type="pres">
      <dgm:prSet presAssocID="{266B76F6-7300-4374-AA13-199912BE7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D54F17-D5B5-4695-9298-FDBD71586CF8}" srcId="{C4B22F8B-1F32-4464-A8B2-19B366B1616C}" destId="{C502DC7E-1F76-47A3-8071-2FB058F552C2}" srcOrd="1" destOrd="0" parTransId="{4FCC127C-5569-49E9-86E1-34770EEE861C}" sibTransId="{B1B6AF75-6A78-433E-8194-5DE1D17F81FC}"/>
    <dgm:cxn modelId="{6963342C-2958-41BB-A7AC-7CDED82A575E}" type="presOf" srcId="{266B76F6-7300-4374-AA13-199912BE70AF}" destId="{44776A41-B1E4-477F-B245-8F731E82F5DC}" srcOrd="0" destOrd="0" presId="urn:microsoft.com/office/officeart/2018/5/layout/IconCircleLabelList"/>
    <dgm:cxn modelId="{FC172F3B-B151-4B3B-8B75-A4C7B28886F6}" type="presOf" srcId="{E152CFE3-233D-402E-9E65-10DEBB739B8F}" destId="{2F236B56-DE76-4A45-A5B0-372F506308CB}" srcOrd="0" destOrd="0" presId="urn:microsoft.com/office/officeart/2018/5/layout/IconCircleLabelList"/>
    <dgm:cxn modelId="{2E3BF553-A5F9-48C9-BCAC-F8872B1BFFB8}" type="presOf" srcId="{2585E58F-1615-4D6A-832C-B5558EA0A58A}" destId="{82B6D7DF-4437-47FE-A91A-03B26717080E}" srcOrd="0" destOrd="0" presId="urn:microsoft.com/office/officeart/2018/5/layout/IconCircleLabelList"/>
    <dgm:cxn modelId="{56438D9D-6651-47F8-BB99-343B1A495A85}" srcId="{C4B22F8B-1F32-4464-A8B2-19B366B1616C}" destId="{266B76F6-7300-4374-AA13-199912BE70AF}" srcOrd="3" destOrd="0" parTransId="{8EA0A799-A092-4BA6-9178-FCF638E0528A}" sibTransId="{2B6F8284-ECB8-47E2-8C01-8CDECF57B584}"/>
    <dgm:cxn modelId="{7AFCBCB3-B157-4545-8008-D88772F700E4}" type="presOf" srcId="{C502DC7E-1F76-47A3-8071-2FB058F552C2}" destId="{21E5FA0E-D9E0-4ADB-8E25-F10ADB01A241}" srcOrd="0" destOrd="0" presId="urn:microsoft.com/office/officeart/2018/5/layout/IconCircleLabelList"/>
    <dgm:cxn modelId="{B10C73C2-C41A-449E-B6A6-4A25D96C12AB}" srcId="{C4B22F8B-1F32-4464-A8B2-19B366B1616C}" destId="{2585E58F-1615-4D6A-832C-B5558EA0A58A}" srcOrd="0" destOrd="0" parTransId="{1F72BA07-3C09-4924-AA44-F2C691E35F7A}" sibTransId="{DF9F53DA-DF26-4110-A8F9-8701B48AF372}"/>
    <dgm:cxn modelId="{A4720ED1-181D-4DFC-9F71-24FB3E55A784}" type="presOf" srcId="{C4B22F8B-1F32-4464-A8B2-19B366B1616C}" destId="{E27B55D6-910D-483C-82EA-97B9DC3DBC06}" srcOrd="0" destOrd="0" presId="urn:microsoft.com/office/officeart/2018/5/layout/IconCircleLabelList"/>
    <dgm:cxn modelId="{484E43E0-7A97-471A-9EF8-494E89AD9299}" srcId="{C4B22F8B-1F32-4464-A8B2-19B366B1616C}" destId="{E152CFE3-233D-402E-9E65-10DEBB739B8F}" srcOrd="2" destOrd="0" parTransId="{E6239B45-9C61-4824-B724-043BE999B1A7}" sibTransId="{08662A5E-99D0-49B9-9E32-F638B2DFBC62}"/>
    <dgm:cxn modelId="{A657902A-466B-4A0A-AAF0-C141BA39EEE0}" type="presParOf" srcId="{E27B55D6-910D-483C-82EA-97B9DC3DBC06}" destId="{34CAEF5F-CEB8-4074-8E77-3FCCADD64DC0}" srcOrd="0" destOrd="0" presId="urn:microsoft.com/office/officeart/2018/5/layout/IconCircleLabelList"/>
    <dgm:cxn modelId="{A986528F-E7EC-4987-90BD-30DA7A55EB84}" type="presParOf" srcId="{34CAEF5F-CEB8-4074-8E77-3FCCADD64DC0}" destId="{C7967512-C6C2-4D68-B28D-56EA6EA828D9}" srcOrd="0" destOrd="0" presId="urn:microsoft.com/office/officeart/2018/5/layout/IconCircleLabelList"/>
    <dgm:cxn modelId="{E8871899-4620-47E7-9601-D32A458A76F6}" type="presParOf" srcId="{34CAEF5F-CEB8-4074-8E77-3FCCADD64DC0}" destId="{C5CBB6B3-BB2E-46CC-A043-19A619F8592F}" srcOrd="1" destOrd="0" presId="urn:microsoft.com/office/officeart/2018/5/layout/IconCircleLabelList"/>
    <dgm:cxn modelId="{1310B74E-5498-4EA8-B353-31EC11E8B479}" type="presParOf" srcId="{34CAEF5F-CEB8-4074-8E77-3FCCADD64DC0}" destId="{80584DA9-B891-45F6-84E7-6BE3F19CFCFA}" srcOrd="2" destOrd="0" presId="urn:microsoft.com/office/officeart/2018/5/layout/IconCircleLabelList"/>
    <dgm:cxn modelId="{EF893293-4AB7-4256-8ECA-A2222783EA03}" type="presParOf" srcId="{34CAEF5F-CEB8-4074-8E77-3FCCADD64DC0}" destId="{82B6D7DF-4437-47FE-A91A-03B26717080E}" srcOrd="3" destOrd="0" presId="urn:microsoft.com/office/officeart/2018/5/layout/IconCircleLabelList"/>
    <dgm:cxn modelId="{C1DA9670-C5E6-420E-98E9-A38253C56B83}" type="presParOf" srcId="{E27B55D6-910D-483C-82EA-97B9DC3DBC06}" destId="{C078E320-443A-4264-88E7-41B73DFF66E7}" srcOrd="1" destOrd="0" presId="urn:microsoft.com/office/officeart/2018/5/layout/IconCircleLabelList"/>
    <dgm:cxn modelId="{6567512A-4FF9-4F17-A98F-CB3BE9C09ED1}" type="presParOf" srcId="{E27B55D6-910D-483C-82EA-97B9DC3DBC06}" destId="{9124C326-4997-471B-8F52-0F702E6DDF1B}" srcOrd="2" destOrd="0" presId="urn:microsoft.com/office/officeart/2018/5/layout/IconCircleLabelList"/>
    <dgm:cxn modelId="{92447F5F-57EB-457B-B17F-3E6869DC70C5}" type="presParOf" srcId="{9124C326-4997-471B-8F52-0F702E6DDF1B}" destId="{3D127B9F-0CED-4D1C-AB28-EE4362B54452}" srcOrd="0" destOrd="0" presId="urn:microsoft.com/office/officeart/2018/5/layout/IconCircleLabelList"/>
    <dgm:cxn modelId="{078B676D-86B0-4553-80ED-81D9CDB35245}" type="presParOf" srcId="{9124C326-4997-471B-8F52-0F702E6DDF1B}" destId="{71E590BA-6258-47CF-82BC-4BC99CD46A8E}" srcOrd="1" destOrd="0" presId="urn:microsoft.com/office/officeart/2018/5/layout/IconCircleLabelList"/>
    <dgm:cxn modelId="{5832E715-4799-45F9-ABD0-D0D34696AC2A}" type="presParOf" srcId="{9124C326-4997-471B-8F52-0F702E6DDF1B}" destId="{A5AE3A1E-1BDE-4FA0-8BFA-4BD9205642C8}" srcOrd="2" destOrd="0" presId="urn:microsoft.com/office/officeart/2018/5/layout/IconCircleLabelList"/>
    <dgm:cxn modelId="{414F97DA-D059-4268-9C56-D4D827233509}" type="presParOf" srcId="{9124C326-4997-471B-8F52-0F702E6DDF1B}" destId="{21E5FA0E-D9E0-4ADB-8E25-F10ADB01A241}" srcOrd="3" destOrd="0" presId="urn:microsoft.com/office/officeart/2018/5/layout/IconCircleLabelList"/>
    <dgm:cxn modelId="{45EB3906-4428-4AFA-90FC-49FFE1DCC5C2}" type="presParOf" srcId="{E27B55D6-910D-483C-82EA-97B9DC3DBC06}" destId="{9E22E1E5-1DAA-441F-B0E5-23DCE8277CC8}" srcOrd="3" destOrd="0" presId="urn:microsoft.com/office/officeart/2018/5/layout/IconCircleLabelList"/>
    <dgm:cxn modelId="{660BD835-9C7C-4FBE-B91D-F99657C62DD7}" type="presParOf" srcId="{E27B55D6-910D-483C-82EA-97B9DC3DBC06}" destId="{DCF86BC2-369D-4E37-A9EC-6D6DE946ACEF}" srcOrd="4" destOrd="0" presId="urn:microsoft.com/office/officeart/2018/5/layout/IconCircleLabelList"/>
    <dgm:cxn modelId="{7352A754-947A-4A63-92BB-E74E43279987}" type="presParOf" srcId="{DCF86BC2-369D-4E37-A9EC-6D6DE946ACEF}" destId="{9B58E8EE-1D69-4CBE-9A6F-275B5B370319}" srcOrd="0" destOrd="0" presId="urn:microsoft.com/office/officeart/2018/5/layout/IconCircleLabelList"/>
    <dgm:cxn modelId="{65C9A8C0-E7BF-497E-9A4F-884F55048EFD}" type="presParOf" srcId="{DCF86BC2-369D-4E37-A9EC-6D6DE946ACEF}" destId="{44D6B06B-3D04-4F67-8EF0-47915A7B7682}" srcOrd="1" destOrd="0" presId="urn:microsoft.com/office/officeart/2018/5/layout/IconCircleLabelList"/>
    <dgm:cxn modelId="{BA0EA7B4-3581-44A7-99A9-B293D5370FCE}" type="presParOf" srcId="{DCF86BC2-369D-4E37-A9EC-6D6DE946ACEF}" destId="{0D15DD45-0C1B-4790-85F3-3F856F0614DA}" srcOrd="2" destOrd="0" presId="urn:microsoft.com/office/officeart/2018/5/layout/IconCircleLabelList"/>
    <dgm:cxn modelId="{F7F88BDE-0588-4772-B39C-A9CEADD31817}" type="presParOf" srcId="{DCF86BC2-369D-4E37-A9EC-6D6DE946ACEF}" destId="{2F236B56-DE76-4A45-A5B0-372F506308CB}" srcOrd="3" destOrd="0" presId="urn:microsoft.com/office/officeart/2018/5/layout/IconCircleLabelList"/>
    <dgm:cxn modelId="{F5E80774-6D03-4539-8CC3-6E60644BD11B}" type="presParOf" srcId="{E27B55D6-910D-483C-82EA-97B9DC3DBC06}" destId="{B9AFA7BB-BFEC-441D-AFFA-B3497D55EE77}" srcOrd="5" destOrd="0" presId="urn:microsoft.com/office/officeart/2018/5/layout/IconCircleLabelList"/>
    <dgm:cxn modelId="{BA053BEC-613E-4309-BC40-2D6A38802FE6}" type="presParOf" srcId="{E27B55D6-910D-483C-82EA-97B9DC3DBC06}" destId="{6F527E2F-49B1-42E4-A899-696E147E4EF1}" srcOrd="6" destOrd="0" presId="urn:microsoft.com/office/officeart/2018/5/layout/IconCircleLabelList"/>
    <dgm:cxn modelId="{AA0E6A7F-FE76-4288-B2BF-70090EF55FAF}" type="presParOf" srcId="{6F527E2F-49B1-42E4-A899-696E147E4EF1}" destId="{D62CA4D9-9056-4AF5-88E4-239BFABA1F3F}" srcOrd="0" destOrd="0" presId="urn:microsoft.com/office/officeart/2018/5/layout/IconCircleLabelList"/>
    <dgm:cxn modelId="{AC2D6948-8AD9-4E10-BFEE-DD9EE85A3118}" type="presParOf" srcId="{6F527E2F-49B1-42E4-A899-696E147E4EF1}" destId="{E7D4595E-04D9-4897-9BF2-3EC6CB9566ED}" srcOrd="1" destOrd="0" presId="urn:microsoft.com/office/officeart/2018/5/layout/IconCircleLabelList"/>
    <dgm:cxn modelId="{E1793F46-1AEF-4886-89A4-D7577D8C272B}" type="presParOf" srcId="{6F527E2F-49B1-42E4-A899-696E147E4EF1}" destId="{A13DB921-8B99-455A-9111-79628248C4AC}" srcOrd="2" destOrd="0" presId="urn:microsoft.com/office/officeart/2018/5/layout/IconCircleLabelList"/>
    <dgm:cxn modelId="{BDB3F0B0-8F6D-46A1-9401-970A2F5E0C69}" type="presParOf" srcId="{6F527E2F-49B1-42E4-A899-696E147E4EF1}" destId="{44776A41-B1E4-477F-B245-8F731E82F5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7512-C6C2-4D68-B28D-56EA6EA828D9}">
      <dsp:nvSpPr>
        <dsp:cNvPr id="0" name=""/>
        <dsp:cNvSpPr/>
      </dsp:nvSpPr>
      <dsp:spPr>
        <a:xfrm>
          <a:off x="891700" y="25304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BB6B3-BB2E-46CC-A043-19A619F8592F}">
      <dsp:nvSpPr>
        <dsp:cNvPr id="0" name=""/>
        <dsp:cNvSpPr/>
      </dsp:nvSpPr>
      <dsp:spPr>
        <a:xfrm>
          <a:off x="1172485" y="306089"/>
          <a:ext cx="755960" cy="755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D7DF-4437-47FE-A91A-03B26717080E}">
      <dsp:nvSpPr>
        <dsp:cNvPr id="0" name=""/>
        <dsp:cNvSpPr/>
      </dsp:nvSpPr>
      <dsp:spPr>
        <a:xfrm>
          <a:off x="470522" y="1753214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Data scraping and cleaning</a:t>
          </a:r>
          <a:endParaRPr lang="en-US" sz="1700" kern="1200"/>
        </a:p>
      </dsp:txBody>
      <dsp:txXfrm>
        <a:off x="470522" y="1753214"/>
        <a:ext cx="2159887" cy="720000"/>
      </dsp:txXfrm>
    </dsp:sp>
    <dsp:sp modelId="{3D127B9F-0CED-4D1C-AB28-EE4362B54452}">
      <dsp:nvSpPr>
        <dsp:cNvPr id="0" name=""/>
        <dsp:cNvSpPr/>
      </dsp:nvSpPr>
      <dsp:spPr>
        <a:xfrm>
          <a:off x="3429568" y="25304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90BA-6258-47CF-82BC-4BC99CD46A8E}">
      <dsp:nvSpPr>
        <dsp:cNvPr id="0" name=""/>
        <dsp:cNvSpPr/>
      </dsp:nvSpPr>
      <dsp:spPr>
        <a:xfrm>
          <a:off x="3710353" y="306089"/>
          <a:ext cx="755960" cy="755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5FA0E-D9E0-4ADB-8E25-F10ADB01A241}">
      <dsp:nvSpPr>
        <dsp:cNvPr id="0" name=""/>
        <dsp:cNvSpPr/>
      </dsp:nvSpPr>
      <dsp:spPr>
        <a:xfrm>
          <a:off x="3008390" y="1753214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Data and feature engineering</a:t>
          </a:r>
          <a:endParaRPr lang="en-US" sz="1700" kern="1200"/>
        </a:p>
      </dsp:txBody>
      <dsp:txXfrm>
        <a:off x="3008390" y="1753214"/>
        <a:ext cx="2159887" cy="720000"/>
      </dsp:txXfrm>
    </dsp:sp>
    <dsp:sp modelId="{9B58E8EE-1D69-4CBE-9A6F-275B5B370319}">
      <dsp:nvSpPr>
        <dsp:cNvPr id="0" name=""/>
        <dsp:cNvSpPr/>
      </dsp:nvSpPr>
      <dsp:spPr>
        <a:xfrm>
          <a:off x="891700" y="3013185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6B06B-3D04-4F67-8EF0-47915A7B7682}">
      <dsp:nvSpPr>
        <dsp:cNvPr id="0" name=""/>
        <dsp:cNvSpPr/>
      </dsp:nvSpPr>
      <dsp:spPr>
        <a:xfrm>
          <a:off x="1172485" y="3293971"/>
          <a:ext cx="755960" cy="755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36B56-DE76-4A45-A5B0-372F506308CB}">
      <dsp:nvSpPr>
        <dsp:cNvPr id="0" name=""/>
        <dsp:cNvSpPr/>
      </dsp:nvSpPr>
      <dsp:spPr>
        <a:xfrm>
          <a:off x="470522" y="4741095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Model validation and selection</a:t>
          </a:r>
          <a:endParaRPr lang="en-US" sz="1700" kern="1200"/>
        </a:p>
      </dsp:txBody>
      <dsp:txXfrm>
        <a:off x="470522" y="4741095"/>
        <a:ext cx="2159887" cy="720000"/>
      </dsp:txXfrm>
    </dsp:sp>
    <dsp:sp modelId="{D62CA4D9-9056-4AF5-88E4-239BFABA1F3F}">
      <dsp:nvSpPr>
        <dsp:cNvPr id="0" name=""/>
        <dsp:cNvSpPr/>
      </dsp:nvSpPr>
      <dsp:spPr>
        <a:xfrm>
          <a:off x="3429568" y="3013185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4595E-04D9-4897-9BF2-3EC6CB9566ED}">
      <dsp:nvSpPr>
        <dsp:cNvPr id="0" name=""/>
        <dsp:cNvSpPr/>
      </dsp:nvSpPr>
      <dsp:spPr>
        <a:xfrm>
          <a:off x="3710353" y="3293971"/>
          <a:ext cx="755960" cy="755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6A41-B1E4-477F-B245-8F731E82F5DC}">
      <dsp:nvSpPr>
        <dsp:cNvPr id="0" name=""/>
        <dsp:cNvSpPr/>
      </dsp:nvSpPr>
      <dsp:spPr>
        <a:xfrm>
          <a:off x="3008390" y="4741095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Model prediction and evaluation</a:t>
          </a:r>
          <a:endParaRPr lang="en-US" sz="1700" kern="1200" dirty="0"/>
        </a:p>
      </dsp:txBody>
      <dsp:txXfrm>
        <a:off x="3008390" y="4741095"/>
        <a:ext cx="21598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5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Frist I would begin by talking about the business story </a:t>
            </a:r>
          </a:p>
          <a:p>
            <a:r>
              <a:rPr lang="en-US" dirty="0"/>
              <a:t>My goal is to help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693889"/>
            <a:ext cx="8305800" cy="3387777"/>
          </a:xfrm>
        </p:spPr>
        <p:txBody>
          <a:bodyPr anchor="b">
            <a:normAutofit/>
          </a:bodyPr>
          <a:lstStyle/>
          <a:p>
            <a:r>
              <a:rPr lang="en-GB" dirty="0"/>
              <a:t>Predicting the Revenue for the movie DB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1B3C9F-E7E8-4B97-AFDC-F27F829F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813" y="1323557"/>
            <a:ext cx="5638800" cy="4210886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by:</a:t>
            </a:r>
          </a:p>
          <a:p>
            <a:pPr>
              <a:spcAft>
                <a:spcPts val="600"/>
              </a:spcAft>
            </a:pPr>
            <a:r>
              <a:rPr lang="en-US" dirty="0"/>
              <a:t>Morooj &amp; Rawan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34F-2494-3042-BF4A-B13A01B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pPr algn="ctr"/>
            <a:r>
              <a:rPr lang="en-GB" b="1" dirty="0"/>
              <a:t>FEATURE ENGINEERING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DEF0-DF8D-D446-91AC-759841BC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a new column by multiplying the two columns that had a high correlation between them.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 also created a new column that represents the difference between revenue and budget.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981D-5FEA-034D-8F49-AE5103425A69}"/>
              </a:ext>
            </a:extLst>
          </p:cNvPr>
          <p:cNvSpPr txBox="1"/>
          <p:nvPr/>
        </p:nvSpPr>
        <p:spPr>
          <a:xfrm>
            <a:off x="1446212" y="2978868"/>
            <a:ext cx="876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14B8D9"/>
                </a:highlight>
              </a:rPr>
              <a:t>['</a:t>
            </a:r>
            <a:r>
              <a:rPr lang="en-US" sz="2400" dirty="0" err="1">
                <a:highlight>
                  <a:srgbClr val="14B8D9"/>
                </a:highlight>
              </a:rPr>
              <a:t>FxA</a:t>
            </a:r>
            <a:r>
              <a:rPr lang="en-US" sz="2400" dirty="0">
                <a:highlight>
                  <a:srgbClr val="14B8D9"/>
                </a:highlight>
              </a:rPr>
              <a:t>'] = ['Family'] * ['Animation']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9225C-332D-C149-BA71-E5FBA81A541C}"/>
              </a:ext>
            </a:extLst>
          </p:cNvPr>
          <p:cNvSpPr txBox="1"/>
          <p:nvPr/>
        </p:nvSpPr>
        <p:spPr>
          <a:xfrm>
            <a:off x="1470024" y="5105400"/>
            <a:ext cx="6934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14B8D9"/>
                </a:highlight>
              </a:rPr>
              <a:t>['cost'] = ['revenue'] - ['budget']</a:t>
            </a:r>
          </a:p>
        </p:txBody>
      </p:sp>
    </p:spTree>
    <p:extLst>
      <p:ext uri="{BB962C8B-B14F-4D97-AF65-F5344CB8AC3E}">
        <p14:creationId xmlns:p14="http://schemas.microsoft.com/office/powerpoint/2010/main" val="26703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1AD-F4A9-064A-948B-DF811E4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52400"/>
            <a:ext cx="9753600" cy="792162"/>
          </a:xfrm>
        </p:spPr>
        <p:txBody>
          <a:bodyPr/>
          <a:lstStyle/>
          <a:p>
            <a:pPr algn="ctr"/>
            <a:r>
              <a:rPr lang="en-US" b="1" dirty="0"/>
              <a:t>Residuals vs.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D7AFC-968D-E443-B348-21CE39544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00" y="1096781"/>
            <a:ext cx="7851612" cy="5791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414C8-D40B-504D-A1A8-B6B503BC1A34}"/>
              </a:ext>
            </a:extLst>
          </p:cNvPr>
          <p:cNvSpPr txBox="1"/>
          <p:nvPr/>
        </p:nvSpPr>
        <p:spPr>
          <a:xfrm>
            <a:off x="149388" y="3394023"/>
            <a:ext cx="4189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This chart</a:t>
            </a:r>
            <a:r>
              <a:rPr lang="ar-SA" sz="2400" b="1" dirty="0"/>
              <a:t> </a:t>
            </a:r>
            <a:r>
              <a:rPr lang="en-US" sz="2400" b="1" dirty="0"/>
              <a:t>shows the number of errors that occurred during</a:t>
            </a:r>
          </a:p>
          <a:p>
            <a:pPr>
              <a:lnSpc>
                <a:spcPct val="90000"/>
              </a:lnSpc>
            </a:pPr>
            <a:r>
              <a:rPr lang="ar-SA" sz="2400" b="1" dirty="0"/>
              <a:t> </a:t>
            </a:r>
            <a:r>
              <a:rPr lang="en-US" sz="2400" b="1" dirty="0"/>
              <a:t>Predicted Revenue. </a:t>
            </a:r>
          </a:p>
        </p:txBody>
      </p:sp>
    </p:spTree>
    <p:extLst>
      <p:ext uri="{BB962C8B-B14F-4D97-AF65-F5344CB8AC3E}">
        <p14:creationId xmlns:p14="http://schemas.microsoft.com/office/powerpoint/2010/main" val="25592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A77-B6EF-4AEA-8C82-65F77874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22238"/>
            <a:ext cx="9753600" cy="1325562"/>
          </a:xfrm>
        </p:spPr>
        <p:txBody>
          <a:bodyPr>
            <a:normAutofit/>
          </a:bodyPr>
          <a:lstStyle/>
          <a:p>
            <a:r>
              <a:rPr lang="en-GB" b="1" dirty="0"/>
              <a:t>Model Prediction and Evaluation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326F1-0C5E-8847-A2C1-E170CDB8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143001"/>
            <a:ext cx="6813550" cy="559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B02AF-58B8-5945-9AA9-F2B892A88BD8}"/>
              </a:ext>
            </a:extLst>
          </p:cNvPr>
          <p:cNvSpPr txBox="1"/>
          <p:nvPr/>
        </p:nvSpPr>
        <p:spPr>
          <a:xfrm>
            <a:off x="531812" y="3062219"/>
            <a:ext cx="42227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This chart</a:t>
            </a:r>
            <a:r>
              <a:rPr lang="ar-SA" sz="2400" b="1" dirty="0"/>
              <a:t> </a:t>
            </a:r>
            <a:r>
              <a:rPr lang="en-US" sz="2400" b="1" dirty="0"/>
              <a:t>shows the Relationship between Actual revenue and Predicted Revenue. </a:t>
            </a:r>
          </a:p>
        </p:txBody>
      </p:sp>
    </p:spTree>
    <p:extLst>
      <p:ext uri="{BB962C8B-B14F-4D97-AF65-F5344CB8AC3E}">
        <p14:creationId xmlns:p14="http://schemas.microsoft.com/office/powerpoint/2010/main" val="23251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645-5CAC-477D-8E8F-CB56670C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9092-A5AB-4B27-A1B4-EA32F9BF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11199812" cy="3505200"/>
          </a:xfrm>
        </p:spPr>
        <p:txBody>
          <a:bodyPr/>
          <a:lstStyle/>
          <a:p>
            <a:pPr algn="l"/>
            <a:r>
              <a:rPr lang="en-US" dirty="0"/>
              <a:t>Predicting the number of visitors to a website.</a:t>
            </a:r>
          </a:p>
          <a:p>
            <a:pPr algn="l"/>
            <a:r>
              <a:rPr lang="en-US" dirty="0"/>
              <a:t>Used complex models like machine learning and Deep learning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BDABDE-D250-F940-99BC-288836DD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A5802-979A-1B49-B7DC-2B55D58A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3CBADA-3856-2A40-A28D-2069B3E0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53C537-56AC-064D-9D24-36AA8B7F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0D3D803-5BDE-7A41-8255-2A877C32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F6D7-2661-4D52-AEB2-89661264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12" y="609600"/>
            <a:ext cx="9753600" cy="3048001"/>
          </a:xfrm>
        </p:spPr>
        <p:txBody>
          <a:bodyPr>
            <a:normAutofit/>
          </a:bodyPr>
          <a:lstStyle/>
          <a:p>
            <a:r>
              <a:rPr lang="en-US" sz="6000" b="1" dirty="0"/>
              <a:t>Thanks for listening</a:t>
            </a:r>
            <a:r>
              <a:rPr lang="en-US" sz="6000" b="1" dirty="0">
                <a:sym typeface="Wingdings" panose="05000000000000000000" pitchFamily="2" charset="2"/>
              </a:rPr>
              <a:t>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562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94184"/>
            <a:ext cx="9753600" cy="792162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2514600"/>
            <a:ext cx="11277600" cy="4343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We want to investigate whether we can predict the overall movie revenue given all the collected features.</a:t>
            </a:r>
          </a:p>
          <a:p>
            <a:pPr>
              <a:buFontTx/>
              <a:buChar char="-"/>
            </a:pPr>
            <a:r>
              <a:rPr lang="en-GB" dirty="0"/>
              <a:t> For this, we scraped the data from themoviedb.org to get the information for the movies and other related info like the year and the rating. </a:t>
            </a:r>
          </a:p>
          <a:p>
            <a:pPr>
              <a:buFontTx/>
              <a:buChar char="-"/>
            </a:pPr>
            <a:r>
              <a:rPr lang="en-GB" dirty="0"/>
              <a:t>Afterwards, we performed stringent data pre-processing to prepare the data for subsequent data analysis.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3B9E6-7BE3-5344-BBBF-CD72ADF3D4EE}"/>
              </a:ext>
            </a:extLst>
          </p:cNvPr>
          <p:cNvSpPr txBox="1"/>
          <p:nvPr/>
        </p:nvSpPr>
        <p:spPr>
          <a:xfrm>
            <a:off x="684212" y="1447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4B8D9"/>
                </a:solidFill>
              </a:rPr>
              <a:t>BACK Story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B207-EFA7-B846-8D0A-6B8FFC0E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C8-1AB8-184C-9A26-2DA82AEB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2265362"/>
            <a:ext cx="11506202" cy="4343400"/>
          </a:xfrm>
        </p:spPr>
        <p:txBody>
          <a:bodyPr/>
          <a:lstStyle/>
          <a:p>
            <a:r>
              <a:rPr lang="en-US" dirty="0"/>
              <a:t>Investigate the relationship between movie budget  and revenue. What is the expected revenue for a movie given a specific user rating?</a:t>
            </a:r>
          </a:p>
          <a:p>
            <a:r>
              <a:rPr lang="en-US" dirty="0"/>
              <a:t>What are the most effective features that affect the predictability of movie revenue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1D49B-A047-7F4D-B634-2BB336AC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7463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4B37-B8AA-4F78-BB70-58F9A723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/>
          <a:lstStyle/>
          <a:p>
            <a:pPr algn="ctr"/>
            <a:r>
              <a:rPr lang="en-GB" dirty="0"/>
              <a:t>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5FC6-6DC9-B942-AEB0-A0FA5B4781C2}"/>
              </a:ext>
            </a:extLst>
          </p:cNvPr>
          <p:cNvSpPr txBox="1"/>
          <p:nvPr/>
        </p:nvSpPr>
        <p:spPr>
          <a:xfrm>
            <a:off x="489582" y="1265332"/>
            <a:ext cx="2743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4B8D9"/>
                </a:solidFill>
              </a:rPr>
              <a:t>Main Columns</a:t>
            </a:r>
            <a:r>
              <a:rPr lang="en-US" sz="2400" dirty="0">
                <a:solidFill>
                  <a:srgbClr val="14B8D9"/>
                </a:solidFill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203ED-D81E-E44B-A92C-F850A0810D51}"/>
              </a:ext>
            </a:extLst>
          </p:cNvPr>
          <p:cNvSpPr txBox="1"/>
          <p:nvPr/>
        </p:nvSpPr>
        <p:spPr>
          <a:xfrm>
            <a:off x="440283" y="1683596"/>
            <a:ext cx="114300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Title, id ,Release date , Duration ,Genre count ,Genre ,Rating ,Keywords, Language , Budget, Revenue.</a:t>
            </a:r>
          </a:p>
          <a:p>
            <a:endParaRPr lang="en-GB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AB265-9CD7-DE49-BA50-189805811EC9}"/>
              </a:ext>
            </a:extLst>
          </p:cNvPr>
          <p:cNvSpPr txBox="1"/>
          <p:nvPr/>
        </p:nvSpPr>
        <p:spPr>
          <a:xfrm>
            <a:off x="440283" y="2478859"/>
            <a:ext cx="335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B8D9"/>
                </a:solidFill>
              </a:rPr>
              <a:t>Data-Frame Shape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29648-4314-9B40-AF15-6D06F1658FF3}"/>
              </a:ext>
            </a:extLst>
          </p:cNvPr>
          <p:cNvSpPr txBox="1"/>
          <p:nvPr/>
        </p:nvSpPr>
        <p:spPr>
          <a:xfrm>
            <a:off x="489340" y="2996760"/>
            <a:ext cx="979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/>
              <a:t>Original data: (3621,11)</a:t>
            </a:r>
          </a:p>
          <a:p>
            <a:pPr marL="45720"/>
            <a:r>
              <a:rPr lang="en-US" sz="2400" dirty="0"/>
              <a:t>After EDA: (1871, 11)</a:t>
            </a:r>
          </a:p>
          <a:p>
            <a:pPr marL="45720" indent="0">
              <a:buNone/>
            </a:pPr>
            <a:r>
              <a:rPr lang="en-US" sz="2400" dirty="0"/>
              <a:t>After the Feature engineering: (1871, 29)</a:t>
            </a:r>
          </a:p>
          <a:p>
            <a:pPr marL="45720" indent="0">
              <a:buNone/>
            </a:pPr>
            <a:r>
              <a:rPr lang="en-US" sz="2400" dirty="0"/>
              <a:t>28 features and one predictor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14BC5-25F4-2E42-AE4B-467194325BA8}"/>
              </a:ext>
            </a:extLst>
          </p:cNvPr>
          <p:cNvSpPr txBox="1"/>
          <p:nvPr/>
        </p:nvSpPr>
        <p:spPr>
          <a:xfrm>
            <a:off x="489340" y="4775944"/>
            <a:ext cx="4648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4B8D9"/>
                </a:solidFill>
              </a:rPr>
              <a:t>Tools and Libraries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B0E4A-44E4-D245-A13C-4325A461B88A}"/>
              </a:ext>
            </a:extLst>
          </p:cNvPr>
          <p:cNvSpPr txBox="1"/>
          <p:nvPr/>
        </p:nvSpPr>
        <p:spPr>
          <a:xfrm>
            <a:off x="470942" y="5410200"/>
            <a:ext cx="71474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Selenium, Beautifulsoup4, Scikit-learn, stats models , pandas</a:t>
            </a:r>
          </a:p>
        </p:txBody>
      </p:sp>
    </p:spTree>
    <p:extLst>
      <p:ext uri="{BB962C8B-B14F-4D97-AF65-F5344CB8AC3E}">
        <p14:creationId xmlns:p14="http://schemas.microsoft.com/office/powerpoint/2010/main" val="31225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FC53-0FDE-4910-8782-8B5A9DB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4419599" cy="2362200"/>
          </a:xfrm>
        </p:spPr>
        <p:txBody>
          <a:bodyPr anchor="b">
            <a:normAutofit/>
          </a:bodyPr>
          <a:lstStyle/>
          <a:p>
            <a:r>
              <a:rPr lang="en-GB" sz="4400" b="1" dirty="0">
                <a:solidFill>
                  <a:srgbClr val="14B8D9"/>
                </a:solidFill>
              </a:rPr>
              <a:t>OUR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F4AD7-3051-40EC-B7B0-13651AB6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707198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4DA-727F-456E-A695-0389A3D7AE7E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Stats model</a:t>
            </a:r>
            <a:endParaRPr lang="en-GB"/>
          </a:p>
        </p:txBody>
      </p:sp>
      <p:pic>
        <p:nvPicPr>
          <p:cNvPr id="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CA0FEA-7A0F-4036-B2B4-EA0F4898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773865"/>
            <a:ext cx="6363957" cy="43434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49B27-57B4-4710-B142-158DF1188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5" t="26159"/>
          <a:stretch/>
        </p:blipFill>
        <p:spPr>
          <a:xfrm>
            <a:off x="7008812" y="449152"/>
            <a:ext cx="4114800" cy="5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041D2B7-C9B4-4101-8672-E36066E32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389399"/>
              </p:ext>
            </p:extLst>
          </p:nvPr>
        </p:nvGraphicFramePr>
        <p:xfrm>
          <a:off x="1217613" y="4033838"/>
          <a:ext cx="9753600" cy="21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06118780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579795123"/>
                    </a:ext>
                  </a:extLst>
                </a:gridCol>
              </a:tblGrid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Model Type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Score (Test)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710841777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Linear Regression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0.598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3572577778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LASSO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0.598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2646816055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Ridge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0.599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479654833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Elastic Net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0.599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838651058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Random Forrest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0.500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111385093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Gradient Boosting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0.572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171891531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3270D83-391A-4F01-8A2E-4E711130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82901059-C0ED-4E7A-B5E4-2043358DA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780765"/>
              </p:ext>
            </p:extLst>
          </p:nvPr>
        </p:nvGraphicFramePr>
        <p:xfrm>
          <a:off x="1217613" y="1828800"/>
          <a:ext cx="9753598" cy="21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17">
                  <a:extLst>
                    <a:ext uri="{9D8B030D-6E8A-4147-A177-3AD203B41FA5}">
                      <a16:colId xmlns:a16="http://schemas.microsoft.com/office/drawing/2014/main" val="1061187803"/>
                    </a:ext>
                  </a:extLst>
                </a:gridCol>
                <a:gridCol w="3294822">
                  <a:extLst>
                    <a:ext uri="{9D8B030D-6E8A-4147-A177-3AD203B41FA5}">
                      <a16:colId xmlns:a16="http://schemas.microsoft.com/office/drawing/2014/main" val="579795123"/>
                    </a:ext>
                  </a:extLst>
                </a:gridCol>
                <a:gridCol w="3981259">
                  <a:extLst>
                    <a:ext uri="{9D8B030D-6E8A-4147-A177-3AD203B41FA5}">
                      <a16:colId xmlns:a16="http://schemas.microsoft.com/office/drawing/2014/main" val="2573399285"/>
                    </a:ext>
                  </a:extLst>
                </a:gridCol>
              </a:tblGrid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Model Type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Score (Training)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Score (validation)</a:t>
                      </a:r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710841777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Linear Regression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0.65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0.547</a:t>
                      </a:r>
                      <a:endParaRPr lang="en-US" sz="1500"/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3572577778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Polynomial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0.74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0.406</a:t>
                      </a:r>
                      <a:endParaRPr lang="en-US" sz="1500"/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479654833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>
                          <a:highlight>
                            <a:srgbClr val="00FFFF"/>
                          </a:highlight>
                        </a:rPr>
                        <a:t>LASSO d=2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highlight>
                            <a:srgbClr val="00FFFF"/>
                          </a:highlight>
                        </a:rPr>
                        <a:t>0.67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highlight>
                            <a:srgbClr val="00FFFF"/>
                          </a:highlight>
                        </a:rPr>
                        <a:t>0.562</a:t>
                      </a:r>
                      <a:endParaRPr lang="en-US" sz="1500">
                        <a:highlight>
                          <a:srgbClr val="00FFFF"/>
                        </a:highlight>
                      </a:endParaRPr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3794694586"/>
                  </a:ext>
                </a:extLst>
              </a:tr>
              <a:tr h="630472">
                <a:tc>
                  <a:txBody>
                    <a:bodyPr/>
                    <a:lstStyle/>
                    <a:p>
                      <a:r>
                        <a:rPr lang="en-US" sz="1500"/>
                        <a:t>CROSS Validation for 5 parts of the data</a:t>
                      </a:r>
                    </a:p>
                  </a:txBody>
                  <a:tcPr marL="78237" marR="78237" marT="39118" marB="39118"/>
                </a:tc>
                <a:tc gridSpan="2">
                  <a:txBody>
                    <a:bodyPr/>
                    <a:lstStyle/>
                    <a:p>
                      <a:r>
                        <a:rPr lang="en-US" sz="1500"/>
                        <a:t>Mean Score 0.63</a:t>
                      </a:r>
                    </a:p>
                  </a:txBody>
                  <a:tcPr marL="78237" marR="78237" marT="39118" marB="391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3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54D43-23E9-CD40-B7AE-D22FBEB6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609600"/>
            <a:ext cx="118110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5522F-BE05-8344-AEA7-B29B7DE56D6A}"/>
              </a:ext>
            </a:extLst>
          </p:cNvPr>
          <p:cNvSpPr txBox="1"/>
          <p:nvPr/>
        </p:nvSpPr>
        <p:spPr>
          <a:xfrm>
            <a:off x="2894012" y="161134"/>
            <a:ext cx="586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 features Correlations </a:t>
            </a:r>
          </a:p>
        </p:txBody>
      </p:sp>
    </p:spTree>
    <p:extLst>
      <p:ext uri="{BB962C8B-B14F-4D97-AF65-F5344CB8AC3E}">
        <p14:creationId xmlns:p14="http://schemas.microsoft.com/office/powerpoint/2010/main" val="9881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61FF-ECBE-4A60-A1FE-BF9335D0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1188" y="175419"/>
            <a:ext cx="9753600" cy="1020762"/>
          </a:xfrm>
        </p:spPr>
        <p:txBody>
          <a:bodyPr/>
          <a:lstStyle/>
          <a:p>
            <a:pPr algn="ctr"/>
            <a:r>
              <a:rPr lang="en-GB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AF00-A320-43B5-BECB-8D0BD940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828800"/>
            <a:ext cx="7772400" cy="4343400"/>
          </a:xfrm>
        </p:spPr>
        <p:txBody>
          <a:bodyPr/>
          <a:lstStyle/>
          <a:p>
            <a:r>
              <a:rPr lang="en-GB" dirty="0"/>
              <a:t>We removed useless features which will not be used by our regression modelling step like id, release date.</a:t>
            </a:r>
          </a:p>
          <a:p>
            <a:r>
              <a:rPr lang="en-GB" dirty="0"/>
              <a:t>We converted genre and language categorical features into numerical by converting them into dummy variates.</a:t>
            </a:r>
          </a:p>
          <a:p>
            <a:r>
              <a:rPr lang="en-GB" dirty="0"/>
              <a:t>We transformed some numerical columns using square root to make all numerical variates closer to each others to normalization of the model.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2915B-7B30-3140-8FC7-18639B4F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8100"/>
            <a:ext cx="413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1787</TotalTime>
  <Words>492</Words>
  <Application>Microsoft Office PowerPoint</Application>
  <PresentationFormat>Custom</PresentationFormat>
  <Paragraphs>95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inherit</vt:lpstr>
      <vt:lpstr>World Presentation 16x9</vt:lpstr>
      <vt:lpstr>Predicting the Revenue for the movie DB</vt:lpstr>
      <vt:lpstr>overview</vt:lpstr>
      <vt:lpstr>Research Questions </vt:lpstr>
      <vt:lpstr>The Data</vt:lpstr>
      <vt:lpstr>OUR STRATEGY</vt:lpstr>
      <vt:lpstr>PowerPoint Presentation</vt:lpstr>
      <vt:lpstr>Models Comparison</vt:lpstr>
      <vt:lpstr>PowerPoint Presentation</vt:lpstr>
      <vt:lpstr>FEATURE ENGINEERING</vt:lpstr>
      <vt:lpstr>FEATURE ENGINEERING</vt:lpstr>
      <vt:lpstr>Residuals vs. Predictions</vt:lpstr>
      <vt:lpstr>Model Prediction and Evaluation </vt:lpstr>
      <vt:lpstr>FUTURE WORK</vt:lpstr>
      <vt:lpstr>Thanks for listening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the MTA Turnstile Project   </dc:title>
  <dc:creator>rawan ahmadi</dc:creator>
  <cp:lastModifiedBy>rawan ahmadi</cp:lastModifiedBy>
  <cp:revision>40</cp:revision>
  <dcterms:created xsi:type="dcterms:W3CDTF">2021-10-09T18:25:20Z</dcterms:created>
  <dcterms:modified xsi:type="dcterms:W3CDTF">2021-10-24T12:19:21Z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