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d7b0fd161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d7b0fd161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d7b0fd161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d7b0fd161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d7b0fd161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d7b0fd161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d7b0fd161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d7b0fd161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d7b0fd161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d7b0fd161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d7b0fd161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d7b0fd161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d7b0fd161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d7b0fd161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d7b0fd161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d7b0fd161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d7b0fd161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d7b0fd161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d7b0fd161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d7b0fd161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d7b0fd161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d7b0fd161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74375" y="1506725"/>
            <a:ext cx="7688100" cy="204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477"/>
              <a:t>USART - Universal Synchronous Asynchronous </a:t>
            </a:r>
            <a:r>
              <a:rPr lang="en-GB" sz="3477"/>
              <a:t>Receiver</a:t>
            </a:r>
            <a:r>
              <a:rPr lang="en-GB" sz="3477"/>
              <a:t> Transmitter </a:t>
            </a:r>
            <a:r>
              <a:rPr lang="en-GB"/>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900"/>
              <a:t>Receiver Block of USART</a:t>
            </a:r>
            <a:endParaRPr/>
          </a:p>
        </p:txBody>
      </p:sp>
      <p:sp>
        <p:nvSpPr>
          <p:cNvPr id="143" name="Google Shape;143;p22"/>
          <p:cNvSpPr txBox="1"/>
          <p:nvPr>
            <p:ph idx="1" type="body"/>
          </p:nvPr>
        </p:nvSpPr>
        <p:spPr>
          <a:xfrm>
            <a:off x="727650" y="1798550"/>
            <a:ext cx="7688700" cy="2857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GB" sz="1500"/>
              <a:t>The module can be enabled to receive 8 or 9 bits by setting the RX9 bit in the RCSTA register.</a:t>
            </a:r>
            <a:endParaRPr sz="1500"/>
          </a:p>
          <a:p>
            <a:pPr indent="-323850" lvl="0" marL="457200" rtl="0" algn="l">
              <a:spcBef>
                <a:spcPts val="0"/>
              </a:spcBef>
              <a:spcAft>
                <a:spcPts val="0"/>
              </a:spcAft>
              <a:buSzPts val="1500"/>
              <a:buAutoNum type="arabicPeriod"/>
            </a:pPr>
            <a:r>
              <a:rPr lang="en-GB" sz="1500"/>
              <a:t>If the receiver detects a START bit, eight or nine bits of serial data are shifted from the RX pin into the receive shift register one bit at a time,.</a:t>
            </a:r>
            <a:endParaRPr sz="1500"/>
          </a:p>
          <a:p>
            <a:pPr indent="-323850" lvl="0" marL="457200" rtl="0" algn="l">
              <a:spcBef>
                <a:spcPts val="0"/>
              </a:spcBef>
              <a:spcAft>
                <a:spcPts val="0"/>
              </a:spcAft>
              <a:buSzPts val="1500"/>
              <a:buAutoNum type="arabicPeriod"/>
            </a:pPr>
            <a:r>
              <a:rPr lang="en-GB" sz="1500"/>
              <a:t>After the last bit has been shifted in, the STOP bit is checked and the data is moved into the FIFO buffer.</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900"/>
              <a:t>U</a:t>
            </a:r>
            <a:r>
              <a:rPr lang="en-GB" sz="1900"/>
              <a:t>SART Baud Rate</a:t>
            </a:r>
            <a:endParaRPr/>
          </a:p>
        </p:txBody>
      </p:sp>
      <p:pic>
        <p:nvPicPr>
          <p:cNvPr id="149" name="Google Shape;149;p23"/>
          <p:cNvPicPr preferRelativeResize="0"/>
          <p:nvPr/>
        </p:nvPicPr>
        <p:blipFill>
          <a:blip r:embed="rId3">
            <a:alphaModFix/>
          </a:blip>
          <a:stretch>
            <a:fillRect/>
          </a:stretch>
        </p:blipFill>
        <p:spPr>
          <a:xfrm>
            <a:off x="1008050" y="1719275"/>
            <a:ext cx="5809700" cy="3017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900"/>
              <a:t>USART Baud Rate</a:t>
            </a:r>
            <a:endParaRPr/>
          </a:p>
        </p:txBody>
      </p:sp>
      <p:sp>
        <p:nvSpPr>
          <p:cNvPr id="155" name="Google Shape;155;p24"/>
          <p:cNvSpPr txBox="1"/>
          <p:nvPr>
            <p:ph idx="1" type="body"/>
          </p:nvPr>
        </p:nvSpPr>
        <p:spPr>
          <a:xfrm>
            <a:off x="727650" y="1746700"/>
            <a:ext cx="7688700" cy="3075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Each bit is received or transmitted using a clock that is a multiple of the bit rate(x16 or x64).</a:t>
            </a:r>
            <a:endParaRPr sz="1400"/>
          </a:p>
          <a:p>
            <a:pPr indent="-317500" lvl="0" marL="457200" rtl="0" algn="l">
              <a:spcBef>
                <a:spcPts val="0"/>
              </a:spcBef>
              <a:spcAft>
                <a:spcPts val="0"/>
              </a:spcAft>
              <a:buSzPts val="1400"/>
              <a:buChar char="-"/>
            </a:pPr>
            <a:r>
              <a:rPr lang="en-GB" sz="1400"/>
              <a:t>So, we have ro get this clock </a:t>
            </a:r>
            <a:r>
              <a:rPr lang="en-GB" sz="1400"/>
              <a:t>frequency</a:t>
            </a:r>
            <a:r>
              <a:rPr lang="en-GB" sz="1400"/>
              <a:t> from the oscillator frequency using the baud rate generator.</a:t>
            </a:r>
            <a:endParaRPr sz="1400"/>
          </a:p>
          <a:p>
            <a:pPr indent="-317500" lvl="0" marL="457200" rtl="0" algn="l">
              <a:spcBef>
                <a:spcPts val="0"/>
              </a:spcBef>
              <a:spcAft>
                <a:spcPts val="0"/>
              </a:spcAft>
              <a:buSzPts val="1400"/>
              <a:buChar char="-"/>
            </a:pPr>
            <a:r>
              <a:rPr lang="en-GB" sz="1400"/>
              <a:t>This is done by dividing the oscillator frequency by a programmable </a:t>
            </a:r>
            <a:r>
              <a:rPr lang="en-GB" sz="1400"/>
              <a:t>timing</a:t>
            </a:r>
            <a:r>
              <a:rPr lang="en-GB" sz="1400"/>
              <a:t> device to synchronize the bit duration for both the transmitter and the receiver.</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155"/>
              <a:t>Contents</a:t>
            </a:r>
            <a:r>
              <a:rPr lang="en-GB"/>
              <a:t> </a:t>
            </a:r>
            <a:endParaRPr/>
          </a:p>
        </p:txBody>
      </p:sp>
      <p:sp>
        <p:nvSpPr>
          <p:cNvPr id="92" name="Google Shape;92;p14"/>
          <p:cNvSpPr txBox="1"/>
          <p:nvPr>
            <p:ph idx="1" type="body"/>
          </p:nvPr>
        </p:nvSpPr>
        <p:spPr>
          <a:xfrm>
            <a:off x="727650" y="177882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Data Transmission Types.</a:t>
            </a:r>
            <a:endParaRPr/>
          </a:p>
          <a:p>
            <a:pPr indent="-311150" lvl="0" marL="457200" rtl="0" algn="l">
              <a:spcBef>
                <a:spcPts val="0"/>
              </a:spcBef>
              <a:spcAft>
                <a:spcPts val="0"/>
              </a:spcAft>
              <a:buSzPts val="1300"/>
              <a:buAutoNum type="arabicPeriod"/>
            </a:pPr>
            <a:r>
              <a:rPr lang="en-GB"/>
              <a:t>Introduction to USART.</a:t>
            </a:r>
            <a:endParaRPr/>
          </a:p>
          <a:p>
            <a:pPr indent="-311150" lvl="0" marL="457200" rtl="0" algn="l">
              <a:spcBef>
                <a:spcPts val="0"/>
              </a:spcBef>
              <a:spcAft>
                <a:spcPts val="0"/>
              </a:spcAft>
              <a:buSzPts val="1300"/>
              <a:buAutoNum type="arabicPeriod"/>
            </a:pPr>
            <a:r>
              <a:rPr lang="en-GB"/>
              <a:t>USART Asynchronous Mode.</a:t>
            </a:r>
            <a:endParaRPr/>
          </a:p>
          <a:p>
            <a:pPr indent="-311150" lvl="0" marL="457200" rtl="0" algn="l">
              <a:spcBef>
                <a:spcPts val="0"/>
              </a:spcBef>
              <a:spcAft>
                <a:spcPts val="0"/>
              </a:spcAft>
              <a:buSzPts val="1300"/>
              <a:buAutoNum type="arabicPeriod"/>
            </a:pPr>
            <a:r>
              <a:rPr lang="en-GB"/>
              <a:t>Transmitter Block of USART.</a:t>
            </a:r>
            <a:endParaRPr/>
          </a:p>
          <a:p>
            <a:pPr indent="-311150" lvl="0" marL="457200" rtl="0" algn="l">
              <a:spcBef>
                <a:spcPts val="0"/>
              </a:spcBef>
              <a:spcAft>
                <a:spcPts val="0"/>
              </a:spcAft>
              <a:buSzPts val="1300"/>
              <a:buAutoNum type="arabicPeriod"/>
            </a:pPr>
            <a:r>
              <a:rPr lang="en-GB"/>
              <a:t>Receiver Block of USART.</a:t>
            </a:r>
            <a:endParaRPr/>
          </a:p>
          <a:p>
            <a:pPr indent="-311150" lvl="0" marL="457200" rtl="0" algn="l">
              <a:spcBef>
                <a:spcPts val="0"/>
              </a:spcBef>
              <a:spcAft>
                <a:spcPts val="0"/>
              </a:spcAft>
              <a:buSzPts val="1300"/>
              <a:buAutoNum type="arabicPeriod"/>
            </a:pPr>
            <a:r>
              <a:rPr lang="en-GB"/>
              <a:t>USART Baud Rate Generator</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900"/>
              <a:t>Data Transmission Types</a:t>
            </a:r>
            <a:endParaRPr sz="1900"/>
          </a:p>
        </p:txBody>
      </p:sp>
      <p:sp>
        <p:nvSpPr>
          <p:cNvPr id="98" name="Google Shape;98;p15"/>
          <p:cNvSpPr txBox="1"/>
          <p:nvPr>
            <p:ph idx="1" type="body"/>
          </p:nvPr>
        </p:nvSpPr>
        <p:spPr>
          <a:xfrm>
            <a:off x="729450" y="1778850"/>
            <a:ext cx="7688700" cy="2986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b="1" lang="en-GB" sz="1600" u="sng"/>
              <a:t>Simplex Mode</a:t>
            </a:r>
            <a:endParaRPr b="1" sz="1600" u="sng"/>
          </a:p>
          <a:p>
            <a:pPr indent="0" lvl="0" marL="457200" rtl="0" algn="l">
              <a:spcBef>
                <a:spcPts val="1200"/>
              </a:spcBef>
              <a:spcAft>
                <a:spcPts val="0"/>
              </a:spcAft>
              <a:buNone/>
            </a:pPr>
            <a:r>
              <a:rPr lang="en-GB" sz="1500"/>
              <a:t>Communication is possible in one direction only.  Ex: TV</a:t>
            </a:r>
            <a:endParaRPr sz="1500"/>
          </a:p>
          <a:p>
            <a:pPr indent="0" lvl="0" marL="457200" rtl="0" algn="l">
              <a:spcBef>
                <a:spcPts val="1200"/>
              </a:spcBef>
              <a:spcAft>
                <a:spcPts val="0"/>
              </a:spcAft>
              <a:buNone/>
            </a:pPr>
            <a:r>
              <a:t/>
            </a:r>
            <a:endParaRPr b="1" sz="1400"/>
          </a:p>
          <a:p>
            <a:pPr indent="0" lvl="0" marL="457200" rtl="0" algn="l">
              <a:spcBef>
                <a:spcPts val="1200"/>
              </a:spcBef>
              <a:spcAft>
                <a:spcPts val="1200"/>
              </a:spcAft>
              <a:buNone/>
            </a:pPr>
            <a:r>
              <a:t/>
            </a:r>
            <a:endParaRPr b="1" sz="1400"/>
          </a:p>
        </p:txBody>
      </p:sp>
      <p:pic>
        <p:nvPicPr>
          <p:cNvPr id="99" name="Google Shape;99;p15"/>
          <p:cNvPicPr preferRelativeResize="0"/>
          <p:nvPr/>
        </p:nvPicPr>
        <p:blipFill>
          <a:blip r:embed="rId3">
            <a:alphaModFix/>
          </a:blip>
          <a:stretch>
            <a:fillRect/>
          </a:stretch>
        </p:blipFill>
        <p:spPr>
          <a:xfrm>
            <a:off x="1424525" y="2571750"/>
            <a:ext cx="3581631" cy="2261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339425" y="1368075"/>
            <a:ext cx="8558100" cy="36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t>2. </a:t>
            </a:r>
            <a:r>
              <a:rPr b="1" lang="en-GB" sz="1400"/>
              <a:t> </a:t>
            </a:r>
            <a:r>
              <a:rPr b="1" lang="en-GB" sz="1400" u="sng"/>
              <a:t>Half Duplex Mode</a:t>
            </a:r>
            <a:endParaRPr b="1" sz="1400" u="sng"/>
          </a:p>
          <a:p>
            <a:pPr indent="0" lvl="0" marL="0" rtl="0" algn="l">
              <a:spcBef>
                <a:spcPts val="1200"/>
              </a:spcBef>
              <a:spcAft>
                <a:spcPts val="0"/>
              </a:spcAft>
              <a:buNone/>
            </a:pPr>
            <a:r>
              <a:rPr lang="en-GB" sz="1400"/>
              <a:t>      Communication in done in both directions but only on Tx and one Rx at a time. Ex: Police Radio</a:t>
            </a:r>
            <a:endParaRPr sz="1400"/>
          </a:p>
          <a:p>
            <a:pPr indent="0" lvl="0" marL="0" rtl="0" algn="l">
              <a:spcBef>
                <a:spcPts val="1200"/>
              </a:spcBef>
              <a:spcAft>
                <a:spcPts val="0"/>
              </a:spcAft>
              <a:buNone/>
            </a:pPr>
            <a:r>
              <a:t/>
            </a:r>
            <a:endParaRPr sz="1500" u="sng"/>
          </a:p>
          <a:p>
            <a:pPr indent="0" lvl="0" marL="0" rtl="0" algn="l">
              <a:spcBef>
                <a:spcPts val="1200"/>
              </a:spcBef>
              <a:spcAft>
                <a:spcPts val="0"/>
              </a:spcAft>
              <a:buNone/>
            </a:pPr>
            <a:r>
              <a:t/>
            </a:r>
            <a:endParaRPr sz="1400" u="sng"/>
          </a:p>
          <a:p>
            <a:pPr indent="0" lvl="0" marL="0" rtl="0" algn="l">
              <a:spcBef>
                <a:spcPts val="1200"/>
              </a:spcBef>
              <a:spcAft>
                <a:spcPts val="0"/>
              </a:spcAft>
              <a:buNone/>
            </a:pPr>
            <a:r>
              <a:rPr b="1" lang="en-GB" sz="1400"/>
              <a:t>3. </a:t>
            </a:r>
            <a:r>
              <a:rPr b="1" lang="en-GB" sz="1400" u="sng"/>
              <a:t>Full Duplex Mode</a:t>
            </a:r>
            <a:endParaRPr b="1" sz="1400" u="sng"/>
          </a:p>
          <a:p>
            <a:pPr indent="0" lvl="0" marL="0" rtl="0" algn="l">
              <a:spcBef>
                <a:spcPts val="1200"/>
              </a:spcBef>
              <a:spcAft>
                <a:spcPts val="0"/>
              </a:spcAft>
              <a:buNone/>
            </a:pPr>
            <a:r>
              <a:rPr lang="en-GB" sz="1400"/>
              <a:t>     Communication is possible in both directions, both sides can transmit and receive at the same time. </a:t>
            </a:r>
            <a:r>
              <a:rPr lang="en-GB" sz="1500"/>
              <a:t>    </a:t>
            </a:r>
            <a:endParaRPr sz="1500"/>
          </a:p>
          <a:p>
            <a:pPr indent="0" lvl="0" marL="0" rtl="0" algn="l">
              <a:spcBef>
                <a:spcPts val="1200"/>
              </a:spcBef>
              <a:spcAft>
                <a:spcPts val="1200"/>
              </a:spcAft>
              <a:buNone/>
            </a:pPr>
            <a:r>
              <a:t/>
            </a:r>
            <a:endParaRPr b="1" sz="1500" u="sng"/>
          </a:p>
        </p:txBody>
      </p:sp>
      <p:pic>
        <p:nvPicPr>
          <p:cNvPr id="105" name="Google Shape;105;p16"/>
          <p:cNvPicPr preferRelativeResize="0"/>
          <p:nvPr/>
        </p:nvPicPr>
        <p:blipFill rotWithShape="1">
          <a:blip r:embed="rId3">
            <a:alphaModFix/>
          </a:blip>
          <a:srcRect b="57403" l="0" r="0" t="11277"/>
          <a:stretch/>
        </p:blipFill>
        <p:spPr>
          <a:xfrm>
            <a:off x="2500088" y="2072025"/>
            <a:ext cx="4143825" cy="1216475"/>
          </a:xfrm>
          <a:prstGeom prst="rect">
            <a:avLst/>
          </a:prstGeom>
          <a:noFill/>
          <a:ln>
            <a:noFill/>
          </a:ln>
        </p:spPr>
      </p:pic>
      <p:pic>
        <p:nvPicPr>
          <p:cNvPr id="106" name="Google Shape;106;p16"/>
          <p:cNvPicPr preferRelativeResize="0"/>
          <p:nvPr/>
        </p:nvPicPr>
        <p:blipFill rotWithShape="1">
          <a:blip r:embed="rId4">
            <a:alphaModFix/>
          </a:blip>
          <a:srcRect b="10969" l="0" r="0" t="55120"/>
          <a:stretch/>
        </p:blipFill>
        <p:spPr>
          <a:xfrm>
            <a:off x="2583950" y="3766125"/>
            <a:ext cx="3893050" cy="1291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52105"/>
              <a:buFont typeface="Arial"/>
              <a:buNone/>
            </a:pPr>
            <a:r>
              <a:rPr lang="en-GB" sz="1900"/>
              <a:t>Introduction to USART</a:t>
            </a:r>
            <a:endParaRPr/>
          </a:p>
        </p:txBody>
      </p:sp>
      <p:sp>
        <p:nvSpPr>
          <p:cNvPr id="112" name="Google Shape;112;p17"/>
          <p:cNvSpPr txBox="1"/>
          <p:nvPr>
            <p:ph idx="1" type="body"/>
          </p:nvPr>
        </p:nvSpPr>
        <p:spPr>
          <a:xfrm>
            <a:off x="727650" y="1853850"/>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USART - Stands for Universal Synchronous Asynchronous Receiver Transmitter.</a:t>
            </a:r>
            <a:endParaRPr sz="1400"/>
          </a:p>
          <a:p>
            <a:pPr indent="-317500" lvl="0" marL="457200" rtl="0" algn="l">
              <a:spcBef>
                <a:spcPts val="0"/>
              </a:spcBef>
              <a:spcAft>
                <a:spcPts val="0"/>
              </a:spcAft>
              <a:buSzPts val="1400"/>
              <a:buChar char="-"/>
            </a:pPr>
            <a:r>
              <a:rPr lang="en-GB" sz="1400"/>
              <a:t>The USART </a:t>
            </a:r>
            <a:r>
              <a:rPr lang="en-GB" sz="1400"/>
              <a:t>module</a:t>
            </a:r>
            <a:r>
              <a:rPr lang="en-GB" sz="1400"/>
              <a:t> is a full duplex, serial I/O communication peripheral.</a:t>
            </a:r>
            <a:endParaRPr sz="1400"/>
          </a:p>
          <a:p>
            <a:pPr indent="-317500" lvl="0" marL="457200" rtl="0" algn="l">
              <a:spcBef>
                <a:spcPts val="0"/>
              </a:spcBef>
              <a:spcAft>
                <a:spcPts val="0"/>
              </a:spcAft>
              <a:buSzPts val="1400"/>
              <a:buChar char="-"/>
            </a:pPr>
            <a:r>
              <a:rPr lang="en-GB" sz="1400"/>
              <a:t>It contains all shift registers, clock generators and data buffers needed for </a:t>
            </a:r>
            <a:r>
              <a:rPr lang="en-GB" sz="1400"/>
              <a:t>serial</a:t>
            </a:r>
            <a:r>
              <a:rPr lang="en-GB" sz="1400"/>
              <a:t> communication.</a:t>
            </a:r>
            <a:endParaRPr sz="1400"/>
          </a:p>
          <a:p>
            <a:pPr indent="-317500" lvl="0" marL="457200" rtl="0" algn="l">
              <a:spcBef>
                <a:spcPts val="0"/>
              </a:spcBef>
              <a:spcAft>
                <a:spcPts val="0"/>
              </a:spcAft>
              <a:buSzPts val="1400"/>
              <a:buChar char="-"/>
            </a:pPr>
            <a:r>
              <a:rPr lang="en-GB" sz="1400"/>
              <a:t>It can work in synchronous and asynchronous modes.</a:t>
            </a:r>
            <a:endParaRPr sz="14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52105"/>
              <a:buFont typeface="Arial"/>
              <a:buNone/>
            </a:pPr>
            <a:r>
              <a:rPr lang="en-GB" sz="1900"/>
              <a:t>USART Asynchronous Mode </a:t>
            </a:r>
            <a:endParaRPr/>
          </a:p>
        </p:txBody>
      </p:sp>
      <p:sp>
        <p:nvSpPr>
          <p:cNvPr id="118" name="Google Shape;118;p18"/>
          <p:cNvSpPr txBox="1"/>
          <p:nvPr>
            <p:ph idx="1" type="body"/>
          </p:nvPr>
        </p:nvSpPr>
        <p:spPr>
          <a:xfrm>
            <a:off x="727650" y="1756350"/>
            <a:ext cx="7688700" cy="304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transfer happens in the following way:</a:t>
            </a:r>
            <a:endParaRPr/>
          </a:p>
          <a:p>
            <a:pPr indent="-311150" lvl="0" marL="457200" rtl="0" algn="l">
              <a:spcBef>
                <a:spcPts val="1200"/>
              </a:spcBef>
              <a:spcAft>
                <a:spcPts val="0"/>
              </a:spcAft>
              <a:buSzPts val="1300"/>
              <a:buAutoNum type="arabicPeriod"/>
            </a:pPr>
            <a:r>
              <a:rPr lang="en-GB"/>
              <a:t>In idle state, data line has logic high.</a:t>
            </a:r>
            <a:endParaRPr/>
          </a:p>
          <a:p>
            <a:pPr indent="-311150" lvl="0" marL="457200" rtl="0" algn="l">
              <a:spcBef>
                <a:spcPts val="0"/>
              </a:spcBef>
              <a:spcAft>
                <a:spcPts val="0"/>
              </a:spcAft>
              <a:buSzPts val="1300"/>
              <a:buAutoNum type="arabicPeriod"/>
            </a:pPr>
            <a:r>
              <a:rPr lang="en-GB"/>
              <a:t>Data </a:t>
            </a:r>
            <a:r>
              <a:rPr lang="en-GB"/>
              <a:t>transfer</a:t>
            </a:r>
            <a:r>
              <a:rPr lang="en-GB"/>
              <a:t> starts with a start bit, which is always a zero</a:t>
            </a:r>
            <a:endParaRPr/>
          </a:p>
          <a:p>
            <a:pPr indent="-311150" lvl="0" marL="457200" rtl="0" algn="l">
              <a:spcBef>
                <a:spcPts val="0"/>
              </a:spcBef>
              <a:spcAft>
                <a:spcPts val="0"/>
              </a:spcAft>
              <a:buSzPts val="1300"/>
              <a:buAutoNum type="arabicPeriod"/>
            </a:pPr>
            <a:r>
              <a:rPr lang="en-GB"/>
              <a:t>Data word is transferred (8 or 9 bits), LSB is sent first.</a:t>
            </a:r>
            <a:endParaRPr/>
          </a:p>
          <a:p>
            <a:pPr indent="-311150" lvl="0" marL="457200" rtl="0" algn="l">
              <a:spcBef>
                <a:spcPts val="0"/>
              </a:spcBef>
              <a:spcAft>
                <a:spcPts val="0"/>
              </a:spcAft>
              <a:buSzPts val="1300"/>
              <a:buAutoNum type="arabicPeriod"/>
            </a:pPr>
            <a:r>
              <a:rPr lang="en-GB"/>
              <a:t>Each word ends with a stop bit, which is always high.</a:t>
            </a:r>
            <a:endParaRPr/>
          </a:p>
          <a:p>
            <a:pPr indent="-311150" lvl="0" marL="457200" rtl="0" algn="l">
              <a:spcBef>
                <a:spcPts val="0"/>
              </a:spcBef>
              <a:spcAft>
                <a:spcPts val="0"/>
              </a:spcAft>
              <a:buSzPts val="1300"/>
              <a:buAutoNum type="arabicPeriod"/>
            </a:pPr>
            <a:r>
              <a:rPr lang="en-GB"/>
              <a:t>Another byte can be sent directly </a:t>
            </a:r>
            <a:r>
              <a:rPr lang="en-GB"/>
              <a:t>after, and will start alsi with a start bit before data.</a:t>
            </a:r>
            <a:endParaRPr/>
          </a:p>
          <a:p>
            <a:pPr indent="0" lvl="0" marL="0" rtl="0" algn="l">
              <a:spcBef>
                <a:spcPts val="1200"/>
              </a:spcBef>
              <a:spcAft>
                <a:spcPts val="1200"/>
              </a:spcAft>
              <a:buNone/>
            </a:pPr>
            <a:r>
              <a:t/>
            </a:r>
            <a:endParaRPr/>
          </a:p>
        </p:txBody>
      </p:sp>
      <p:pic>
        <p:nvPicPr>
          <p:cNvPr id="119" name="Google Shape;119;p18"/>
          <p:cNvPicPr preferRelativeResize="0"/>
          <p:nvPr/>
        </p:nvPicPr>
        <p:blipFill>
          <a:blip r:embed="rId3">
            <a:alphaModFix/>
          </a:blip>
          <a:stretch>
            <a:fillRect/>
          </a:stretch>
        </p:blipFill>
        <p:spPr>
          <a:xfrm>
            <a:off x="1730800" y="3475325"/>
            <a:ext cx="4924076" cy="1242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900"/>
              <a:t>Transmitter Block of USART</a:t>
            </a:r>
            <a:endParaRPr/>
          </a:p>
        </p:txBody>
      </p:sp>
      <p:pic>
        <p:nvPicPr>
          <p:cNvPr id="125" name="Google Shape;125;p19"/>
          <p:cNvPicPr preferRelativeResize="0"/>
          <p:nvPr/>
        </p:nvPicPr>
        <p:blipFill>
          <a:blip r:embed="rId3">
            <a:alphaModFix/>
          </a:blip>
          <a:stretch>
            <a:fillRect/>
          </a:stretch>
        </p:blipFill>
        <p:spPr>
          <a:xfrm>
            <a:off x="995750" y="2005900"/>
            <a:ext cx="6761401" cy="252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52105"/>
              <a:buFont typeface="Arial"/>
              <a:buNone/>
            </a:pPr>
            <a:r>
              <a:rPr lang="en-GB" sz="1900"/>
              <a:t>Transmitter Block of USART</a:t>
            </a:r>
            <a:endParaRPr/>
          </a:p>
        </p:txBody>
      </p:sp>
      <p:sp>
        <p:nvSpPr>
          <p:cNvPr id="131" name="Google Shape;131;p20"/>
          <p:cNvSpPr txBox="1"/>
          <p:nvPr>
            <p:ph idx="1" type="body"/>
          </p:nvPr>
        </p:nvSpPr>
        <p:spPr>
          <a:xfrm>
            <a:off x="729450" y="1742950"/>
            <a:ext cx="7688700" cy="2597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GB" sz="1400"/>
              <a:t>The module can be enabled to transmit 8 or 9 bits by setting the TX9 bit in the TXSTA register.</a:t>
            </a:r>
            <a:endParaRPr sz="1400"/>
          </a:p>
          <a:p>
            <a:pPr indent="-317500" lvl="0" marL="457200" rtl="0" algn="l">
              <a:spcBef>
                <a:spcPts val="0"/>
              </a:spcBef>
              <a:spcAft>
                <a:spcPts val="0"/>
              </a:spcAft>
              <a:buSzPts val="1400"/>
              <a:buAutoNum type="arabicPeriod"/>
            </a:pPr>
            <a:r>
              <a:rPr lang="en-GB" sz="1400"/>
              <a:t>Data to be sent should be written into the TXREG register. </a:t>
            </a:r>
            <a:r>
              <a:rPr lang="en-GB" sz="1400"/>
              <a:t>If nine bits are to be transmitted, the ninth data bit must be placed in the TX9D bit of the TXSTA register before writing the other eight bits to the TXREG register.</a:t>
            </a:r>
            <a:endParaRPr sz="1400"/>
          </a:p>
          <a:p>
            <a:pPr indent="-317500" lvl="0" marL="457200" rtl="0" algn="l">
              <a:spcBef>
                <a:spcPts val="0"/>
              </a:spcBef>
              <a:spcAft>
                <a:spcPts val="0"/>
              </a:spcAft>
              <a:buSzPts val="1400"/>
              <a:buAutoNum type="arabicPeriod"/>
            </a:pPr>
            <a:r>
              <a:rPr lang="en-GB" sz="1400"/>
              <a:t>Once data has been written to TXREG, the eight or nine bits are moved into the transmit shift register after the STOP bit from the </a:t>
            </a:r>
            <a:r>
              <a:rPr lang="en-GB" sz="1400"/>
              <a:t>previous</a:t>
            </a:r>
            <a:r>
              <a:rPr lang="en-GB" sz="1400"/>
              <a:t> load is sent.</a:t>
            </a:r>
            <a:endParaRPr sz="1400"/>
          </a:p>
          <a:p>
            <a:pPr indent="-317500" lvl="0" marL="457200" rtl="0" algn="l">
              <a:spcBef>
                <a:spcPts val="0"/>
              </a:spcBef>
              <a:spcAft>
                <a:spcPts val="0"/>
              </a:spcAft>
              <a:buSzPts val="1400"/>
              <a:buAutoNum type="arabicPeriod"/>
            </a:pPr>
            <a:r>
              <a:rPr lang="en-GB" sz="1400"/>
              <a:t>From there they are clocked out onto the TX pin preceded by a start bit and followed by a stop bit.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900"/>
              <a:t>Receiver</a:t>
            </a:r>
            <a:r>
              <a:rPr lang="en-GB" sz="1900"/>
              <a:t> Block of USART</a:t>
            </a:r>
            <a:endParaRPr/>
          </a:p>
        </p:txBody>
      </p:sp>
      <p:pic>
        <p:nvPicPr>
          <p:cNvPr id="137" name="Google Shape;137;p21"/>
          <p:cNvPicPr preferRelativeResize="0"/>
          <p:nvPr/>
        </p:nvPicPr>
        <p:blipFill>
          <a:blip r:embed="rId3">
            <a:alphaModFix/>
          </a:blip>
          <a:stretch>
            <a:fillRect/>
          </a:stretch>
        </p:blipFill>
        <p:spPr>
          <a:xfrm>
            <a:off x="881775" y="1767100"/>
            <a:ext cx="6480001" cy="2977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