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e37d601e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e37d601e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e37d601e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e37d601e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e37d601e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e37d601e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Dynamic Voltage Drop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240"/>
              <a:t>What</a:t>
            </a:r>
            <a:r>
              <a:rPr lang="en-GB" sz="2240"/>
              <a:t> is IR Drop Issue?</a:t>
            </a:r>
            <a:endParaRPr sz="2240"/>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solidFill>
                  <a:srgbClr val="222222"/>
                </a:solidFill>
                <a:highlight>
                  <a:srgbClr val="FFFFFF"/>
                </a:highlight>
              </a:rPr>
              <a:t>The power supply (VDD and VSS) in a chip is uniformly distributed through the metal rails and stripes which is called Power Delivery Network (PDN) or power grid. Each metal layers used in PDN has finite resistivity. When current flow through the power delivery network, a part of the applied voltage will be dropped in PDN as per the Ohm's law. The amount of voltage drop will be V = I.R, which is called the IR drop.</a:t>
            </a:r>
            <a:endParaRPr>
              <a:solidFill>
                <a:srgbClr val="222222"/>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Types of IR Drop:</a:t>
            </a:r>
            <a:endParaRPr/>
          </a:p>
          <a:p>
            <a:pPr indent="0" lvl="0" marL="0" rtl="0" algn="l">
              <a:spcBef>
                <a:spcPts val="0"/>
              </a:spcBef>
              <a:spcAft>
                <a:spcPts val="0"/>
              </a:spcAft>
              <a:buNone/>
            </a:pPr>
            <a:r>
              <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There are two types of IR drop:</a:t>
            </a:r>
            <a:endParaRPr/>
          </a:p>
          <a:p>
            <a:pPr indent="-311150" lvl="0" marL="457200" rtl="0" algn="l">
              <a:spcBef>
                <a:spcPts val="1200"/>
              </a:spcBef>
              <a:spcAft>
                <a:spcPts val="0"/>
              </a:spcAft>
              <a:buSzPts val="1300"/>
              <a:buAutoNum type="arabicPeriod"/>
            </a:pPr>
            <a:r>
              <a:rPr lang="en-GB"/>
              <a:t>Static IR Drop.</a:t>
            </a:r>
            <a:endParaRPr/>
          </a:p>
          <a:p>
            <a:pPr indent="-311150" lvl="0" marL="457200" rtl="0" algn="l">
              <a:spcBef>
                <a:spcPts val="0"/>
              </a:spcBef>
              <a:spcAft>
                <a:spcPts val="0"/>
              </a:spcAft>
              <a:buSzPts val="1300"/>
              <a:buAutoNum type="arabicPeriod"/>
            </a:pPr>
            <a:r>
              <a:rPr lang="en-GB"/>
              <a:t>Dynamic IR Drop.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Reasons for IR Drop</a:t>
            </a:r>
            <a:endParaRPr/>
          </a:p>
        </p:txBody>
      </p:sp>
      <p:sp>
        <p:nvSpPr>
          <p:cNvPr id="104" name="Google Shape;104;p16"/>
          <p:cNvSpPr txBox="1"/>
          <p:nvPr>
            <p:ph idx="1" type="body"/>
          </p:nvPr>
        </p:nvSpPr>
        <p:spPr>
          <a:xfrm>
            <a:off x="890175" y="1950300"/>
            <a:ext cx="7688700" cy="2261100"/>
          </a:xfrm>
          <a:prstGeom prst="rect">
            <a:avLst/>
          </a:prstGeom>
        </p:spPr>
        <p:txBody>
          <a:bodyPr anchorCtr="0" anchor="t" bIns="91425" lIns="91425" spcFirstLastPara="1" rIns="91425" wrap="square" tIns="91425">
            <a:normAutofit fontScale="40000" lnSpcReduction="20000"/>
          </a:bodyPr>
          <a:lstStyle/>
          <a:p>
            <a:pPr indent="-305826" lvl="0" marL="457200" marR="444500" rtl="0" algn="l">
              <a:lnSpc>
                <a:spcPct val="140000"/>
              </a:lnSpc>
              <a:spcBef>
                <a:spcPts val="1400"/>
              </a:spcBef>
              <a:spcAft>
                <a:spcPts val="0"/>
              </a:spcAft>
              <a:buClr>
                <a:srgbClr val="222222"/>
              </a:buClr>
              <a:buSzPct val="107041"/>
              <a:buFont typeface="Lato"/>
              <a:buChar char="●"/>
            </a:pPr>
            <a:r>
              <a:rPr lang="en-GB" sz="2840">
                <a:solidFill>
                  <a:srgbClr val="222222"/>
                </a:solidFill>
                <a:highlight>
                  <a:srgbClr val="FFFFFF"/>
                </a:highlight>
              </a:rPr>
              <a:t>Poor design of power delivery network (lesser metal width and more separation in the power stripes)</a:t>
            </a:r>
            <a:endParaRPr sz="2840">
              <a:solidFill>
                <a:srgbClr val="222222"/>
              </a:solidFill>
              <a:highlight>
                <a:srgbClr val="FFFFFF"/>
              </a:highlight>
            </a:endParaRPr>
          </a:p>
          <a:p>
            <a:pPr indent="-305826" lvl="0" marL="457200" marR="444500" rtl="0" algn="l">
              <a:lnSpc>
                <a:spcPct val="140000"/>
              </a:lnSpc>
              <a:spcBef>
                <a:spcPts val="0"/>
              </a:spcBef>
              <a:spcAft>
                <a:spcPts val="0"/>
              </a:spcAft>
              <a:buClr>
                <a:srgbClr val="222222"/>
              </a:buClr>
              <a:buSzPct val="107041"/>
              <a:buFont typeface="Lato"/>
              <a:buChar char="●"/>
            </a:pPr>
            <a:r>
              <a:rPr lang="en-GB" sz="2840">
                <a:solidFill>
                  <a:srgbClr val="222222"/>
                </a:solidFill>
                <a:highlight>
                  <a:srgbClr val="FFFFFF"/>
                </a:highlight>
              </a:rPr>
              <a:t>inadequate via in power delivery network </a:t>
            </a:r>
            <a:endParaRPr sz="2840">
              <a:solidFill>
                <a:srgbClr val="222222"/>
              </a:solidFill>
              <a:highlight>
                <a:srgbClr val="FFFFFF"/>
              </a:highlight>
            </a:endParaRPr>
          </a:p>
          <a:p>
            <a:pPr indent="-298133" lvl="0" marL="457200" marR="444500" rtl="0" algn="just">
              <a:lnSpc>
                <a:spcPct val="140000"/>
              </a:lnSpc>
              <a:spcBef>
                <a:spcPts val="0"/>
              </a:spcBef>
              <a:spcAft>
                <a:spcPts val="0"/>
              </a:spcAft>
              <a:buClr>
                <a:srgbClr val="222222"/>
              </a:buClr>
              <a:buSzPct val="100000"/>
              <a:buFont typeface="Lato"/>
              <a:buChar char="●"/>
            </a:pPr>
            <a:r>
              <a:rPr lang="en-GB" sz="2737">
                <a:solidFill>
                  <a:srgbClr val="222222"/>
                </a:solidFill>
                <a:highlight>
                  <a:srgbClr val="FFFFFF"/>
                </a:highlight>
              </a:rPr>
              <a:t>Ina</a:t>
            </a:r>
            <a:r>
              <a:rPr lang="en-GB" sz="2737">
                <a:solidFill>
                  <a:srgbClr val="222222"/>
                </a:solidFill>
                <a:highlight>
                  <a:srgbClr val="FFFFFF"/>
                </a:highlight>
              </a:rPr>
              <a:t>dequate number of decap cells availability</a:t>
            </a:r>
            <a:endParaRPr sz="2737">
              <a:solidFill>
                <a:srgbClr val="222222"/>
              </a:solidFill>
              <a:highlight>
                <a:srgbClr val="FFFFFF"/>
              </a:highlight>
            </a:endParaRPr>
          </a:p>
          <a:p>
            <a:pPr indent="-298133" lvl="0" marL="457200" marR="444500" rtl="0" algn="just">
              <a:lnSpc>
                <a:spcPct val="140000"/>
              </a:lnSpc>
              <a:spcBef>
                <a:spcPts val="0"/>
              </a:spcBef>
              <a:spcAft>
                <a:spcPts val="0"/>
              </a:spcAft>
              <a:buClr>
                <a:srgbClr val="222222"/>
              </a:buClr>
              <a:buSzPct val="100000"/>
              <a:buFont typeface="Lato"/>
              <a:buChar char="●"/>
            </a:pPr>
            <a:r>
              <a:rPr lang="en-GB" sz="2737">
                <a:solidFill>
                  <a:srgbClr val="222222"/>
                </a:solidFill>
                <a:highlight>
                  <a:srgbClr val="FFFFFF"/>
                </a:highlight>
              </a:rPr>
              <a:t>High cell density and high switching in a particular region</a:t>
            </a:r>
            <a:endParaRPr sz="2737">
              <a:solidFill>
                <a:srgbClr val="222222"/>
              </a:solidFill>
              <a:highlight>
                <a:srgbClr val="FFFFFF"/>
              </a:highlight>
            </a:endParaRPr>
          </a:p>
          <a:p>
            <a:pPr indent="-298133" lvl="0" marL="457200" marR="444500" rtl="0" algn="just">
              <a:lnSpc>
                <a:spcPct val="140000"/>
              </a:lnSpc>
              <a:spcBef>
                <a:spcPts val="0"/>
              </a:spcBef>
              <a:spcAft>
                <a:spcPts val="0"/>
              </a:spcAft>
              <a:buClr>
                <a:srgbClr val="222222"/>
              </a:buClr>
              <a:buSzPct val="100000"/>
              <a:buFont typeface="Lato"/>
              <a:buChar char="●"/>
            </a:pPr>
            <a:r>
              <a:rPr lang="en-GB" sz="2737">
                <a:solidFill>
                  <a:srgbClr val="222222"/>
                </a:solidFill>
                <a:highlight>
                  <a:srgbClr val="FFFFFF"/>
                </a:highlight>
              </a:rPr>
              <a:t>High impedance of the power delivery network</a:t>
            </a:r>
            <a:endParaRPr sz="2737">
              <a:solidFill>
                <a:srgbClr val="222222"/>
              </a:solidFill>
              <a:highlight>
                <a:srgbClr val="FFFFFF"/>
              </a:highlight>
            </a:endParaRPr>
          </a:p>
          <a:p>
            <a:pPr indent="-298133" lvl="0" marL="457200" marR="444500" rtl="0" algn="just">
              <a:lnSpc>
                <a:spcPct val="140000"/>
              </a:lnSpc>
              <a:spcBef>
                <a:spcPts val="0"/>
              </a:spcBef>
              <a:spcAft>
                <a:spcPts val="0"/>
              </a:spcAft>
              <a:buClr>
                <a:srgbClr val="222222"/>
              </a:buClr>
              <a:buSzPct val="100000"/>
              <a:buFont typeface="Lato"/>
              <a:buChar char="●"/>
            </a:pPr>
            <a:r>
              <a:rPr lang="en-GB" sz="2737">
                <a:solidFill>
                  <a:srgbClr val="222222"/>
                </a:solidFill>
                <a:highlight>
                  <a:srgbClr val="FFFFFF"/>
                </a:highlight>
              </a:rPr>
              <a:t>Rush current </a:t>
            </a:r>
            <a:endParaRPr sz="2737">
              <a:solidFill>
                <a:srgbClr val="222222"/>
              </a:solidFill>
              <a:highlight>
                <a:srgbClr val="FFFFFF"/>
              </a:highlight>
            </a:endParaRPr>
          </a:p>
          <a:p>
            <a:pPr indent="-298133" lvl="0" marL="457200" marR="444500" rtl="0" algn="just">
              <a:lnSpc>
                <a:spcPct val="140000"/>
              </a:lnSpc>
              <a:spcBef>
                <a:spcPts val="0"/>
              </a:spcBef>
              <a:spcAft>
                <a:spcPts val="0"/>
              </a:spcAft>
              <a:buClr>
                <a:srgbClr val="222222"/>
              </a:buClr>
              <a:buSzPct val="100000"/>
              <a:buFont typeface="Lato"/>
              <a:buChar char="●"/>
            </a:pPr>
            <a:r>
              <a:rPr lang="en-GB" sz="2737">
                <a:solidFill>
                  <a:srgbClr val="222222"/>
                </a:solidFill>
                <a:highlight>
                  <a:srgbClr val="FFFFFF"/>
                </a:highlight>
              </a:rPr>
              <a:t>Insufficient number of voltage sources </a:t>
            </a:r>
            <a:endParaRPr sz="2737">
              <a:solidFill>
                <a:srgbClr val="222222"/>
              </a:solidFill>
              <a:highlight>
                <a:srgbClr val="FFFFFF"/>
              </a:highlight>
            </a:endParaRPr>
          </a:p>
          <a:p>
            <a:pPr indent="-298133" lvl="0" marL="457200" marR="444500" rtl="0" algn="just">
              <a:lnSpc>
                <a:spcPct val="140000"/>
              </a:lnSpc>
              <a:spcBef>
                <a:spcPts val="0"/>
              </a:spcBef>
              <a:spcAft>
                <a:spcPts val="0"/>
              </a:spcAft>
              <a:buClr>
                <a:srgbClr val="222222"/>
              </a:buClr>
              <a:buSzPct val="100000"/>
              <a:buFont typeface="Lato"/>
              <a:buChar char="●"/>
            </a:pPr>
            <a:r>
              <a:rPr lang="en-GB" sz="2737">
                <a:solidFill>
                  <a:srgbClr val="222222"/>
                </a:solidFill>
                <a:highlight>
                  <a:srgbClr val="FFFFFF"/>
                </a:highlight>
              </a:rPr>
              <a:t>High RC value of the metal layer used to create the power delivery network.</a:t>
            </a:r>
            <a:endParaRPr sz="2737">
              <a:solidFill>
                <a:srgbClr val="222222"/>
              </a:solidFill>
              <a:highlight>
                <a:srgbClr val="FFFFFF"/>
              </a:highlight>
            </a:endParaRPr>
          </a:p>
          <a:p>
            <a:pPr indent="-264160" lvl="0" marL="457200" marR="444500" rtl="0" algn="l">
              <a:lnSpc>
                <a:spcPct val="140000"/>
              </a:lnSpc>
              <a:spcBef>
                <a:spcPts val="0"/>
              </a:spcBef>
              <a:spcAft>
                <a:spcPts val="0"/>
              </a:spcAft>
              <a:buClr>
                <a:srgbClr val="222222"/>
              </a:buClr>
              <a:buSzPct val="100000"/>
              <a:buFont typeface="Arial"/>
              <a:buChar char="●"/>
            </a:pPr>
            <a:r>
              <a:t/>
            </a:r>
            <a:endParaRPr sz="1400">
              <a:solidFill>
                <a:srgbClr val="222222"/>
              </a:solidFill>
              <a:highlight>
                <a:srgbClr val="FFFFFF"/>
              </a:highlight>
              <a:latin typeface="Arial"/>
              <a:ea typeface="Arial"/>
              <a:cs typeface="Arial"/>
              <a:sym typeface="Arial"/>
            </a:endParaRPr>
          </a:p>
          <a:p>
            <a:pPr indent="0" lvl="0" marL="0" rtl="0" algn="l">
              <a:spcBef>
                <a:spcPts val="14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