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1" r:id="rId5"/>
    <p:sldId id="259" r:id="rId6"/>
    <p:sldId id="260" r:id="rId7"/>
    <p:sldId id="276" r:id="rId8"/>
    <p:sldId id="275" r:id="rId9"/>
    <p:sldId id="262" r:id="rId10"/>
    <p:sldId id="263" r:id="rId11"/>
    <p:sldId id="271" r:id="rId12"/>
    <p:sldId id="265" r:id="rId13"/>
    <p:sldId id="270" r:id="rId14"/>
    <p:sldId id="272" r:id="rId15"/>
    <p:sldId id="269" r:id="rId16"/>
    <p:sldId id="273" r:id="rId17"/>
    <p:sldId id="274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wan Alahmad" initials="RA" lastIdx="1" clrIdx="0">
    <p:extLst>
      <p:ext uri="{19B8F6BF-5375-455C-9EA6-DF929625EA0E}">
        <p15:presenceInfo xmlns:p15="http://schemas.microsoft.com/office/powerpoint/2012/main" userId="S::rawanalahmad@datasuits2.onmicrosoft.com::f9f01bd2-c904-4022-bb4b-f74586cc84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9FF2"/>
    <a:srgbClr val="005600"/>
    <a:srgbClr val="FF0000"/>
    <a:srgbClr val="0D6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3" autoAdjust="0"/>
    <p:restoredTop sz="94660"/>
  </p:normalViewPr>
  <p:slideViewPr>
    <p:cSldViewPr snapToGrid="0">
      <p:cViewPr>
        <p:scale>
          <a:sx n="66" d="100"/>
          <a:sy n="66" d="100"/>
        </p:scale>
        <p:origin x="560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48F0EEE-1528-3E2D-9DE3-3F15760D8A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à-droit en haut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35592FF-0AC4-40B4-682D-7DFC28BDDA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51ABF-91F3-488E-8E28-E82C8F2EDDDA}" type="datetimeFigureOut">
              <a:rPr lang="fr-FR" smtClean="0"/>
              <a:t>18/07/2024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4527079-2E6F-C7FB-A6C1-A67DB91C10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2D8996-9CB2-02AD-8A54-C4D4C49F16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31838-8AD6-448D-8177-BDD4EFCD7E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389379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2ED84F0-74DC-9467-923A-A68EE9B0CFD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r>
              <a:rPr lang="fr-FR"/>
              <a:t>à-droit en haut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5EC6F97-60FF-3F65-2B6F-424D29A3E51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fld id="{B9426E5C-69ED-457D-963D-AE1D189CC05E}" type="datetime1">
              <a:rPr lang="fr-FR"/>
              <a:pPr lvl="0"/>
              <a:t>16/07/2024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B52F978D-70E1-0298-54F1-AD41291CB9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F3C24B7F-4D27-1662-E5DE-64159102425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D244F8-DC4F-95D6-7347-62D7AFE6813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BA7430-34A5-B417-0D1B-F1773F21CFE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fld id="{01608A6A-F26B-46C5-9AEB-0977E4FD686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4482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Arial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Arial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Arial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Arial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8FBB49B-A9D3-AF0F-75E2-94B0FED391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A7DFE6A-A62D-F54E-CA6D-34F102F7BAB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3C1220-5155-8F61-ACBF-511DB5A4DD0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E84D8FF-2A2B-41D4-9F0F-B184410B470B}" type="slidenum">
              <a:t>1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C44AA623-96F1-63DD-B089-B5AB0581031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lvl="0"/>
            <a:r>
              <a:rPr lang="fr-FR"/>
              <a:t>à-droit en haut 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B75FF6EB-CACA-5B17-A3E9-CD3E506B60E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/>
            <a:fld id="{B9426E5C-69ED-457D-963D-AE1D189CC05E}" type="datetime1">
              <a:rPr lang="fr-FR" smtClean="0"/>
              <a:pPr lvl="0"/>
              <a:t>18/07/2024</a:t>
            </a:fld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AEDE8A5-301F-1D8C-FCF8-2BE3F03019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1608A6A-F26B-46C5-9AEB-0977E4FD686C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8EFDCFB-5288-5069-335F-B7BCB93645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5542005-D2C4-11AE-4DE7-119E40E08C0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E4A5B7-4D60-1B18-03CE-AA36044D632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BDE9892-E248-4B17-BE76-0E9698F3CD4D}" type="slidenum">
              <a:t>2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53344BAA-7C5B-69F3-873C-37A948CE8E1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lvl="0"/>
            <a:r>
              <a:rPr lang="fr-FR"/>
              <a:t>à-droit en haut 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FA36E19-FA01-BCD6-BADF-14A1CEF4BC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/>
            <a:fld id="{B9426E5C-69ED-457D-963D-AE1D189CC05E}" type="datetime1">
              <a:rPr lang="fr-FR" smtClean="0"/>
              <a:pPr lvl="0"/>
              <a:t>18/07/2024</a:t>
            </a:fld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82D852D-6892-B17E-4EB4-BF0954E408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1608A6A-F26B-46C5-9AEB-0977E4FD686C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8DAF634-6573-E339-B732-CD083BB8C7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4260FA0-B23E-C56A-5058-5124B8D1F4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FFBAB5-C1F3-0D0F-0250-1DCC305B09A5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3C60419-38CC-4066-8053-891310EAB87D}" type="slidenum">
              <a:t>3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5241DC6D-514E-011A-AAC4-91C427DA9EF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lvl="0"/>
            <a:r>
              <a:rPr lang="fr-FR"/>
              <a:t>à-droit en haut 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B74279E6-14AB-5790-354F-EC1442F3CD4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/>
            <a:fld id="{B9426E5C-69ED-457D-963D-AE1D189CC05E}" type="datetime1">
              <a:rPr lang="fr-FR" smtClean="0"/>
              <a:pPr lvl="0"/>
              <a:t>18/07/2024</a:t>
            </a:fld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5726608-1153-F0F8-7DC6-267149FC7E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1608A6A-F26B-46C5-9AEB-0977E4FD686C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1608A6A-F26B-46C5-9AEB-0977E4FD686C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64096320-4540-F231-1E78-7E0D77F7F73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lvl="0"/>
            <a:r>
              <a:rPr lang="fr-FR"/>
              <a:t>à-droit en haut 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3D09170F-6009-8D84-6DDF-FEB4C6C491B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/>
            <a:fld id="{B9426E5C-69ED-457D-963D-AE1D189CC05E}" type="datetime1">
              <a:rPr lang="fr-FR" smtClean="0"/>
              <a:pPr lvl="0"/>
              <a:t>18/07/2024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650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1608A6A-F26B-46C5-9AEB-0977E4FD686C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7CDAE2C6-6410-3DA5-4748-75859049A25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lvl="0"/>
            <a:r>
              <a:rPr lang="fr-FR"/>
              <a:t>à-droit en haut 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5221DF55-E1AA-F39C-6542-6AF6C0679EC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/>
            <a:fld id="{B9426E5C-69ED-457D-963D-AE1D189CC05E}" type="datetime1">
              <a:rPr lang="fr-FR" smtClean="0"/>
              <a:pPr lvl="0"/>
              <a:t>18/07/2024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999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1608A6A-F26B-46C5-9AEB-0977E4FD686C}" type="slidenum">
              <a:rPr lang="fr-FR" smtClean="0"/>
              <a:t>19</a:t>
            </a:fld>
            <a:endParaRPr lang="fr-FR"/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17EFB7CA-2589-3843-F41D-181305A1F29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lvl="0"/>
            <a:r>
              <a:rPr lang="fr-FR"/>
              <a:t>à-droit en haut 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AC4B3E33-6054-6F66-A7E4-7ED0EA204EE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/>
            <a:fld id="{B9426E5C-69ED-457D-963D-AE1D189CC05E}" type="datetime1">
              <a:rPr lang="fr-FR" smtClean="0"/>
              <a:pPr lvl="0"/>
              <a:t>18/07/2024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56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1608A6A-F26B-46C5-9AEB-0977E4FD686C}" type="slidenum">
              <a:rPr lang="fr-FR" smtClean="0"/>
              <a:t>21</a:t>
            </a:fld>
            <a:endParaRPr lang="fr-FR"/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185EE05F-D374-2845-CD09-42CBD7BE68E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lvl="0"/>
            <a:r>
              <a:rPr lang="fr-FR"/>
              <a:t>à-droit en haut 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F73F30BF-2BFA-9043-2513-963EE73065A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/>
            <a:fld id="{B9426E5C-69ED-457D-963D-AE1D189CC05E}" type="datetime1">
              <a:rPr lang="fr-FR" smtClean="0"/>
              <a:pPr lvl="0"/>
              <a:t>18/07/2024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65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8097-D0BC-0CF7-3FC3-95A78E52424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4208" y="685800"/>
            <a:ext cx="8001000" cy="2971800"/>
          </a:xfr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C198D-A0F1-8301-2ADA-F63A431816A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4208" y="3843863"/>
            <a:ext cx="6400800" cy="1947333"/>
          </a:xfrm>
        </p:spPr>
        <p:txBody>
          <a:bodyPr anchor="t"/>
          <a:lstStyle>
            <a:lvl1pPr marL="0" indent="0">
              <a:buNone/>
              <a:defRPr sz="2100"/>
            </a:lvl1pPr>
          </a:lstStyle>
          <a:p>
            <a:pPr lvl="0"/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750D2-6F8B-AF3A-BA19-D76DA1CA025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7/16/2024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30C6A-771D-101B-AE3D-80B57B051FD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69C04-B478-57A5-78F6-5DB626623E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1D484C-A1F5-4951-9578-1F9673C94EF9}" type="slidenum">
              <a:t>‹N°›</a:t>
            </a:fld>
            <a:endParaRPr lang="en-US"/>
          </a:p>
        </p:txBody>
      </p:sp>
      <p:cxnSp>
        <p:nvCxnSpPr>
          <p:cNvPr id="7" name="Straight Connector 15">
            <a:extLst>
              <a:ext uri="{FF2B5EF4-FFF2-40B4-BE49-F238E27FC236}">
                <a16:creationId xmlns:a16="http://schemas.microsoft.com/office/drawing/2014/main" id="{B3EB467C-7049-95C2-22EC-F20025748B99}"/>
              </a:ext>
            </a:extLst>
          </p:cNvPr>
          <p:cNvCxnSpPr/>
          <p:nvPr/>
        </p:nvCxnSpPr>
        <p:spPr>
          <a:xfrm flipH="1">
            <a:off x="8228008" y="8467"/>
            <a:ext cx="3810003" cy="3810003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  <a:effectLst>
            <a:outerShdw dist="25395" dir="14699641" algn="tl">
              <a:srgbClr val="000000">
                <a:alpha val="50000"/>
              </a:srgbClr>
            </a:outerShdw>
          </a:effectLst>
        </p:spPr>
      </p:cxnSp>
      <p:cxnSp>
        <p:nvCxnSpPr>
          <p:cNvPr id="8" name="Straight Connector 16">
            <a:extLst>
              <a:ext uri="{FF2B5EF4-FFF2-40B4-BE49-F238E27FC236}">
                <a16:creationId xmlns:a16="http://schemas.microsoft.com/office/drawing/2014/main" id="{A4554E8A-AE99-FE49-3221-4E4D60807A0B}"/>
              </a:ext>
            </a:extLst>
          </p:cNvPr>
          <p:cNvCxnSpPr/>
          <p:nvPr/>
        </p:nvCxnSpPr>
        <p:spPr>
          <a:xfrm flipH="1">
            <a:off x="6108173" y="91540"/>
            <a:ext cx="6080650" cy="608066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  <a:effectLst>
            <a:outerShdw dist="25395" dir="14699641" algn="tl">
              <a:srgbClr val="000000">
                <a:alpha val="50000"/>
              </a:srgbClr>
            </a:outerShdw>
          </a:effectLst>
        </p:spPr>
      </p:cxnSp>
      <p:cxnSp>
        <p:nvCxnSpPr>
          <p:cNvPr id="9" name="Straight Connector 18">
            <a:extLst>
              <a:ext uri="{FF2B5EF4-FFF2-40B4-BE49-F238E27FC236}">
                <a16:creationId xmlns:a16="http://schemas.microsoft.com/office/drawing/2014/main" id="{D855F33D-A469-B15D-56D1-9E18E122E0A7}"/>
              </a:ext>
            </a:extLst>
          </p:cNvPr>
          <p:cNvCxnSpPr/>
          <p:nvPr/>
        </p:nvCxnSpPr>
        <p:spPr>
          <a:xfrm flipH="1">
            <a:off x="7235820" y="228600"/>
            <a:ext cx="4953003" cy="4953003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  <a:effectLst>
            <a:outerShdw dist="25395" dir="14699641" algn="tl">
              <a:srgbClr val="000000">
                <a:alpha val="50000"/>
              </a:srgbClr>
            </a:outerShdw>
          </a:effectLst>
        </p:spPr>
      </p:cxnSp>
      <p:cxnSp>
        <p:nvCxnSpPr>
          <p:cNvPr id="10" name="Straight Connector 20">
            <a:extLst>
              <a:ext uri="{FF2B5EF4-FFF2-40B4-BE49-F238E27FC236}">
                <a16:creationId xmlns:a16="http://schemas.microsoft.com/office/drawing/2014/main" id="{3079D295-FD9A-322A-37A5-FA4156D1E41F}"/>
              </a:ext>
            </a:extLst>
          </p:cNvPr>
          <p:cNvCxnSpPr/>
          <p:nvPr/>
        </p:nvCxnSpPr>
        <p:spPr>
          <a:xfrm flipH="1">
            <a:off x="7335838" y="32278"/>
            <a:ext cx="4852985" cy="4852986"/>
          </a:xfrm>
          <a:prstGeom prst="straightConnector1">
            <a:avLst/>
          </a:prstGeom>
          <a:noFill/>
          <a:ln w="31747" cap="flat">
            <a:solidFill>
              <a:srgbClr val="FFFFFF"/>
            </a:solidFill>
            <a:prstDash val="solid"/>
            <a:miter/>
          </a:ln>
          <a:effectLst>
            <a:outerShdw dist="25395" dir="14699641" algn="tl">
              <a:srgbClr val="000000">
                <a:alpha val="50000"/>
              </a:srgbClr>
            </a:outerShdw>
          </a:effectLst>
        </p:spPr>
      </p:cxnSp>
      <p:cxnSp>
        <p:nvCxnSpPr>
          <p:cNvPr id="11" name="Straight Connector 22">
            <a:extLst>
              <a:ext uri="{FF2B5EF4-FFF2-40B4-BE49-F238E27FC236}">
                <a16:creationId xmlns:a16="http://schemas.microsoft.com/office/drawing/2014/main" id="{3E89E004-7205-7903-2C82-F00420101F06}"/>
              </a:ext>
            </a:extLst>
          </p:cNvPr>
          <p:cNvCxnSpPr/>
          <p:nvPr/>
        </p:nvCxnSpPr>
        <p:spPr>
          <a:xfrm flipH="1">
            <a:off x="7845423" y="609603"/>
            <a:ext cx="4343400" cy="4343400"/>
          </a:xfrm>
          <a:prstGeom prst="straightConnector1">
            <a:avLst/>
          </a:prstGeom>
          <a:noFill/>
          <a:ln w="31747" cap="flat">
            <a:solidFill>
              <a:srgbClr val="FFFFFF"/>
            </a:solidFill>
            <a:prstDash val="solid"/>
            <a:miter/>
          </a:ln>
          <a:effectLst>
            <a:outerShdw dist="25395" dir="14699641" algn="tl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24915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7DBC-01A1-05BB-12BA-470DAEBE9A6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74D469-9414-87D4-8D3E-301E7E35EA7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85800" y="533396"/>
            <a:ext cx="10818815" cy="3124203"/>
          </a:xfrm>
          <a:ln w="15873">
            <a:solidFill>
              <a:srgbClr val="FFFFFF">
                <a:alpha val="40000"/>
              </a:srgbClr>
            </a:solidFill>
            <a:prstDash val="solid"/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5FAA9814-8119-0671-EA35-D4157014DD5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0" y="3843863"/>
            <a:ext cx="8304205" cy="457200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04A42F98-E24F-54F9-45C8-A3EEE1371B6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7/16/2024</a:t>
            </a:r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368FEC0-60F7-A30E-010C-085FFF0EC7A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64CFF26-ED52-F638-90ED-F5EE1EDF0CA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8F7CFC-7E18-4E3E-AD6C-ADEA0AFAA4F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2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77BE-A1A4-2C7D-DD5E-80F5FBB4E9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208" y="685800"/>
            <a:ext cx="10058400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12C28-7F6D-2AEF-8DD3-A4961CDC3B6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4114800"/>
            <a:ext cx="8535988" cy="18796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FDC63-AA61-3061-D6F8-42989A361A7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7/16/2024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5998B-0396-6F1E-6667-25B04547FF6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2435-DBAC-93FB-6B17-C8EEA40CBDE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8CD710-E65E-4534-BC1C-958AC52025B4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53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EFC5-F8F8-30DB-35F6-A641D4D50F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85800"/>
            <a:ext cx="9144000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A12C86C-C531-5D5A-ABED-4C4466FE773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46215" y="3429000"/>
            <a:ext cx="8534396" cy="3810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1229627-0249-0192-F5A7-B07606E79C8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4301063"/>
            <a:ext cx="8534396" cy="16848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68614EC-8715-BBE9-1A89-1EBCD8C124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7/16/2024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DADA9C7-74EB-3DAD-FA05-952501B06CE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206026-EE56-B867-FA4E-5BC23A17F7A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76864C-C555-41FF-AEEC-004598ECEA80}" type="slidenum">
              <a:t>‹N°›</a:t>
            </a:fld>
            <a:endParaRPr lang="en-US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A4D448F8-8095-F73C-660F-CFD9AF83234D}"/>
              </a:ext>
            </a:extLst>
          </p:cNvPr>
          <p:cNvSpPr txBox="1"/>
          <p:nvPr/>
        </p:nvSpPr>
        <p:spPr>
          <a:xfrm>
            <a:off x="531815" y="81222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00B391F3-8D83-F01A-05D3-4D8E71286856}"/>
              </a:ext>
            </a:extLst>
          </p:cNvPr>
          <p:cNvSpPr txBox="1"/>
          <p:nvPr/>
        </p:nvSpPr>
        <p:spPr>
          <a:xfrm>
            <a:off x="10285408" y="2768602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8099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C394-2310-A076-0B1B-00FF3739E7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208" y="3429000"/>
            <a:ext cx="8534396" cy="16974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C4AED-D4AD-5A72-B0D4-37CCF6AD809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5132984"/>
            <a:ext cx="8535988" cy="860395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76E43-1AC7-11FE-B491-051082AB9D9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7/16/2024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DABF5-08B4-2EB8-BCEC-CFD165FC94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73EE1-C240-FB38-B30C-B8DBFD471D2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4B8D8B-8C4E-4C5C-8108-4D1F017802F7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3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BAA0-1820-9C95-DA6A-3C097C580C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85800"/>
            <a:ext cx="9144000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51821461-20BC-C850-14F3-95C62E6E1B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3928536"/>
            <a:ext cx="8534396" cy="1049868"/>
          </a:xfrm>
        </p:spPr>
        <p:txBody>
          <a:bodyPr anchor="b"/>
          <a:lstStyle>
            <a:lvl1pPr marL="0">
              <a:spcBef>
                <a:spcPts val="0"/>
              </a:spcBef>
              <a:buNone/>
              <a:defRPr sz="2400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FF32007-0EF0-022C-B0FA-9D697CA9F21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4978395"/>
            <a:ext cx="8534396" cy="1015998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BFC90D6-D570-EBF3-EB9B-C26388318E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7/16/2024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42E255-FF2F-8660-4723-302F4AECB12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D155FB2-51F4-86F9-1FF1-15FD2662E90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F9BDBF-F283-46B0-9B3D-C9DE79527CD1}" type="slidenum">
              <a:t>‹N°›</a:t>
            </a:fld>
            <a:endParaRPr lang="en-US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72F28E09-0F92-3BBC-6D43-28AE05871564}"/>
              </a:ext>
            </a:extLst>
          </p:cNvPr>
          <p:cNvSpPr txBox="1"/>
          <p:nvPr/>
        </p:nvSpPr>
        <p:spPr>
          <a:xfrm>
            <a:off x="531815" y="81222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1447B87C-4514-4290-5052-0226DBFA46CD}"/>
              </a:ext>
            </a:extLst>
          </p:cNvPr>
          <p:cNvSpPr txBox="1"/>
          <p:nvPr/>
        </p:nvSpPr>
        <p:spPr>
          <a:xfrm>
            <a:off x="10285408" y="2768602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882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319E0-7E73-6A18-F09C-67A4CFC500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208" y="685800"/>
            <a:ext cx="10058400" cy="274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316D99-18E3-C84B-B46C-69CD25B49B6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3928536"/>
            <a:ext cx="8534396" cy="838203"/>
          </a:xfrm>
        </p:spPr>
        <p:txBody>
          <a:bodyPr anchor="b"/>
          <a:lstStyle>
            <a:lvl1pPr marL="0">
              <a:spcBef>
                <a:spcPts val="0"/>
              </a:spcBef>
              <a:buNone/>
              <a:defRPr sz="2400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19E0910-663D-2858-E17B-2576F8F0457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4766730"/>
            <a:ext cx="8534396" cy="1227664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D365F2-F1C7-E0BD-ED40-EAB10F92E3A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7/16/2024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218FE4-6AC7-E418-0805-762615FB12A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BEEC7-EB56-050C-858B-E364DBDE796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17B0DC-87E9-4EFE-BD73-C6C7C4086E9C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31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C3F6-B97D-5B8E-FED2-6902C3F30E6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1D243-D02C-DF06-A9C3-A8E61040666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DA927-E1E7-8877-F8A7-FB4E5B7F30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7/16/2024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BFF42-2A9E-AF92-37AC-FACED2584C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45815-3D81-2B37-9065-D55B4F600E0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40F8C9-BC1E-478A-A9D8-A8110CDA8685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04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DB215-030F-85E4-BF06-2FB8606335E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685208" y="685800"/>
            <a:ext cx="2057400" cy="457200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CC903-A396-CD24-72CD-90609432F4F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4" cy="5308604"/>
          </a:xfrm>
        </p:spPr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8D457-0797-B57F-C044-82C15AAB93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7/16/2024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2CD78-D536-0A0B-3F7A-162A9C47D58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D7DD7-66FA-3872-FFDD-1BDCE4FA056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B2DDBC-C427-439F-BB04-55ED0BBE612B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2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7DDB-F4B6-3AEB-4C97-49A516DF8BC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9DC8A-B23B-6BAA-95DD-B19B67A56AA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4477C-3C6F-8365-66E4-BC1977B380C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7/16/2024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745CA-ED1C-88B5-2D8D-27EA174F3CC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0483B-EA2F-ED8C-1901-884963749A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89CF3A-E86E-4A2C-9F02-657B93750AB3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9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605C-47F9-8D54-12F2-D8A3EC6D81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208" y="2006595"/>
            <a:ext cx="8534396" cy="2281601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8A80E-C64B-6E87-52AE-EFD09ADCA4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4208" y="4495803"/>
            <a:ext cx="8534396" cy="1498601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3A22A-F0DF-AC7B-46F7-4A68899104F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7/16/2024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27A0D-6D3B-046B-754E-278A0EB39A4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D439F-5CBD-F37C-2D5C-9ADB385F80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85DEBF-836B-4484-BB13-B87CF05ADB07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9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35168-8505-7C54-D23D-0E6F2CC2B39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4CC2-701D-DBF4-7BA0-1E8005EF53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4208" y="685800"/>
            <a:ext cx="4937659" cy="36152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285F8-BECF-E9F4-9150-910B7E59B84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808131" y="685800"/>
            <a:ext cx="4934477" cy="36152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02112-E047-9901-965C-CB86F55FC37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7/16/2024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37F5E-FFEF-8120-9536-F1B0A3F2A8A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42A81-01F6-AB9C-95AD-4E1C25E399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30A61F-4F7B-4B65-AD17-D93CCE2DA8F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8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9B32-7FCC-BF4A-DEBF-22B0819D198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DF34E-5B06-13A2-A6A6-9AF116B5B9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8" cy="576264"/>
          </a:xfrm>
        </p:spPr>
        <p:txBody>
          <a:bodyPr anchor="b">
            <a:noAutofit/>
          </a:bodyPr>
          <a:lstStyle>
            <a:lvl1pPr marL="0" indent="0">
              <a:spcBef>
                <a:spcPts val="700"/>
              </a:spcBef>
              <a:buNone/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7CCDD-7DE7-53FD-BD0C-6358FD4272E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84208" y="1270531"/>
            <a:ext cx="4937659" cy="3030541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F57EC-E95C-3082-743C-3B3E7E74850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079068" y="685800"/>
            <a:ext cx="4665131" cy="576264"/>
          </a:xfrm>
        </p:spPr>
        <p:txBody>
          <a:bodyPr anchor="b">
            <a:noAutofit/>
          </a:bodyPr>
          <a:lstStyle>
            <a:lvl1pPr marL="0" indent="0">
              <a:spcBef>
                <a:spcPts val="700"/>
              </a:spcBef>
              <a:buNone/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8580C-92D6-322B-A4BD-562C26E1F37B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806540" y="1262064"/>
            <a:ext cx="4929192" cy="3030541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54E27-9353-58F2-CFEE-531AFF69C97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7/16/2024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648202-8278-676C-D15B-33D465F52F9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2AD4FD-50C5-455C-A28F-E68840E8BF8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934184-A963-4656-9C06-72B4A7A28E4E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4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3FE7-F262-261F-9C38-E642B9EC08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D63938-AAAB-84CF-C6BD-B596A1C4F33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7/16/2024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5C5C9-9D06-E150-3B7B-23BAA983147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FFEC4-6E38-AC16-CED3-E8427B8F1F3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C5C389-DAA9-4853-905F-A04C9E500CBB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4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39852-341A-FC1E-C4FA-42C0FA6FAF4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7/16/2024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A8771-BD6A-E7FF-64D9-6643AC6055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E48D7-9160-A074-09A5-A7964DFFB7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F5E672-A545-4305-876F-F9B16F679DB3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3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4D46-168A-FBCC-3E45-4BC1431D69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85008" y="685800"/>
            <a:ext cx="3657600" cy="13716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452AA-CDEA-4458-1154-59FCF214E67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4208" y="685800"/>
            <a:ext cx="5943600" cy="53086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ADAA1-FD6F-1B3E-A9B5-B7E6A91D5A4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085008" y="2209803"/>
            <a:ext cx="3657600" cy="2091269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6AEE9-3605-E830-B3B8-ECEA51DE7AC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7/16/2024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5D17F-241B-8BE1-6FA1-1468EDEC53C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0A1D7-CB12-199C-9ACF-6FC65A6E7B3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84BF51-637A-4C34-8297-67E12FDD425D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2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1E19-C119-2FF1-1D92-A01EDDCFB1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2811" y="1447796"/>
            <a:ext cx="6019796" cy="1143000"/>
          </a:xfrm>
        </p:spPr>
        <p:txBody>
          <a:bodyPr anchor="b"/>
          <a:lstStyle>
            <a:lvl1pPr>
              <a:defRPr sz="2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1DAE72-FD7F-D915-C67E-F012CE2F971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989015" y="914400"/>
            <a:ext cx="3280976" cy="4572000"/>
          </a:xfrm>
          <a:ln w="15873">
            <a:solidFill>
              <a:srgbClr val="FFFFFF">
                <a:alpha val="40000"/>
              </a:srgbClr>
            </a:solidFill>
            <a:prstDash val="solid"/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23A-973F-E6F1-9728-D27FC664C00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722811" y="2777069"/>
            <a:ext cx="6021388" cy="2048932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CF4A0-8368-546C-2DE8-146E046C109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7/16/2024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8E013-1A10-EF87-E5C1-D4FDA8345CC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0A484-DDCA-CA9E-6F78-BD5CBCFD18F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076F1D-6518-41A6-869B-42F484686F57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1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500">
              <a:srgbClr val="6DA1C6">
                <a:lumMod val="99000"/>
              </a:srgbClr>
            </a:gs>
            <a:gs pos="75000">
              <a:srgbClr val="D3E9FD"/>
            </a:gs>
            <a:gs pos="100000">
              <a:srgbClr val="06588E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904763A8-8A11-C648-D7B7-78C3CFF5289F}"/>
              </a:ext>
            </a:extLst>
          </p:cNvPr>
          <p:cNvGrpSpPr/>
          <p:nvPr/>
        </p:nvGrpSpPr>
        <p:grpSpPr>
          <a:xfrm>
            <a:off x="9206965" y="2963332"/>
            <a:ext cx="2981858" cy="3208868"/>
            <a:chOff x="9206965" y="2963332"/>
            <a:chExt cx="2981858" cy="3208868"/>
          </a:xfrm>
        </p:grpSpPr>
        <p:cxnSp>
          <p:nvCxnSpPr>
            <p:cNvPr id="3" name="Straight Connector 7">
              <a:extLst>
                <a:ext uri="{FF2B5EF4-FFF2-40B4-BE49-F238E27FC236}">
                  <a16:creationId xmlns:a16="http://schemas.microsoft.com/office/drawing/2014/main" id="{3FCCF3E7-08E4-8A80-96BB-DDC3B1061C92}"/>
                </a:ext>
              </a:extLst>
            </p:cNvPr>
            <p:cNvCxnSpPr/>
            <p:nvPr/>
          </p:nvCxnSpPr>
          <p:spPr>
            <a:xfrm flipH="1">
              <a:off x="11276015" y="2963332"/>
              <a:ext cx="912808" cy="912809"/>
            </a:xfrm>
            <a:prstGeom prst="straightConnector1">
              <a:avLst/>
            </a:prstGeom>
            <a:noFill/>
            <a:ln w="9528" cap="flat">
              <a:solidFill>
                <a:srgbClr val="FFFFFF"/>
              </a:solidFill>
              <a:prstDash val="solid"/>
              <a:miter/>
            </a:ln>
            <a:effectLst>
              <a:outerShdw dist="25395" dir="14699641" algn="tl">
                <a:srgbClr val="000000">
                  <a:alpha val="50000"/>
                </a:srgbClr>
              </a:outerShdw>
            </a:effectLst>
          </p:spPr>
        </p:cxnSp>
        <p:cxnSp>
          <p:nvCxnSpPr>
            <p:cNvPr id="4" name="Straight Connector 8">
              <a:extLst>
                <a:ext uri="{FF2B5EF4-FFF2-40B4-BE49-F238E27FC236}">
                  <a16:creationId xmlns:a16="http://schemas.microsoft.com/office/drawing/2014/main" id="{A9F26429-51C3-0AA5-713D-DC19F8526AFB}"/>
                </a:ext>
              </a:extLst>
            </p:cNvPr>
            <p:cNvCxnSpPr/>
            <p:nvPr/>
          </p:nvCxnSpPr>
          <p:spPr>
            <a:xfrm flipH="1">
              <a:off x="9206965" y="3190341"/>
              <a:ext cx="2981858" cy="2981859"/>
            </a:xfrm>
            <a:prstGeom prst="straightConnector1">
              <a:avLst/>
            </a:prstGeom>
            <a:noFill/>
            <a:ln w="9528" cap="flat">
              <a:solidFill>
                <a:srgbClr val="FFFFFF"/>
              </a:solidFill>
              <a:prstDash val="solid"/>
              <a:miter/>
            </a:ln>
            <a:effectLst>
              <a:outerShdw dist="25395" dir="14699641" algn="tl">
                <a:srgbClr val="000000">
                  <a:alpha val="50000"/>
                </a:srgbClr>
              </a:outerShdw>
            </a:effectLst>
          </p:spPr>
        </p:cxnSp>
        <p:cxnSp>
          <p:nvCxnSpPr>
            <p:cNvPr id="5" name="Straight Connector 9">
              <a:extLst>
                <a:ext uri="{FF2B5EF4-FFF2-40B4-BE49-F238E27FC236}">
                  <a16:creationId xmlns:a16="http://schemas.microsoft.com/office/drawing/2014/main" id="{478C0A74-A543-9F0C-D78C-7E69C8F9A49C}"/>
                </a:ext>
              </a:extLst>
            </p:cNvPr>
            <p:cNvCxnSpPr/>
            <p:nvPr/>
          </p:nvCxnSpPr>
          <p:spPr>
            <a:xfrm flipH="1">
              <a:off x="10292294" y="3285064"/>
              <a:ext cx="1896529" cy="1896539"/>
            </a:xfrm>
            <a:prstGeom prst="straightConnector1">
              <a:avLst/>
            </a:prstGeom>
            <a:noFill/>
            <a:ln w="9528" cap="flat">
              <a:solidFill>
                <a:srgbClr val="FFFFFF"/>
              </a:solidFill>
              <a:prstDash val="solid"/>
              <a:miter/>
            </a:ln>
            <a:effectLst>
              <a:outerShdw dist="25395" dir="14699641" algn="tl">
                <a:srgbClr val="000000">
                  <a:alpha val="50000"/>
                </a:srgbClr>
              </a:outerShdw>
            </a:effectLst>
          </p:spPr>
        </p:cxnSp>
        <p:cxnSp>
          <p:nvCxnSpPr>
            <p:cNvPr id="6" name="Straight Connector 10">
              <a:extLst>
                <a:ext uri="{FF2B5EF4-FFF2-40B4-BE49-F238E27FC236}">
                  <a16:creationId xmlns:a16="http://schemas.microsoft.com/office/drawing/2014/main" id="{FEA5904D-0BC0-4A85-052E-D20F2F815F91}"/>
                </a:ext>
              </a:extLst>
            </p:cNvPr>
            <p:cNvCxnSpPr/>
            <p:nvPr/>
          </p:nvCxnSpPr>
          <p:spPr>
            <a:xfrm flipH="1">
              <a:off x="10443106" y="3131079"/>
              <a:ext cx="1745717" cy="1745717"/>
            </a:xfrm>
            <a:prstGeom prst="straightConnector1">
              <a:avLst/>
            </a:prstGeom>
            <a:noFill/>
            <a:ln w="28575" cap="flat">
              <a:solidFill>
                <a:srgbClr val="FFFFFF"/>
              </a:solidFill>
              <a:prstDash val="solid"/>
              <a:miter/>
            </a:ln>
            <a:effectLst>
              <a:outerShdw dist="25395" dir="14699641" algn="tl">
                <a:srgbClr val="000000">
                  <a:alpha val="50000"/>
                </a:srgbClr>
              </a:outerShdw>
            </a:effectLst>
          </p:spPr>
        </p:cxnSp>
        <p:cxnSp>
          <p:nvCxnSpPr>
            <p:cNvPr id="7" name="Straight Connector 11">
              <a:extLst>
                <a:ext uri="{FF2B5EF4-FFF2-40B4-BE49-F238E27FC236}">
                  <a16:creationId xmlns:a16="http://schemas.microsoft.com/office/drawing/2014/main" id="{1198BC65-F934-5E57-782C-9BECC28890D2}"/>
                </a:ext>
              </a:extLst>
            </p:cNvPr>
            <p:cNvCxnSpPr/>
            <p:nvPr/>
          </p:nvCxnSpPr>
          <p:spPr>
            <a:xfrm flipH="1">
              <a:off x="10918822" y="3683002"/>
              <a:ext cx="1270001" cy="1270001"/>
            </a:xfrm>
            <a:prstGeom prst="straightConnector1">
              <a:avLst/>
            </a:prstGeom>
            <a:noFill/>
            <a:ln w="28575" cap="flat">
              <a:solidFill>
                <a:srgbClr val="FFFFFF"/>
              </a:solidFill>
              <a:prstDash val="solid"/>
              <a:miter/>
            </a:ln>
            <a:effectLst>
              <a:outerShdw dist="25395" dir="14699641" algn="tl">
                <a:srgbClr val="000000">
                  <a:alpha val="50000"/>
                </a:srgbClr>
              </a:outerShdw>
            </a:effectLst>
          </p:spPr>
        </p:cxnSp>
      </p:grp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655D58DC-DF7C-FFC2-0D22-296FB3CF15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208" y="4487335"/>
            <a:ext cx="8534396" cy="15070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FCDE148-60D4-8EFB-C5D6-11AE2C6A86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4208" y="685800"/>
            <a:ext cx="8534396" cy="36152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9233578-CCF9-6F03-645F-F8A884C07B8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9904415" y="6172200"/>
            <a:ext cx="1600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A304A"/>
                </a:solidFill>
                <a:uFillTx/>
                <a:latin typeface="Arial"/>
              </a:defRPr>
            </a:lvl1pPr>
          </a:lstStyle>
          <a:p>
            <a:pPr lvl="0"/>
            <a:r>
              <a:rPr lang="fr-FR"/>
              <a:t>7/16/2024</a:t>
            </a:r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4AD8EEF-06BE-C55D-1DFE-5168D418E99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84208" y="6172200"/>
            <a:ext cx="7543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A304A"/>
                </a:solidFill>
                <a:uFillTx/>
                <a:latin typeface="Arial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6BE575-2F76-B44D-1674-2336C2BBD40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363196" y="5578470"/>
            <a:ext cx="1142241" cy="6699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200" b="0" i="0" u="none" strike="noStrike" kern="1200" cap="none" spc="0" baseline="0">
                <a:solidFill>
                  <a:srgbClr val="0A304A"/>
                </a:solidFill>
                <a:uFillTx/>
                <a:latin typeface="Arial"/>
              </a:defRPr>
            </a:lvl1pPr>
          </a:lstStyle>
          <a:p>
            <a:pPr lvl="0"/>
            <a:fld id="{AE2D20D3-8BE8-4FBA-B4E6-25341FEE38C6}" type="slidenum"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3600" b="0" i="0" u="none" strike="noStrike" kern="1200" cap="all" spc="0" baseline="0">
          <a:solidFill>
            <a:srgbClr val="FFFFFF"/>
          </a:solidFill>
          <a:uFillTx/>
          <a:latin typeface="Times New Roman"/>
        </a:defRPr>
      </a:lvl1pPr>
    </p:titleStyle>
    <p:bodyStyle>
      <a:lvl1pPr marL="285750" marR="0" lvl="0" indent="-285750" algn="l" defTabSz="457200" rtl="0" fontAlgn="auto" hangingPunct="1">
        <a:lnSpc>
          <a:spcPct val="100000"/>
        </a:lnSpc>
        <a:spcBef>
          <a:spcPts val="5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fr-FR" sz="2000" b="0" i="0" u="none" strike="noStrike" kern="1200" cap="none" spc="0" baseline="0">
          <a:solidFill>
            <a:srgbClr val="0F496F"/>
          </a:solidFill>
          <a:uFillTx/>
          <a:latin typeface="Arial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fr-FR" sz="1800" b="0" i="0" u="none" strike="noStrike" kern="1200" cap="none" spc="0" baseline="0">
          <a:solidFill>
            <a:srgbClr val="0F496F"/>
          </a:solidFill>
          <a:uFillTx/>
          <a:latin typeface="Arial"/>
        </a:defRPr>
      </a:lvl2pPr>
      <a:lvl3pPr marL="1200150" marR="0" lvl="2" indent="-2857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fr-FR" sz="1600" b="0" i="0" u="none" strike="noStrike" kern="1200" cap="none" spc="0" baseline="0">
          <a:solidFill>
            <a:srgbClr val="0F496F"/>
          </a:solidFill>
          <a:uFillTx/>
          <a:latin typeface="Arial"/>
        </a:defRPr>
      </a:lvl3pPr>
      <a:lvl4pPr marL="1543050" marR="0" lvl="3" indent="-17145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fr-FR" sz="1400" b="0" i="0" u="none" strike="noStrike" kern="1200" cap="none" spc="0" baseline="0">
          <a:solidFill>
            <a:srgbClr val="0F496F"/>
          </a:solidFill>
          <a:uFillTx/>
          <a:latin typeface="Arial"/>
        </a:defRPr>
      </a:lvl4pPr>
      <a:lvl5pPr marL="2000250" marR="0" lvl="4" indent="-17145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fr-FR" sz="1400" b="0" i="0" u="none" strike="noStrike" kern="1200" cap="none" spc="0" baseline="0">
          <a:solidFill>
            <a:srgbClr val="0F496F"/>
          </a:solidFill>
          <a:uFillTx/>
          <a:latin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C3F9D82-C3E6-7944-9CB2-8B6DA2C20645}"/>
              </a:ext>
            </a:extLst>
          </p:cNvPr>
          <p:cNvSpPr/>
          <p:nvPr/>
        </p:nvSpPr>
        <p:spPr>
          <a:xfrm>
            <a:off x="1212783" y="537415"/>
            <a:ext cx="9480884" cy="847023"/>
          </a:xfrm>
          <a:prstGeom prst="roundRect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Dubai" panose="020B0503030403030204" pitchFamily="34" charset="-78"/>
              </a:rPr>
              <a:t>RAPPORT DE VENTES 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SemiBold Condensed" panose="020B0502040204020203" pitchFamily="34" charset="0"/>
                <a:cs typeface="Dubai" panose="020B0503030403030204" pitchFamily="34" charset="-78"/>
              </a:rPr>
              <a:t>du Supermarché BRIMANIE </a:t>
            </a:r>
            <a:endParaRPr lang="fr-FR" sz="4000" b="1" dirty="0">
              <a:solidFill>
                <a:schemeClr val="bg1"/>
              </a:solidFill>
              <a:latin typeface="Bahnschrift SemiBold Condensed" panose="020B0502040204020203" pitchFamily="34" charset="0"/>
              <a:cs typeface="Dubai" panose="020B0503030403030204" pitchFamily="34" charset="-78"/>
            </a:endParaRPr>
          </a:p>
        </p:txBody>
      </p:sp>
      <p:sp>
        <p:nvSpPr>
          <p:cNvPr id="16" name="Parchemin : horizontal 15">
            <a:extLst>
              <a:ext uri="{FF2B5EF4-FFF2-40B4-BE49-F238E27FC236}">
                <a16:creationId xmlns:a16="http://schemas.microsoft.com/office/drawing/2014/main" id="{C3F55CD8-3AE3-C119-7AE9-2EE4528D3A52}"/>
              </a:ext>
            </a:extLst>
          </p:cNvPr>
          <p:cNvSpPr/>
          <p:nvPr/>
        </p:nvSpPr>
        <p:spPr>
          <a:xfrm>
            <a:off x="1347536" y="2757638"/>
            <a:ext cx="9028497" cy="3147461"/>
          </a:xfrm>
          <a:prstGeom prst="horizontalScroll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Dubai" panose="020B0503030403030204" pitchFamily="34" charset="-78"/>
              </a:rPr>
              <a:t>Analyse de la Performance des Ventes et Principales Conclusions</a:t>
            </a:r>
          </a:p>
        </p:txBody>
      </p:sp>
      <p:sp>
        <p:nvSpPr>
          <p:cNvPr id="23" name="Heptagone 22">
            <a:extLst>
              <a:ext uri="{FF2B5EF4-FFF2-40B4-BE49-F238E27FC236}">
                <a16:creationId xmlns:a16="http://schemas.microsoft.com/office/drawing/2014/main" id="{FD13F35C-92DD-B595-2BD2-7362134365A9}"/>
              </a:ext>
            </a:extLst>
          </p:cNvPr>
          <p:cNvSpPr/>
          <p:nvPr/>
        </p:nvSpPr>
        <p:spPr>
          <a:xfrm>
            <a:off x="11362623" y="145978"/>
            <a:ext cx="760396" cy="681794"/>
          </a:xfrm>
          <a:prstGeom prst="heptagon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A67276F7-D187-643C-D0A3-B0E801BF5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22" y="1732548"/>
            <a:ext cx="7147955" cy="5037480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5DAA564-A053-97A9-CC0C-D9177AFC62FC}"/>
              </a:ext>
            </a:extLst>
          </p:cNvPr>
          <p:cNvSpPr/>
          <p:nvPr/>
        </p:nvSpPr>
        <p:spPr>
          <a:xfrm>
            <a:off x="8980370" y="885524"/>
            <a:ext cx="2893997" cy="5972476"/>
          </a:xfrm>
          <a:prstGeom prst="roundRect">
            <a:avLst/>
          </a:prstGeom>
          <a:solidFill>
            <a:srgbClr val="449F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Dubai" panose="020B0503030403030204" pitchFamily="34" charset="-78"/>
                <a:cs typeface="Dubai" panose="020B0503030403030204" pitchFamily="34" charset="-78"/>
              </a:rPr>
              <a:t>Yangon a le nombre le plus élevé avec 177 entrées, représentant 41,75 % du total des données. Cela indique une représentation dominante de Yangon dans l'ensemble de données.</a:t>
            </a:r>
          </a:p>
          <a:p>
            <a:endParaRPr lang="fr-FR" b="1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fr-FR" b="1" dirty="0" err="1">
                <a:latin typeface="Dubai" panose="020B0503030403030204" pitchFamily="34" charset="-78"/>
                <a:cs typeface="Dubai" panose="020B0503030403030204" pitchFamily="34" charset="-78"/>
              </a:rPr>
              <a:t>Naypyitaw</a:t>
            </a:r>
            <a:r>
              <a:rPr lang="fr-FR" b="1" dirty="0">
                <a:latin typeface="Dubai" panose="020B0503030403030204" pitchFamily="34" charset="-78"/>
                <a:cs typeface="Dubai" panose="020B0503030403030204" pitchFamily="34" charset="-78"/>
              </a:rPr>
              <a:t> a le nombre le plus bas avec 75 entrées, représentant 17,69 % du total. Cela montre une représentation significativement plus faible comparée à Yangon et Mandalay</a:t>
            </a:r>
            <a:r>
              <a:rPr lang="fr-FR" b="1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.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76B22C5-8C14-DB09-A556-25CB748CA52B}"/>
              </a:ext>
            </a:extLst>
          </p:cNvPr>
          <p:cNvSpPr/>
          <p:nvPr/>
        </p:nvSpPr>
        <p:spPr>
          <a:xfrm>
            <a:off x="1491916" y="337742"/>
            <a:ext cx="6670307" cy="980060"/>
          </a:xfrm>
          <a:prstGeom prst="roundRect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Bahnschrift SemiBold Condensed" panose="020B0502040204020203" pitchFamily="34" charset="0"/>
              </a:rPr>
              <a:t>Répartition de la quantité totale par ville</a:t>
            </a:r>
          </a:p>
        </p:txBody>
      </p:sp>
      <p:sp>
        <p:nvSpPr>
          <p:cNvPr id="18" name="Heptagone 17">
            <a:extLst>
              <a:ext uri="{FF2B5EF4-FFF2-40B4-BE49-F238E27FC236}">
                <a16:creationId xmlns:a16="http://schemas.microsoft.com/office/drawing/2014/main" id="{352C7CBD-E01F-B340-ADBE-6AA62E6B95FA}"/>
              </a:ext>
            </a:extLst>
          </p:cNvPr>
          <p:cNvSpPr/>
          <p:nvPr/>
        </p:nvSpPr>
        <p:spPr>
          <a:xfrm>
            <a:off x="11362623" y="145978"/>
            <a:ext cx="760396" cy="681794"/>
          </a:xfrm>
          <a:prstGeom prst="heptagon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4532889-DAB1-53D9-BCC9-DDE516C4667C}"/>
              </a:ext>
            </a:extLst>
          </p:cNvPr>
          <p:cNvSpPr/>
          <p:nvPr/>
        </p:nvSpPr>
        <p:spPr>
          <a:xfrm>
            <a:off x="9009246" y="1357161"/>
            <a:ext cx="2845871" cy="5009949"/>
          </a:xfrm>
          <a:prstGeom prst="roundRect">
            <a:avLst/>
          </a:prstGeom>
          <a:solidFill>
            <a:srgbClr val="449F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Dubai" panose="020B0503030403030204" pitchFamily="34" charset="-78"/>
                <a:cs typeface="Dubai" panose="020B0503030403030204" pitchFamily="34" charset="-78"/>
              </a:rPr>
              <a:t>Succursale C : Cette succursale affiche le revenu brut le plus élevé avec une valeur de 5265 unités.</a:t>
            </a:r>
          </a:p>
          <a:p>
            <a:endParaRPr lang="fr-FR" b="1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Dubai" panose="020B0503030403030204" pitchFamily="34" charset="-78"/>
                <a:cs typeface="Dubai" panose="020B0503030403030204" pitchFamily="34" charset="-78"/>
              </a:rPr>
              <a:t>Succursales A et B : Les deux succursales affichent des revenus bruts identiques de 5057 unités.</a:t>
            </a:r>
            <a:endParaRPr lang="fr-FR" b="1" dirty="0">
              <a:solidFill>
                <a:schemeClr val="bg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60D7B62-B215-905F-D4CE-085642C0A92D}"/>
              </a:ext>
            </a:extLst>
          </p:cNvPr>
          <p:cNvSpPr/>
          <p:nvPr/>
        </p:nvSpPr>
        <p:spPr>
          <a:xfrm>
            <a:off x="1491916" y="337742"/>
            <a:ext cx="6670307" cy="980060"/>
          </a:xfrm>
          <a:prstGeom prst="roundRect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Bahnschrift SemiBold Condensed" panose="020B0502040204020203" pitchFamily="34" charset="0"/>
              </a:rPr>
              <a:t>Somme des revenus bruts par branche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0D08501-173B-D0FA-2784-90D2FE665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014756"/>
            <a:ext cx="8013842" cy="4730107"/>
          </a:xfrm>
          <a:prstGeom prst="rect">
            <a:avLst/>
          </a:prstGeom>
        </p:spPr>
      </p:pic>
      <p:sp>
        <p:nvSpPr>
          <p:cNvPr id="22" name="Heptagone 21">
            <a:extLst>
              <a:ext uri="{FF2B5EF4-FFF2-40B4-BE49-F238E27FC236}">
                <a16:creationId xmlns:a16="http://schemas.microsoft.com/office/drawing/2014/main" id="{7537234C-2C60-558F-51BB-0E063B555F27}"/>
              </a:ext>
            </a:extLst>
          </p:cNvPr>
          <p:cNvSpPr/>
          <p:nvPr/>
        </p:nvSpPr>
        <p:spPr>
          <a:xfrm>
            <a:off x="11362623" y="145978"/>
            <a:ext cx="760396" cy="681794"/>
          </a:xfrm>
          <a:prstGeom prst="heptagon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576481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BB9EF7C-5112-AE13-13A4-376AF1A9052D}"/>
              </a:ext>
            </a:extLst>
          </p:cNvPr>
          <p:cNvSpPr/>
          <p:nvPr/>
        </p:nvSpPr>
        <p:spPr>
          <a:xfrm>
            <a:off x="8681987" y="1145407"/>
            <a:ext cx="3259757" cy="5509647"/>
          </a:xfrm>
          <a:prstGeom prst="roundRect">
            <a:avLst/>
          </a:prstGeom>
          <a:solidFill>
            <a:srgbClr val="449F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dirty="0" err="1">
                <a:latin typeface="Dubai" panose="020B0503030403030204" pitchFamily="34" charset="-78"/>
                <a:cs typeface="Dubai" panose="020B0503030403030204" pitchFamily="34" charset="-78"/>
              </a:rPr>
              <a:t>Ewallet</a:t>
            </a:r>
            <a:r>
              <a:rPr lang="fr-FR" sz="1600" b="1" dirty="0">
                <a:latin typeface="Dubai" panose="020B0503030403030204" pitchFamily="34" charset="-78"/>
                <a:cs typeface="Dubai" panose="020B0503030403030204" pitchFamily="34" charset="-78"/>
              </a:rPr>
              <a:t> est le mode de paiement le plus couramment utilisé, représentant 34,62 % du total des paiements. Cela indique une préférence significative pour les transactions par </a:t>
            </a:r>
            <a:r>
              <a:rPr lang="fr-FR" sz="1600" b="1" dirty="0" err="1">
                <a:latin typeface="Dubai" panose="020B0503030403030204" pitchFamily="34" charset="-78"/>
                <a:cs typeface="Dubai" panose="020B0503030403030204" pitchFamily="34" charset="-78"/>
              </a:rPr>
              <a:t>Ewallet</a:t>
            </a:r>
            <a:r>
              <a:rPr lang="fr-FR" sz="1600" b="1" dirty="0">
                <a:latin typeface="Dubai" panose="020B0503030403030204" pitchFamily="34" charset="-78"/>
                <a:cs typeface="Dubai" panose="020B0503030403030204" pitchFamily="34" charset="-78"/>
              </a:rPr>
              <a:t> parmi les utilisateurs.</a:t>
            </a:r>
          </a:p>
          <a:p>
            <a:endParaRPr lang="fr-FR" sz="1600" b="1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L'utilisation de la carte de crédit constitue 32,05 % du total des paiements. Bien que légèrement inférieure à celle </a:t>
            </a:r>
            <a:r>
              <a:rPr lang="fr-FR" sz="1600" b="1" dirty="0" err="1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Ewallet</a:t>
            </a:r>
            <a:r>
              <a:rPr lang="fr-FR" sz="1600" b="1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et Cash, les paiements par carte de crédit détiennent également une part importante des méthodes de paiement utilisées.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3A5D977-42E7-934D-3812-102403F16D13}"/>
              </a:ext>
            </a:extLst>
          </p:cNvPr>
          <p:cNvSpPr/>
          <p:nvPr/>
        </p:nvSpPr>
        <p:spPr>
          <a:xfrm>
            <a:off x="1491916" y="347367"/>
            <a:ext cx="6670307" cy="980060"/>
          </a:xfrm>
          <a:prstGeom prst="roundRect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Bahnschrift SemiBold Condensed" panose="020B0502040204020203" pitchFamily="34" charset="0"/>
              </a:rPr>
              <a:t>Répartition de la quantité totale par ville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297C9BE-7D76-F7F0-8196-A9CB9F478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62" y="1827442"/>
            <a:ext cx="7859731" cy="4373012"/>
          </a:xfrm>
          <a:prstGeom prst="rect">
            <a:avLst/>
          </a:prstGeom>
        </p:spPr>
      </p:pic>
      <p:sp>
        <p:nvSpPr>
          <p:cNvPr id="18" name="Heptagone 17">
            <a:extLst>
              <a:ext uri="{FF2B5EF4-FFF2-40B4-BE49-F238E27FC236}">
                <a16:creationId xmlns:a16="http://schemas.microsoft.com/office/drawing/2014/main" id="{95AC30E7-3C84-9DE4-FE60-3B6242268F4D}"/>
              </a:ext>
            </a:extLst>
          </p:cNvPr>
          <p:cNvSpPr/>
          <p:nvPr/>
        </p:nvSpPr>
        <p:spPr>
          <a:xfrm>
            <a:off x="11362623" y="145978"/>
            <a:ext cx="760396" cy="681794"/>
          </a:xfrm>
          <a:prstGeom prst="heptagon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14310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2EAF5DE-7663-C706-BBB1-21EAE1D78283}"/>
              </a:ext>
            </a:extLst>
          </p:cNvPr>
          <p:cNvSpPr/>
          <p:nvPr/>
        </p:nvSpPr>
        <p:spPr>
          <a:xfrm>
            <a:off x="8884118" y="1044342"/>
            <a:ext cx="3146913" cy="5813658"/>
          </a:xfrm>
          <a:prstGeom prst="roundRect">
            <a:avLst/>
          </a:prstGeom>
          <a:solidFill>
            <a:srgbClr val="449F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Food and </a:t>
            </a:r>
            <a:r>
              <a:rPr lang="fr-FR" b="1" dirty="0" err="1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beverages</a:t>
            </a:r>
            <a:r>
              <a:rPr lang="fr-FR" b="1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enregistrent les ventes totales les plus élevées, suivies de près par les « sports and </a:t>
            </a:r>
            <a:r>
              <a:rPr lang="fr-FR" b="1" dirty="0" err="1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travel</a:t>
            </a:r>
            <a:r>
              <a:rPr lang="fr-FR" b="1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 » et  « </a:t>
            </a:r>
            <a:r>
              <a:rPr lang="fr-FR" b="1" dirty="0" err="1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Electronic</a:t>
            </a:r>
            <a:r>
              <a:rPr lang="fr-FR" b="1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fr-FR" b="1" dirty="0" err="1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accessories</a:t>
            </a:r>
            <a:r>
              <a:rPr lang="fr-FR" b="1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». </a:t>
            </a:r>
          </a:p>
          <a:p>
            <a:endParaRPr lang="fr-FR" b="1" dirty="0">
              <a:solidFill>
                <a:schemeClr val="bg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Parmi les catégories, la « </a:t>
            </a:r>
            <a:r>
              <a:rPr lang="fr-FR" b="1" dirty="0" err="1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Health</a:t>
            </a:r>
            <a:r>
              <a:rPr lang="fr-FR" b="1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and beauty » enregistrent les ventes totales les plus faibles, mais la différence n'est pas très grande.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4CC5707-3611-508A-D435-45B888B5334C}"/>
              </a:ext>
            </a:extLst>
          </p:cNvPr>
          <p:cNvSpPr/>
          <p:nvPr/>
        </p:nvSpPr>
        <p:spPr>
          <a:xfrm>
            <a:off x="1491916" y="337742"/>
            <a:ext cx="6670307" cy="980060"/>
          </a:xfrm>
          <a:prstGeom prst="roundRect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Bahnschrift SemiBold Condensed" panose="020B0502040204020203" pitchFamily="34" charset="0"/>
              </a:rPr>
              <a:t>Somme du total par ligne de produits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D3C2CD2-7162-D961-8B58-A2C9F1FB0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5460"/>
            <a:ext cx="8752674" cy="5096586"/>
          </a:xfrm>
          <a:prstGeom prst="rect">
            <a:avLst/>
          </a:prstGeom>
        </p:spPr>
      </p:pic>
      <p:sp>
        <p:nvSpPr>
          <p:cNvPr id="20" name="Heptagone 19">
            <a:extLst>
              <a:ext uri="{FF2B5EF4-FFF2-40B4-BE49-F238E27FC236}">
                <a16:creationId xmlns:a16="http://schemas.microsoft.com/office/drawing/2014/main" id="{226E1ADE-B9A7-8B72-50AC-BD336305725C}"/>
              </a:ext>
            </a:extLst>
          </p:cNvPr>
          <p:cNvSpPr/>
          <p:nvPr/>
        </p:nvSpPr>
        <p:spPr>
          <a:xfrm>
            <a:off x="11362623" y="145978"/>
            <a:ext cx="760396" cy="681794"/>
          </a:xfrm>
          <a:prstGeom prst="heptagon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605324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A1A7207-9E11-01C1-D56B-5D2F7B825F64}"/>
              </a:ext>
            </a:extLst>
          </p:cNvPr>
          <p:cNvSpPr/>
          <p:nvPr/>
        </p:nvSpPr>
        <p:spPr>
          <a:xfrm>
            <a:off x="9030153" y="1044342"/>
            <a:ext cx="2844214" cy="5813658"/>
          </a:xfrm>
          <a:prstGeom prst="roundRect">
            <a:avLst/>
          </a:prstGeom>
          <a:solidFill>
            <a:srgbClr val="449F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latin typeface="Dubai" panose="020B0503030403030204" pitchFamily="34" charset="-78"/>
                <a:cs typeface="Dubai" panose="020B0503030403030204" pitchFamily="34" charset="-78"/>
              </a:rPr>
              <a:t>Les catégories ayant les ventes totales les plus élevées en janvier, mars et avril sont respectivement :</a:t>
            </a:r>
          </a:p>
          <a:p>
            <a:endParaRPr lang="fr-FR" b="1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 err="1">
                <a:latin typeface="Dubai" panose="020B0503030403030204" pitchFamily="34" charset="-78"/>
                <a:cs typeface="Dubai" panose="020B0503030403030204" pitchFamily="34" charset="-78"/>
              </a:rPr>
              <a:t>Health</a:t>
            </a:r>
            <a:r>
              <a:rPr lang="fr-FR" b="1" dirty="0">
                <a:latin typeface="Dubai" panose="020B0503030403030204" pitchFamily="34" charset="-78"/>
                <a:cs typeface="Dubai" panose="020B0503030403030204" pitchFamily="34" charset="-78"/>
              </a:rPr>
              <a:t> and beauty</a:t>
            </a:r>
          </a:p>
          <a:p>
            <a:endParaRPr lang="fr-FR" b="1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Dubai" panose="020B0503030403030204" pitchFamily="34" charset="-78"/>
                <a:cs typeface="Dubai" panose="020B0503030403030204" pitchFamily="34" charset="-78"/>
              </a:rPr>
              <a:t>Food and </a:t>
            </a:r>
            <a:r>
              <a:rPr lang="fr-FR" b="1" dirty="0" err="1">
                <a:latin typeface="Dubai" panose="020B0503030403030204" pitchFamily="34" charset="-78"/>
                <a:cs typeface="Dubai" panose="020B0503030403030204" pitchFamily="34" charset="-78"/>
              </a:rPr>
              <a:t>beverages</a:t>
            </a:r>
            <a:r>
              <a:rPr lang="fr-FR" b="1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</a:p>
          <a:p>
            <a:endParaRPr lang="fr-FR" b="1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Home and lifestyle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b="1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b="1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fr-FR" b="1" dirty="0">
              <a:solidFill>
                <a:schemeClr val="bg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3468B2A-2A4F-4C72-B600-05FEA1C025BC}"/>
              </a:ext>
            </a:extLst>
          </p:cNvPr>
          <p:cNvSpPr/>
          <p:nvPr/>
        </p:nvSpPr>
        <p:spPr>
          <a:xfrm>
            <a:off x="1491916" y="337742"/>
            <a:ext cx="6670307" cy="980060"/>
          </a:xfrm>
          <a:prstGeom prst="roundRect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Bahnschrift SemiBold Condensed" panose="020B0502040204020203" pitchFamily="34" charset="0"/>
              </a:rPr>
              <a:t>Total mensuel des quantités par ligne de produits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543E91F9-4491-BEDA-E9D5-E57D1620B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6" y="1905802"/>
            <a:ext cx="8921067" cy="4754880"/>
          </a:xfrm>
          <a:prstGeom prst="rect">
            <a:avLst/>
          </a:prstGeom>
        </p:spPr>
      </p:pic>
      <p:sp>
        <p:nvSpPr>
          <p:cNvPr id="22" name="Heptagone 21">
            <a:extLst>
              <a:ext uri="{FF2B5EF4-FFF2-40B4-BE49-F238E27FC236}">
                <a16:creationId xmlns:a16="http://schemas.microsoft.com/office/drawing/2014/main" id="{58AE0DE6-34B1-AA28-E385-6BF4EDAB7D22}"/>
              </a:ext>
            </a:extLst>
          </p:cNvPr>
          <p:cNvSpPr/>
          <p:nvPr/>
        </p:nvSpPr>
        <p:spPr>
          <a:xfrm>
            <a:off x="11362623" y="145978"/>
            <a:ext cx="760396" cy="681794"/>
          </a:xfrm>
          <a:prstGeom prst="heptagon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595152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2328592-26F5-0F87-B072-51AF66FA2227}"/>
              </a:ext>
            </a:extLst>
          </p:cNvPr>
          <p:cNvSpPr/>
          <p:nvPr/>
        </p:nvSpPr>
        <p:spPr>
          <a:xfrm>
            <a:off x="8633861" y="1044342"/>
            <a:ext cx="3211630" cy="5813658"/>
          </a:xfrm>
          <a:prstGeom prst="roundRect">
            <a:avLst/>
          </a:prstGeom>
          <a:solidFill>
            <a:srgbClr val="449F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 err="1">
                <a:latin typeface="Dubai" panose="020B0503030403030204" pitchFamily="34" charset="-78"/>
                <a:cs typeface="Dubai" panose="020B0503030403030204" pitchFamily="34" charset="-78"/>
              </a:rPr>
              <a:t>Electronic</a:t>
            </a:r>
            <a:r>
              <a:rPr lang="fr-FR" b="1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fr-FR" b="1" dirty="0" err="1">
                <a:latin typeface="Dubai" panose="020B0503030403030204" pitchFamily="34" charset="-78"/>
                <a:cs typeface="Dubai" panose="020B0503030403030204" pitchFamily="34" charset="-78"/>
              </a:rPr>
              <a:t>accessories</a:t>
            </a:r>
            <a:r>
              <a:rPr lang="fr-FR" b="1" dirty="0">
                <a:latin typeface="Dubai" panose="020B0503030403030204" pitchFamily="34" charset="-78"/>
                <a:cs typeface="Dubai" panose="020B0503030403030204" pitchFamily="34" charset="-78"/>
              </a:rPr>
              <a:t> ont la quantité vendue la plus élevée, indiquant un volume de transactions plus important dans cette catégorie. </a:t>
            </a:r>
          </a:p>
          <a:p>
            <a:endParaRPr lang="fr-FR" b="1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Dubai" panose="020B0503030403030204" pitchFamily="34" charset="-78"/>
                <a:cs typeface="Dubai" panose="020B0503030403030204" pitchFamily="34" charset="-78"/>
              </a:rPr>
              <a:t>  </a:t>
            </a:r>
            <a:r>
              <a:rPr lang="fr-FR" b="1" dirty="0" err="1">
                <a:latin typeface="Dubai" panose="020B0503030403030204" pitchFamily="34" charset="-78"/>
                <a:cs typeface="Dubai" panose="020B0503030403030204" pitchFamily="34" charset="-78"/>
              </a:rPr>
              <a:t>Health</a:t>
            </a:r>
            <a:r>
              <a:rPr lang="fr-FR" b="1" dirty="0">
                <a:latin typeface="Dubai" panose="020B0503030403030204" pitchFamily="34" charset="-78"/>
                <a:cs typeface="Dubai" panose="020B0503030403030204" pitchFamily="34" charset="-78"/>
              </a:rPr>
              <a:t> and beauty ont la quantité vendue la plus faible, ce qui est cohérent avec ses ventes totales plus basses.</a:t>
            </a:r>
            <a:endParaRPr lang="fr-FR" b="1" dirty="0">
              <a:solidFill>
                <a:schemeClr val="bg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19" name="Espace réservé du contenu 18">
            <a:extLst>
              <a:ext uri="{FF2B5EF4-FFF2-40B4-BE49-F238E27FC236}">
                <a16:creationId xmlns:a16="http://schemas.microsoft.com/office/drawing/2014/main" id="{62A9C4E5-71F2-95B5-C257-0A4BCE3B8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5151"/>
            <a:ext cx="7607413" cy="4742849"/>
          </a:xfrm>
        </p:spPr>
      </p:pic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0EF17433-CF80-1E69-C6A1-86714B838BF1}"/>
              </a:ext>
            </a:extLst>
          </p:cNvPr>
          <p:cNvSpPr/>
          <p:nvPr/>
        </p:nvSpPr>
        <p:spPr>
          <a:xfrm>
            <a:off x="1491916" y="337742"/>
            <a:ext cx="6670307" cy="980060"/>
          </a:xfrm>
          <a:prstGeom prst="roundRect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Bahnschrift SemiBold Condensed" panose="020B0502040204020203" pitchFamily="34" charset="0"/>
              </a:rPr>
              <a:t>ventes mensuelles trimestrielles </a:t>
            </a:r>
          </a:p>
        </p:txBody>
      </p:sp>
      <p:sp>
        <p:nvSpPr>
          <p:cNvPr id="25" name="Heptagone 24">
            <a:extLst>
              <a:ext uri="{FF2B5EF4-FFF2-40B4-BE49-F238E27FC236}">
                <a16:creationId xmlns:a16="http://schemas.microsoft.com/office/drawing/2014/main" id="{D48E1F3E-35FC-B5F5-8032-783C403C9223}"/>
              </a:ext>
            </a:extLst>
          </p:cNvPr>
          <p:cNvSpPr/>
          <p:nvPr/>
        </p:nvSpPr>
        <p:spPr>
          <a:xfrm>
            <a:off x="11362623" y="145978"/>
            <a:ext cx="760396" cy="681794"/>
          </a:xfrm>
          <a:prstGeom prst="heptagon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894219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317230A-0214-8650-F30B-E88196A92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09" y="1992429"/>
            <a:ext cx="7080633" cy="4781802"/>
          </a:xfr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C008936-ECDC-91B4-8A34-EC0DCBE57F04}"/>
              </a:ext>
            </a:extLst>
          </p:cNvPr>
          <p:cNvSpPr/>
          <p:nvPr/>
        </p:nvSpPr>
        <p:spPr>
          <a:xfrm>
            <a:off x="8739739" y="1044342"/>
            <a:ext cx="3105752" cy="5813658"/>
          </a:xfrm>
          <a:prstGeom prst="roundRect">
            <a:avLst/>
          </a:prstGeom>
          <a:solidFill>
            <a:srgbClr val="449F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Dubai" panose="020B0503030403030204" pitchFamily="34" charset="-78"/>
                <a:cs typeface="Dubai" panose="020B0503030403030204" pitchFamily="34" charset="-78"/>
              </a:rPr>
              <a:t>Les notes moyennes sont assez proches entre les trois villes, </a:t>
            </a:r>
            <a:r>
              <a:rPr lang="fr-FR" b="1" dirty="0" err="1">
                <a:latin typeface="Dubai" panose="020B0503030403030204" pitchFamily="34" charset="-78"/>
                <a:cs typeface="Dubai" panose="020B0503030403030204" pitchFamily="34" charset="-78"/>
              </a:rPr>
              <a:t>Naypyitaw</a:t>
            </a:r>
            <a:r>
              <a:rPr lang="fr-FR" b="1" dirty="0">
                <a:latin typeface="Dubai" panose="020B0503030403030204" pitchFamily="34" charset="-78"/>
                <a:cs typeface="Dubai" panose="020B0503030403030204" pitchFamily="34" charset="-78"/>
              </a:rPr>
              <a:t> ayant la note moyenne la plus élevée et Mandalay la plus basse.</a:t>
            </a:r>
          </a:p>
          <a:p>
            <a:endParaRPr lang="fr-FR" b="1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Dubai" panose="020B0503030403030204" pitchFamily="34" charset="-78"/>
                <a:cs typeface="Dubai" panose="020B0503030403030204" pitchFamily="34" charset="-78"/>
              </a:rPr>
              <a:t>Les différences dans les notes moyennes sont faibles, ce qui indique un niveau de satisfaction des clients relativement constant dans toutes les villes.</a:t>
            </a:r>
            <a:endParaRPr lang="fr-FR" b="1" dirty="0">
              <a:solidFill>
                <a:schemeClr val="bg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4E53565-F8BA-CEEA-29E6-9EB35CA744C5}"/>
              </a:ext>
            </a:extLst>
          </p:cNvPr>
          <p:cNvSpPr/>
          <p:nvPr/>
        </p:nvSpPr>
        <p:spPr>
          <a:xfrm>
            <a:off x="1491916" y="337742"/>
            <a:ext cx="6670307" cy="980060"/>
          </a:xfrm>
          <a:prstGeom prst="roundRect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Bahnschrift SemiBold Condensed" panose="020B0502040204020203" pitchFamily="34" charset="0"/>
              </a:rPr>
              <a:t>Moyenne de note par ville</a:t>
            </a:r>
          </a:p>
        </p:txBody>
      </p:sp>
      <p:sp>
        <p:nvSpPr>
          <p:cNvPr id="12" name="Heptagone 11">
            <a:extLst>
              <a:ext uri="{FF2B5EF4-FFF2-40B4-BE49-F238E27FC236}">
                <a16:creationId xmlns:a16="http://schemas.microsoft.com/office/drawing/2014/main" id="{E25EE4F5-B473-3AEF-1538-DD398C54C4B5}"/>
              </a:ext>
            </a:extLst>
          </p:cNvPr>
          <p:cNvSpPr/>
          <p:nvPr/>
        </p:nvSpPr>
        <p:spPr>
          <a:xfrm>
            <a:off x="11362623" y="145978"/>
            <a:ext cx="760396" cy="681794"/>
          </a:xfrm>
          <a:prstGeom prst="heptagon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637991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24E184F-5B2C-9995-EC3D-AE5D5B5EA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98" y="2861109"/>
            <a:ext cx="5737125" cy="3614738"/>
          </a:xfr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1F935D9-8EB1-FBDE-D4A9-37EAE0CA2137}"/>
              </a:ext>
            </a:extLst>
          </p:cNvPr>
          <p:cNvSpPr/>
          <p:nvPr/>
        </p:nvSpPr>
        <p:spPr>
          <a:xfrm>
            <a:off x="8739739" y="1044342"/>
            <a:ext cx="3105752" cy="5813658"/>
          </a:xfrm>
          <a:prstGeom prst="roundRect">
            <a:avLst/>
          </a:prstGeom>
          <a:solidFill>
            <a:srgbClr val="449F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Dubai" panose="020B0503030403030204" pitchFamily="34" charset="-78"/>
                <a:cs typeface="Dubai" panose="020B0503030403030204" pitchFamily="34" charset="-78"/>
              </a:rPr>
              <a:t>Les ventes à la clientèle féminine sont supérieures aux ventes à la clientèle masculine.</a:t>
            </a:r>
          </a:p>
          <a:p>
            <a:endParaRPr lang="fr-FR" b="1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Dubai" panose="020B0503030403030204" pitchFamily="34" charset="-78"/>
                <a:cs typeface="Dubai" panose="020B0503030403030204" pitchFamily="34" charset="-78"/>
              </a:rPr>
              <a:t> Les clientes féminines représentent 168 000 unités, tandis que les clients masculins représentent 155 000 unités.</a:t>
            </a:r>
            <a:endParaRPr lang="fr-FR" b="1" dirty="0">
              <a:solidFill>
                <a:schemeClr val="bg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630D89D-24D5-1BD2-D328-210B1DAD2EF8}"/>
              </a:ext>
            </a:extLst>
          </p:cNvPr>
          <p:cNvSpPr/>
          <p:nvPr/>
        </p:nvSpPr>
        <p:spPr>
          <a:xfrm>
            <a:off x="1876927" y="382153"/>
            <a:ext cx="6670307" cy="980060"/>
          </a:xfrm>
          <a:prstGeom prst="roundRect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Bahnschrift SemiBold Condensed" panose="020B0502040204020203" pitchFamily="34" charset="0"/>
              </a:rPr>
              <a:t>Total des ventes par Sexe</a:t>
            </a:r>
          </a:p>
        </p:txBody>
      </p:sp>
      <p:sp>
        <p:nvSpPr>
          <p:cNvPr id="12" name="Heptagone 11">
            <a:extLst>
              <a:ext uri="{FF2B5EF4-FFF2-40B4-BE49-F238E27FC236}">
                <a16:creationId xmlns:a16="http://schemas.microsoft.com/office/drawing/2014/main" id="{7691C5E9-F0AD-2868-0569-8F2EF6E2AE5B}"/>
              </a:ext>
            </a:extLst>
          </p:cNvPr>
          <p:cNvSpPr/>
          <p:nvPr/>
        </p:nvSpPr>
        <p:spPr>
          <a:xfrm>
            <a:off x="11362623" y="145978"/>
            <a:ext cx="760396" cy="681794"/>
          </a:xfrm>
          <a:prstGeom prst="heptagon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315236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304074C-68BB-C311-3C37-EEBEC6E1A922}"/>
              </a:ext>
            </a:extLst>
          </p:cNvPr>
          <p:cNvSpPr/>
          <p:nvPr/>
        </p:nvSpPr>
        <p:spPr>
          <a:xfrm>
            <a:off x="1876927" y="382153"/>
            <a:ext cx="6670307" cy="980060"/>
          </a:xfrm>
          <a:prstGeom prst="roundRect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>
                <a:latin typeface="Bahnschrift SemiBold Condensed" panose="020B0502040204020203" pitchFamily="34" charset="0"/>
              </a:rPr>
              <a:t>Vente totale par type de client</a:t>
            </a:r>
            <a:endParaRPr lang="fr-FR" sz="2400" dirty="0">
              <a:latin typeface="Bahnschrift SemiBold Condensed" panose="020B0502040204020203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666584B-9490-E5EA-6CEE-481CA68C2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8" y="1699021"/>
            <a:ext cx="8375738" cy="5087060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01F5069-526C-265A-DDBE-12E2F8275285}"/>
              </a:ext>
            </a:extLst>
          </p:cNvPr>
          <p:cNvSpPr/>
          <p:nvPr/>
        </p:nvSpPr>
        <p:spPr>
          <a:xfrm>
            <a:off x="8739739" y="1044342"/>
            <a:ext cx="3105752" cy="5813658"/>
          </a:xfrm>
          <a:prstGeom prst="roundRect">
            <a:avLst/>
          </a:prstGeom>
          <a:solidFill>
            <a:srgbClr val="449F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Dubai" panose="020B0503030403030204" pitchFamily="34" charset="-78"/>
                <a:cs typeface="Dubai" panose="020B0503030403030204" pitchFamily="34" charset="-78"/>
              </a:rPr>
              <a:t>Les ventes aux membres sont légèrement supérieures aux ventes aux clients normaux. </a:t>
            </a:r>
          </a:p>
          <a:p>
            <a:endParaRPr lang="fr-FR" b="1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Dubai" panose="020B0503030403030204" pitchFamily="34" charset="-78"/>
                <a:cs typeface="Dubai" panose="020B0503030403030204" pitchFamily="34" charset="-78"/>
              </a:rPr>
              <a:t>Les membres représentent 164 000 unités tandis que les clients normaux représentent 159 000 unités.</a:t>
            </a:r>
            <a:endParaRPr lang="fr-FR" b="1" dirty="0">
              <a:solidFill>
                <a:schemeClr val="bg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4" name="Heptagone 13">
            <a:extLst>
              <a:ext uri="{FF2B5EF4-FFF2-40B4-BE49-F238E27FC236}">
                <a16:creationId xmlns:a16="http://schemas.microsoft.com/office/drawing/2014/main" id="{DCEB3656-F76A-1805-7D31-F38205CB7C53}"/>
              </a:ext>
            </a:extLst>
          </p:cNvPr>
          <p:cNvSpPr/>
          <p:nvPr/>
        </p:nvSpPr>
        <p:spPr>
          <a:xfrm>
            <a:off x="11372248" y="145978"/>
            <a:ext cx="760396" cy="681794"/>
          </a:xfrm>
          <a:prstGeom prst="heptagon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210688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EBD7E88-257E-5B11-8065-E27DF234847A}"/>
              </a:ext>
            </a:extLst>
          </p:cNvPr>
          <p:cNvSpPr/>
          <p:nvPr/>
        </p:nvSpPr>
        <p:spPr>
          <a:xfrm>
            <a:off x="2185152" y="361605"/>
            <a:ext cx="6670307" cy="980060"/>
          </a:xfrm>
          <a:prstGeom prst="roundRect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Bahnschrift SemiBold Condensed" panose="020B0502040204020203" pitchFamily="34" charset="0"/>
              </a:rPr>
              <a:t>Conclusion</a:t>
            </a:r>
          </a:p>
        </p:txBody>
      </p:sp>
      <p:sp>
        <p:nvSpPr>
          <p:cNvPr id="5" name="Parchemin : horizontal 4">
            <a:extLst>
              <a:ext uri="{FF2B5EF4-FFF2-40B4-BE49-F238E27FC236}">
                <a16:creationId xmlns:a16="http://schemas.microsoft.com/office/drawing/2014/main" id="{312C5167-77AC-B2AD-135A-19D2F685C863}"/>
              </a:ext>
            </a:extLst>
          </p:cNvPr>
          <p:cNvSpPr/>
          <p:nvPr/>
        </p:nvSpPr>
        <p:spPr>
          <a:xfrm>
            <a:off x="585627" y="1166118"/>
            <a:ext cx="10346076" cy="5691882"/>
          </a:xfrm>
          <a:prstGeom prst="horizontalScroll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La succursale C et la ville de </a:t>
            </a:r>
            <a:r>
              <a:rPr lang="fr-FR" dirty="0" err="1"/>
              <a:t>Yagon</a:t>
            </a:r>
            <a:r>
              <a:rPr lang="fr-FR" dirty="0"/>
              <a:t> ont respectivement les ventes totales les plus élevées parmi les succursales et les villes.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Les membres et les clientes féminines ont tendance à dépenser en moyenne légèrement plus que les clients normaux et masculins.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Les aliments et les boissons génèrent les ventes totales et les revenus bruts les plus élevés, tandis que les accessoires électroniques ont la plus grande quantité vendue.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Les espèces et les E-</a:t>
            </a:r>
            <a:r>
              <a:rPr lang="fr-FR" dirty="0" err="1"/>
              <a:t>wallet</a:t>
            </a:r>
            <a:r>
              <a:rPr lang="fr-FR" dirty="0"/>
              <a:t> sont les méthodes de paiement les plus fréquemment utilisées, les E-</a:t>
            </a:r>
            <a:r>
              <a:rPr lang="fr-FR" dirty="0" err="1"/>
              <a:t>wallet</a:t>
            </a:r>
            <a:r>
              <a:rPr lang="fr-FR" dirty="0"/>
              <a:t> générant les ventes totales les plus élevées.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Les ventes maximales ont lieu à 19h00 et le samedi, ce qui indique que ce sont les périodes les plus chargées.</a:t>
            </a:r>
          </a:p>
        </p:txBody>
      </p:sp>
      <p:sp>
        <p:nvSpPr>
          <p:cNvPr id="13" name="Heptagone 12">
            <a:extLst>
              <a:ext uri="{FF2B5EF4-FFF2-40B4-BE49-F238E27FC236}">
                <a16:creationId xmlns:a16="http://schemas.microsoft.com/office/drawing/2014/main" id="{53899744-9D5E-E19A-D1C2-D1C10601DC8E}"/>
              </a:ext>
            </a:extLst>
          </p:cNvPr>
          <p:cNvSpPr/>
          <p:nvPr/>
        </p:nvSpPr>
        <p:spPr>
          <a:xfrm>
            <a:off x="11362623" y="145978"/>
            <a:ext cx="760396" cy="681794"/>
          </a:xfrm>
          <a:prstGeom prst="heptagon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21591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CBCA5AF-98A9-94A1-D2D1-6A9926AD1785}"/>
              </a:ext>
            </a:extLst>
          </p:cNvPr>
          <p:cNvSpPr/>
          <p:nvPr/>
        </p:nvSpPr>
        <p:spPr>
          <a:xfrm>
            <a:off x="1925594" y="621533"/>
            <a:ext cx="8537608" cy="712270"/>
          </a:xfrm>
          <a:prstGeom prst="roundRect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latin typeface="Bahnschrift SemiBold Condensed" panose="020B0502040204020203" pitchFamily="34" charset="0"/>
              </a:rPr>
              <a:t>Introduction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D12EBBCF-B675-33F5-C077-A97C07285DC3}"/>
              </a:ext>
            </a:extLst>
          </p:cNvPr>
          <p:cNvSpPr/>
          <p:nvPr/>
        </p:nvSpPr>
        <p:spPr>
          <a:xfrm>
            <a:off x="1212783" y="537415"/>
            <a:ext cx="9480884" cy="847023"/>
          </a:xfrm>
          <a:prstGeom prst="roundRect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Dubai" panose="020B0503030403030204" pitchFamily="34" charset="-78"/>
              </a:rPr>
              <a:t>Introduction</a:t>
            </a:r>
          </a:p>
        </p:txBody>
      </p:sp>
      <p:sp>
        <p:nvSpPr>
          <p:cNvPr id="10" name="Parchemin : horizontal 9">
            <a:extLst>
              <a:ext uri="{FF2B5EF4-FFF2-40B4-BE49-F238E27FC236}">
                <a16:creationId xmlns:a16="http://schemas.microsoft.com/office/drawing/2014/main" id="{D2BF5BAD-7AC0-D219-2222-548B3BA39CAD}"/>
              </a:ext>
            </a:extLst>
          </p:cNvPr>
          <p:cNvSpPr/>
          <p:nvPr/>
        </p:nvSpPr>
        <p:spPr>
          <a:xfrm>
            <a:off x="1366788" y="2331720"/>
            <a:ext cx="9028497" cy="3147461"/>
          </a:xfrm>
          <a:prstGeom prst="horizontalScroll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Dubai" panose="020B0503030403030204" pitchFamily="34" charset="-78"/>
              </a:rPr>
              <a:t>Aperçu bref du rapport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Dubai" panose="020B0503030403030204" pitchFamily="34" charset="-78"/>
              </a:rPr>
              <a:t>Objectif et portée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Dubai" panose="020B0503030403030204" pitchFamily="34" charset="-78"/>
              </a:rPr>
              <a:t>Résumé des principales conclusions </a:t>
            </a:r>
          </a:p>
        </p:txBody>
      </p:sp>
      <p:sp>
        <p:nvSpPr>
          <p:cNvPr id="18" name="Heptagone 17">
            <a:extLst>
              <a:ext uri="{FF2B5EF4-FFF2-40B4-BE49-F238E27FC236}">
                <a16:creationId xmlns:a16="http://schemas.microsoft.com/office/drawing/2014/main" id="{53A4BBDD-0F84-E97A-537E-FE8E4BA679E1}"/>
              </a:ext>
            </a:extLst>
          </p:cNvPr>
          <p:cNvSpPr/>
          <p:nvPr/>
        </p:nvSpPr>
        <p:spPr>
          <a:xfrm>
            <a:off x="11362623" y="145978"/>
            <a:ext cx="760396" cy="681794"/>
          </a:xfrm>
          <a:prstGeom prst="heptagon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3A6EA4-4F05-976E-1C08-1895177DBA78}"/>
              </a:ext>
            </a:extLst>
          </p:cNvPr>
          <p:cNvSpPr/>
          <p:nvPr/>
        </p:nvSpPr>
        <p:spPr>
          <a:xfrm>
            <a:off x="2555021" y="382153"/>
            <a:ext cx="6670307" cy="980060"/>
          </a:xfrm>
          <a:prstGeom prst="roundRect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Bahnschrift SemiBold Condensed" panose="020B0502040204020203" pitchFamily="34" charset="0"/>
              </a:rPr>
              <a:t>Recommandations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32A8E17-AF94-2763-3878-097D931848CD}"/>
              </a:ext>
            </a:extLst>
          </p:cNvPr>
          <p:cNvSpPr/>
          <p:nvPr/>
        </p:nvSpPr>
        <p:spPr>
          <a:xfrm>
            <a:off x="791110" y="2034283"/>
            <a:ext cx="3986373" cy="4441564"/>
          </a:xfrm>
          <a:prstGeom prst="roundRect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 Condensed" panose="020B0502040204020203" pitchFamily="34" charset="0"/>
              </a:rPr>
              <a:t>Marketing et promotions </a:t>
            </a:r>
          </a:p>
          <a:p>
            <a:endParaRPr lang="fr-FR" dirty="0">
              <a:latin typeface="Bahnschrift SemiBold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Bahnschrift SemiBold Condensed" panose="020B0502040204020203" pitchFamily="34" charset="0"/>
              </a:rPr>
              <a:t> Concentrez-vous sur la promotion des produits pendant les heures de pointe (surtout vers 19h00) et les jours de pointe (le samedi) pour maximiser les ventes.</a:t>
            </a:r>
          </a:p>
          <a:p>
            <a:endParaRPr lang="fr-FR" dirty="0">
              <a:latin typeface="Bahnschrift SemiBold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Bahnschrift SemiBold Condensed" panose="020B0502040204020203" pitchFamily="34" charset="0"/>
              </a:rPr>
              <a:t> Développer des promotions ciblées pour les membres et les clientes afin de capitaliser sur leurs habitudes de dépenses plus élevées.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5738516-3748-5CFE-CC46-658A5A54009E}"/>
              </a:ext>
            </a:extLst>
          </p:cNvPr>
          <p:cNvSpPr/>
          <p:nvPr/>
        </p:nvSpPr>
        <p:spPr>
          <a:xfrm>
            <a:off x="6892247" y="2034283"/>
            <a:ext cx="3986373" cy="4441564"/>
          </a:xfrm>
          <a:prstGeom prst="roundRect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 Condensed" panose="020B0502040204020203" pitchFamily="34" charset="0"/>
              </a:rPr>
              <a:t>Gestion de l'inventaire</a:t>
            </a:r>
          </a:p>
          <a:p>
            <a:pPr algn="ctr"/>
            <a:endParaRPr lang="fr-FR" dirty="0">
              <a:latin typeface="Bahnschrift SemiBold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Bahnschrift SemiBold Condensed" panose="020B0502040204020203" pitchFamily="34" charset="0"/>
              </a:rPr>
              <a:t>Veiller à ce que les gammes de produits très demandés, tels que les aliments et les boissons, soient bien approvisionnées, en particulier pendant les périodes de pointe des ventes.</a:t>
            </a:r>
          </a:p>
          <a:p>
            <a:endParaRPr lang="fr-FR" dirty="0">
              <a:latin typeface="Bahnschrift SemiBold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Bahnschrift SemiBold Condensed" panose="020B0502040204020203" pitchFamily="34" charset="0"/>
              </a:rPr>
              <a:t> Ajustez les niveaux de stocks en fonction des tendances de la demande observées dans différentes succursales et villes.</a:t>
            </a:r>
          </a:p>
        </p:txBody>
      </p:sp>
      <p:sp>
        <p:nvSpPr>
          <p:cNvPr id="11" name="Heptagone 10">
            <a:extLst>
              <a:ext uri="{FF2B5EF4-FFF2-40B4-BE49-F238E27FC236}">
                <a16:creationId xmlns:a16="http://schemas.microsoft.com/office/drawing/2014/main" id="{2DDD9AC0-DBBD-07A5-6C49-4C8753809829}"/>
              </a:ext>
            </a:extLst>
          </p:cNvPr>
          <p:cNvSpPr/>
          <p:nvPr/>
        </p:nvSpPr>
        <p:spPr>
          <a:xfrm>
            <a:off x="11362623" y="145978"/>
            <a:ext cx="760396" cy="681794"/>
          </a:xfrm>
          <a:prstGeom prst="heptagon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002275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80A7B53-BF8F-137F-965F-1B3403545B87}"/>
              </a:ext>
            </a:extLst>
          </p:cNvPr>
          <p:cNvSpPr/>
          <p:nvPr/>
        </p:nvSpPr>
        <p:spPr>
          <a:xfrm>
            <a:off x="2555021" y="382153"/>
            <a:ext cx="6670307" cy="980060"/>
          </a:xfrm>
          <a:prstGeom prst="roundRect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Bahnschrift SemiBold Condensed" panose="020B0502040204020203" pitchFamily="34" charset="0"/>
              </a:rPr>
              <a:t>Recommandations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D7BC276-BFD2-E9A3-18DB-8E3BE467CE5C}"/>
              </a:ext>
            </a:extLst>
          </p:cNvPr>
          <p:cNvSpPr/>
          <p:nvPr/>
        </p:nvSpPr>
        <p:spPr>
          <a:xfrm>
            <a:off x="791110" y="2034283"/>
            <a:ext cx="3986373" cy="4441564"/>
          </a:xfrm>
          <a:prstGeom prst="roundRect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 Condensed" panose="020B0502040204020203" pitchFamily="34" charset="0"/>
              </a:rPr>
              <a:t>L'engagement des clients:</a:t>
            </a:r>
          </a:p>
          <a:p>
            <a:pPr algn="ctr"/>
            <a:endParaRPr lang="fr-FR" b="1" dirty="0">
              <a:latin typeface="Bahnschrift SemiBold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Bahnschrift SemiBold Condensed" panose="020B0502040204020203" pitchFamily="34" charset="0"/>
              </a:rPr>
              <a:t> Développer des programmes de fidélité pour encourager davantage de clients normaux à devenir membres, augmentant ainsi potentiellement leurs dépenses moyennes.</a:t>
            </a:r>
          </a:p>
          <a:p>
            <a:endParaRPr lang="fr-FR" b="1" dirty="0">
              <a:latin typeface="Bahnschrift SemiBold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Bahnschrift SemiBold Condensed" panose="020B0502040204020203" pitchFamily="34" charset="0"/>
              </a:rPr>
              <a:t> Personnalisez vos campagnes marketing auprès des clientes féminines, en tirant parti de leurs dépenses moyennes plus élevées.</a:t>
            </a:r>
            <a:endParaRPr lang="fr-FR" dirty="0">
              <a:latin typeface="Bahnschrift SemiBold Condensed" panose="020B0502040204020203" pitchFamily="34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45443D0-3D9B-0618-D579-3BB65E324747}"/>
              </a:ext>
            </a:extLst>
          </p:cNvPr>
          <p:cNvSpPr/>
          <p:nvPr/>
        </p:nvSpPr>
        <p:spPr>
          <a:xfrm>
            <a:off x="6892247" y="2034283"/>
            <a:ext cx="3986373" cy="4441564"/>
          </a:xfrm>
          <a:prstGeom prst="roundRect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 Condensed" panose="020B0502040204020203" pitchFamily="34" charset="0"/>
              </a:rPr>
              <a:t>Méthodes de payement:</a:t>
            </a:r>
          </a:p>
          <a:p>
            <a:pPr algn="ctr"/>
            <a:endParaRPr lang="fr-FR" b="1" dirty="0">
              <a:latin typeface="Bahnschrift SemiBold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Bahnschrift SemiBold Condensed" panose="020B0502040204020203" pitchFamily="34" charset="0"/>
              </a:rPr>
              <a:t> Continuer à soutenir et éventuellement promouvoir l'utilisation des méthodes de paiement Cash et </a:t>
            </a:r>
            <a:r>
              <a:rPr lang="fr-FR" b="1" dirty="0" err="1">
                <a:latin typeface="Bahnschrift SemiBold Condensed" panose="020B0502040204020203" pitchFamily="34" charset="0"/>
              </a:rPr>
              <a:t>Ewallet</a:t>
            </a:r>
            <a:r>
              <a:rPr lang="fr-FR" b="1" dirty="0">
                <a:latin typeface="Bahnschrift SemiBold Condensed" panose="020B0502040204020203" pitchFamily="34" charset="0"/>
              </a:rPr>
              <a:t> en raison de leur popularité.</a:t>
            </a:r>
          </a:p>
          <a:p>
            <a:endParaRPr lang="fr-FR" b="1" dirty="0">
              <a:latin typeface="Bahnschrift SemiBold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Bahnschrift SemiBold Condensed" panose="020B0502040204020203" pitchFamily="34" charset="0"/>
              </a:rPr>
              <a:t> Introduisez des incitations pour l’utilisation des méthodes de paiement préférées afin de rationaliser les processus de paiement et d’améliorer l’expérience client.</a:t>
            </a:r>
          </a:p>
        </p:txBody>
      </p:sp>
      <p:sp>
        <p:nvSpPr>
          <p:cNvPr id="11" name="Heptagone 10">
            <a:extLst>
              <a:ext uri="{FF2B5EF4-FFF2-40B4-BE49-F238E27FC236}">
                <a16:creationId xmlns:a16="http://schemas.microsoft.com/office/drawing/2014/main" id="{1F96A9CC-55A2-8AF0-273D-9EDC64F202AF}"/>
              </a:ext>
            </a:extLst>
          </p:cNvPr>
          <p:cNvSpPr/>
          <p:nvPr/>
        </p:nvSpPr>
        <p:spPr>
          <a:xfrm>
            <a:off x="11362623" y="145978"/>
            <a:ext cx="760396" cy="681794"/>
          </a:xfrm>
          <a:prstGeom prst="heptagon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15975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77EAB88-885E-AC23-4200-D10060AFAB36}"/>
              </a:ext>
            </a:extLst>
          </p:cNvPr>
          <p:cNvSpPr/>
          <p:nvPr/>
        </p:nvSpPr>
        <p:spPr>
          <a:xfrm>
            <a:off x="2050181" y="550357"/>
            <a:ext cx="8537608" cy="712270"/>
          </a:xfrm>
          <a:prstGeom prst="roundRect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latin typeface="Bahnschrift SemiBold Condensed" panose="020B0502040204020203" pitchFamily="34" charset="0"/>
              </a:rPr>
              <a:t>Résumé de données </a:t>
            </a:r>
          </a:p>
        </p:txBody>
      </p:sp>
      <p:sp>
        <p:nvSpPr>
          <p:cNvPr id="5" name="Légende : flèche vers le bas 4">
            <a:extLst>
              <a:ext uri="{FF2B5EF4-FFF2-40B4-BE49-F238E27FC236}">
                <a16:creationId xmlns:a16="http://schemas.microsoft.com/office/drawing/2014/main" id="{C95239DA-EEE3-84BA-4A1B-DBC76E7EC2FE}"/>
              </a:ext>
            </a:extLst>
          </p:cNvPr>
          <p:cNvSpPr/>
          <p:nvPr/>
        </p:nvSpPr>
        <p:spPr>
          <a:xfrm>
            <a:off x="3919024" y="2287797"/>
            <a:ext cx="4353951" cy="1141203"/>
          </a:xfrm>
          <a:prstGeom prst="downArrowCallout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None/>
            </a:pPr>
            <a:r>
              <a:rPr lang="fr-FR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Contenu </a:t>
            </a:r>
          </a:p>
        </p:txBody>
      </p:sp>
      <p:sp>
        <p:nvSpPr>
          <p:cNvPr id="11" name="Parchemin : horizontal 10">
            <a:extLst>
              <a:ext uri="{FF2B5EF4-FFF2-40B4-BE49-F238E27FC236}">
                <a16:creationId xmlns:a16="http://schemas.microsoft.com/office/drawing/2014/main" id="{47AB61E2-1492-2919-3032-18570A21AA25}"/>
              </a:ext>
            </a:extLst>
          </p:cNvPr>
          <p:cNvSpPr/>
          <p:nvPr/>
        </p:nvSpPr>
        <p:spPr>
          <a:xfrm>
            <a:off x="1581750" y="3429000"/>
            <a:ext cx="9028497" cy="3147461"/>
          </a:xfrm>
          <a:prstGeom prst="horizontalScroll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endParaRPr lang="fr-FR" sz="2400" b="1" dirty="0">
              <a:solidFill>
                <a:schemeClr val="bg1"/>
              </a:solidFill>
              <a:latin typeface="Bahnschrift SemiBold Condensed" panose="020B0502040204020203" pitchFamily="34" charset="0"/>
              <a:cs typeface="Dubai" panose="020B0503030403030204" pitchFamily="34" charset="-7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Dubai" panose="020B0503030403030204" pitchFamily="34" charset="-78"/>
              </a:rPr>
              <a:t>Description de l’ensemble  des données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Dubai" panose="020B0503030403030204" pitchFamily="34" charset="-78"/>
              </a:rPr>
              <a:t>Statistiques et chiffres clés </a:t>
            </a:r>
          </a:p>
        </p:txBody>
      </p:sp>
      <p:sp>
        <p:nvSpPr>
          <p:cNvPr id="17" name="Heptagone 16">
            <a:extLst>
              <a:ext uri="{FF2B5EF4-FFF2-40B4-BE49-F238E27FC236}">
                <a16:creationId xmlns:a16="http://schemas.microsoft.com/office/drawing/2014/main" id="{8723740D-46C5-D5CD-1F7E-1D63916A2756}"/>
              </a:ext>
            </a:extLst>
          </p:cNvPr>
          <p:cNvSpPr/>
          <p:nvPr/>
        </p:nvSpPr>
        <p:spPr>
          <a:xfrm>
            <a:off x="11362623" y="145978"/>
            <a:ext cx="760396" cy="681794"/>
          </a:xfrm>
          <a:prstGeom prst="heptagon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rganigramme : Bande perforée 8">
            <a:extLst>
              <a:ext uri="{FF2B5EF4-FFF2-40B4-BE49-F238E27FC236}">
                <a16:creationId xmlns:a16="http://schemas.microsoft.com/office/drawing/2014/main" id="{32A493F9-8F7A-CA58-4302-284C4A859D1D}"/>
              </a:ext>
            </a:extLst>
          </p:cNvPr>
          <p:cNvSpPr/>
          <p:nvPr/>
        </p:nvSpPr>
        <p:spPr>
          <a:xfrm>
            <a:off x="1663322" y="1884915"/>
            <a:ext cx="3601698" cy="2403909"/>
          </a:xfrm>
          <a:prstGeom prst="flowChartPunchedTape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Bahnschrift SemiBold Condensed" panose="020B0502040204020203" pitchFamily="34" charset="0"/>
              </a:rPr>
              <a:t>Revenu Brut Total</a:t>
            </a:r>
          </a:p>
          <a:p>
            <a:pPr algn="ctr"/>
            <a:r>
              <a:rPr lang="fr-FR" sz="3200" dirty="0">
                <a:latin typeface="Bahnschrift SemiBold Condensed" panose="020B0502040204020203" pitchFamily="34" charset="0"/>
              </a:rPr>
              <a:t>15.38K</a:t>
            </a:r>
          </a:p>
        </p:txBody>
      </p:sp>
      <p:sp>
        <p:nvSpPr>
          <p:cNvPr id="10" name="Organigramme : Bande perforée 9">
            <a:extLst>
              <a:ext uri="{FF2B5EF4-FFF2-40B4-BE49-F238E27FC236}">
                <a16:creationId xmlns:a16="http://schemas.microsoft.com/office/drawing/2014/main" id="{D89BCF02-0A63-876A-A28B-E59F0A93A08F}"/>
              </a:ext>
            </a:extLst>
          </p:cNvPr>
          <p:cNvSpPr/>
          <p:nvPr/>
        </p:nvSpPr>
        <p:spPr>
          <a:xfrm>
            <a:off x="1663323" y="4288824"/>
            <a:ext cx="3601697" cy="2403909"/>
          </a:xfrm>
          <a:prstGeom prst="flowChartPunchedTape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Bahnschrift SemiBold Condensed" panose="020B0502040204020203" pitchFamily="34" charset="0"/>
              </a:rPr>
              <a:t>Nombre Total de Clients</a:t>
            </a:r>
          </a:p>
          <a:p>
            <a:pPr algn="ctr"/>
            <a:r>
              <a:rPr lang="fr-FR" sz="3200" dirty="0">
                <a:latin typeface="Bahnschrift SemiBold Condensed" panose="020B0502040204020203" pitchFamily="34" charset="0"/>
              </a:rPr>
              <a:t>1000</a:t>
            </a:r>
          </a:p>
        </p:txBody>
      </p:sp>
      <p:sp>
        <p:nvSpPr>
          <p:cNvPr id="11" name="Organigramme : Bande perforée 10">
            <a:extLst>
              <a:ext uri="{FF2B5EF4-FFF2-40B4-BE49-F238E27FC236}">
                <a16:creationId xmlns:a16="http://schemas.microsoft.com/office/drawing/2014/main" id="{74FE47B8-6CE3-27E7-76C6-455316E76293}"/>
              </a:ext>
            </a:extLst>
          </p:cNvPr>
          <p:cNvSpPr/>
          <p:nvPr/>
        </p:nvSpPr>
        <p:spPr>
          <a:xfrm>
            <a:off x="7099746" y="1884915"/>
            <a:ext cx="3601697" cy="2403909"/>
          </a:xfrm>
          <a:prstGeom prst="flowChartPunchedTape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Bahnschrift SemiBold Condensed" panose="020B0502040204020203" pitchFamily="34" charset="0"/>
              </a:rPr>
              <a:t>Quantité Totale Vendue</a:t>
            </a:r>
          </a:p>
          <a:p>
            <a:pPr algn="ctr"/>
            <a:r>
              <a:rPr lang="fr-FR" sz="3200" dirty="0">
                <a:latin typeface="Bahnschrift SemiBold Condensed" panose="020B0502040204020203" pitchFamily="34" charset="0"/>
              </a:rPr>
              <a:t>5510</a:t>
            </a:r>
          </a:p>
        </p:txBody>
      </p:sp>
      <p:sp>
        <p:nvSpPr>
          <p:cNvPr id="12" name="Organigramme : Bande perforée 11">
            <a:extLst>
              <a:ext uri="{FF2B5EF4-FFF2-40B4-BE49-F238E27FC236}">
                <a16:creationId xmlns:a16="http://schemas.microsoft.com/office/drawing/2014/main" id="{FCE5EABE-DC03-9A36-4AE0-2AF5AEBE9D46}"/>
              </a:ext>
            </a:extLst>
          </p:cNvPr>
          <p:cNvSpPr/>
          <p:nvPr/>
        </p:nvSpPr>
        <p:spPr>
          <a:xfrm>
            <a:off x="7099746" y="4196263"/>
            <a:ext cx="3601697" cy="2403909"/>
          </a:xfrm>
          <a:prstGeom prst="flowChartPunchedTape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Bahnschrift SemiBold Condensed" panose="020B0502040204020203" pitchFamily="34" charset="0"/>
              </a:rPr>
              <a:t>Pourcentage de Marge</a:t>
            </a:r>
          </a:p>
          <a:p>
            <a:pPr algn="ctr"/>
            <a:r>
              <a:rPr lang="fr-FR" sz="3200" dirty="0">
                <a:latin typeface="Bahnschrift SemiBold Condensed" panose="020B0502040204020203" pitchFamily="34" charset="0"/>
              </a:rPr>
              <a:t>Brute</a:t>
            </a:r>
          </a:p>
          <a:p>
            <a:pPr algn="ctr"/>
            <a:r>
              <a:rPr lang="fr-FR" sz="3200" dirty="0">
                <a:latin typeface="Bahnschrift SemiBold Condensed" panose="020B0502040204020203" pitchFamily="34" charset="0"/>
              </a:rPr>
              <a:t>4.67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93C56CA-A0BE-F125-986C-81A8F8DBB73B}"/>
              </a:ext>
            </a:extLst>
          </p:cNvPr>
          <p:cNvSpPr/>
          <p:nvPr/>
        </p:nvSpPr>
        <p:spPr>
          <a:xfrm>
            <a:off x="1212783" y="537415"/>
            <a:ext cx="9480884" cy="847023"/>
          </a:xfrm>
          <a:prstGeom prst="roundRect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latin typeface="Bahnschrift SemiBold Condensed" panose="020B0502040204020203" pitchFamily="34" charset="0"/>
              </a:rPr>
              <a:t>Métriques Résumées</a:t>
            </a:r>
          </a:p>
        </p:txBody>
      </p:sp>
      <p:sp>
        <p:nvSpPr>
          <p:cNvPr id="19" name="Heptagone 18">
            <a:extLst>
              <a:ext uri="{FF2B5EF4-FFF2-40B4-BE49-F238E27FC236}">
                <a16:creationId xmlns:a16="http://schemas.microsoft.com/office/drawing/2014/main" id="{76ECD2A3-89AC-38E6-7E5D-D4E60FCDD89F}"/>
              </a:ext>
            </a:extLst>
          </p:cNvPr>
          <p:cNvSpPr/>
          <p:nvPr/>
        </p:nvSpPr>
        <p:spPr>
          <a:xfrm>
            <a:off x="11362623" y="145978"/>
            <a:ext cx="760396" cy="681794"/>
          </a:xfrm>
          <a:prstGeom prst="heptagon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0280DB0F-703B-F9C9-9647-00A3199D3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6634"/>
            <a:ext cx="9230716" cy="4663706"/>
          </a:xfrm>
          <a:prstGeom prst="rect">
            <a:avLst/>
          </a:prstGeom>
        </p:spPr>
      </p:pic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568F97B-B97D-B158-649F-A636F5AA74EA}"/>
              </a:ext>
            </a:extLst>
          </p:cNvPr>
          <p:cNvSpPr/>
          <p:nvPr/>
        </p:nvSpPr>
        <p:spPr>
          <a:xfrm>
            <a:off x="9105498" y="827772"/>
            <a:ext cx="2518701" cy="5900286"/>
          </a:xfrm>
          <a:prstGeom prst="roundRect">
            <a:avLst/>
          </a:prstGeom>
          <a:solidFill>
            <a:srgbClr val="449F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 err="1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Naypyitaw</a:t>
            </a:r>
            <a:r>
              <a:rPr lang="fr-FR" b="1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surpasse considérablement les autres villes, ce qui suggère une forte demande ou une stratégie de vente efficace dans les gammes de produits «  Food and </a:t>
            </a:r>
            <a:r>
              <a:rPr lang="fr-FR" b="1" dirty="0" err="1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beverages</a:t>
            </a:r>
            <a:r>
              <a:rPr lang="fr-FR" b="1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», ainsi que « Fashion and </a:t>
            </a:r>
            <a:r>
              <a:rPr lang="fr-FR" b="1" dirty="0" err="1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accessories</a:t>
            </a:r>
            <a:r>
              <a:rPr lang="fr-FR" b="1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»</a:t>
            </a:r>
          </a:p>
          <a:p>
            <a:endParaRPr lang="fr-FR" b="1" dirty="0">
              <a:solidFill>
                <a:schemeClr val="bg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C49BD6E-9955-B415-D286-1C766DCBBE97}"/>
              </a:ext>
            </a:extLst>
          </p:cNvPr>
          <p:cNvSpPr/>
          <p:nvPr/>
        </p:nvSpPr>
        <p:spPr>
          <a:xfrm>
            <a:off x="1491916" y="337742"/>
            <a:ext cx="6670307" cy="980060"/>
          </a:xfrm>
          <a:prstGeom prst="roundRect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Bahnschrift SemiBold Condensed" panose="020B0502040204020203" pitchFamily="34" charset="0"/>
              </a:rPr>
              <a:t>Total des revenus bruts par ligne de produits et par ville</a:t>
            </a:r>
          </a:p>
        </p:txBody>
      </p:sp>
      <p:sp>
        <p:nvSpPr>
          <p:cNvPr id="22" name="Heptagone 21">
            <a:extLst>
              <a:ext uri="{FF2B5EF4-FFF2-40B4-BE49-F238E27FC236}">
                <a16:creationId xmlns:a16="http://schemas.microsoft.com/office/drawing/2014/main" id="{712EAF5B-B733-763A-8EAC-8B95568C1338}"/>
              </a:ext>
            </a:extLst>
          </p:cNvPr>
          <p:cNvSpPr/>
          <p:nvPr/>
        </p:nvSpPr>
        <p:spPr>
          <a:xfrm>
            <a:off x="11362623" y="145978"/>
            <a:ext cx="760396" cy="681794"/>
          </a:xfrm>
          <a:prstGeom prst="heptagon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EFB216E-DEAF-91FD-C8E1-83DBEB5E5447}"/>
              </a:ext>
            </a:extLst>
          </p:cNvPr>
          <p:cNvSpPr/>
          <p:nvPr/>
        </p:nvSpPr>
        <p:spPr>
          <a:xfrm>
            <a:off x="8816741" y="1097280"/>
            <a:ext cx="2807369" cy="5573028"/>
          </a:xfrm>
          <a:prstGeom prst="roundRect">
            <a:avLst/>
          </a:prstGeom>
          <a:solidFill>
            <a:srgbClr val="449F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On constate une baisse notable des ventes totales de janvier à février.</a:t>
            </a:r>
          </a:p>
          <a:p>
            <a:endParaRPr lang="fr-FR" b="1" dirty="0">
              <a:solidFill>
                <a:schemeClr val="bg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Cette baisse est suivie d'une augmentation des ventes totales de février à mars.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b="1" dirty="0">
              <a:solidFill>
                <a:schemeClr val="bg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Les ventes ont diminué de 16,42% de janvier à février.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b="1" dirty="0">
              <a:solidFill>
                <a:schemeClr val="bg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Les ventes ont augmenté de 12,65% de février à mars.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9A5A8FCF-A15B-1B2F-FCE5-6E51F8F91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53" y="2164305"/>
            <a:ext cx="8277530" cy="4226084"/>
          </a:xfrm>
          <a:prstGeom prst="rect">
            <a:avLst/>
          </a:prstGeom>
        </p:spPr>
      </p:pic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68D6C99F-1D78-3180-A767-EE80DEBDD80B}"/>
              </a:ext>
            </a:extLst>
          </p:cNvPr>
          <p:cNvSpPr/>
          <p:nvPr/>
        </p:nvSpPr>
        <p:spPr>
          <a:xfrm>
            <a:off x="1491916" y="337742"/>
            <a:ext cx="6670307" cy="980060"/>
          </a:xfrm>
          <a:prstGeom prst="roundRect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Bahnschrift SemiBold Condensed" panose="020B0502040204020203" pitchFamily="34" charset="0"/>
              </a:rPr>
              <a:t>vente totale par mois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58260704-F45E-C0EA-2975-C85AF02CA4B3}"/>
              </a:ext>
            </a:extLst>
          </p:cNvPr>
          <p:cNvSpPr/>
          <p:nvPr/>
        </p:nvSpPr>
        <p:spPr>
          <a:xfrm>
            <a:off x="2666198" y="3724977"/>
            <a:ext cx="770021" cy="1636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16.42%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3BA26B44-38FE-5806-F1EE-1F6B58474BB4}"/>
              </a:ext>
            </a:extLst>
          </p:cNvPr>
          <p:cNvSpPr/>
          <p:nvPr/>
        </p:nvSpPr>
        <p:spPr>
          <a:xfrm>
            <a:off x="5744679" y="4512645"/>
            <a:ext cx="781250" cy="1556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5600"/>
                </a:solidFill>
              </a:rPr>
              <a:t>12.65%</a:t>
            </a:r>
          </a:p>
        </p:txBody>
      </p:sp>
      <p:sp>
        <p:nvSpPr>
          <p:cNvPr id="32" name="Heptagone 31">
            <a:extLst>
              <a:ext uri="{FF2B5EF4-FFF2-40B4-BE49-F238E27FC236}">
                <a16:creationId xmlns:a16="http://schemas.microsoft.com/office/drawing/2014/main" id="{AE4FC42F-76B5-AD6D-5A3A-6704A768671A}"/>
              </a:ext>
            </a:extLst>
          </p:cNvPr>
          <p:cNvSpPr/>
          <p:nvPr/>
        </p:nvSpPr>
        <p:spPr>
          <a:xfrm>
            <a:off x="11362623" y="145978"/>
            <a:ext cx="760396" cy="681794"/>
          </a:xfrm>
          <a:prstGeom prst="heptagon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375AD23-74E2-C0C8-1AAA-449FFC77E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2" y="2880360"/>
            <a:ext cx="7602266" cy="3614738"/>
          </a:xfr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1019FEE-963C-6FCA-7C15-4AF6BF303E5B}"/>
              </a:ext>
            </a:extLst>
          </p:cNvPr>
          <p:cNvSpPr/>
          <p:nvPr/>
        </p:nvSpPr>
        <p:spPr>
          <a:xfrm>
            <a:off x="8837290" y="922070"/>
            <a:ext cx="2807369" cy="5573028"/>
          </a:xfrm>
          <a:prstGeom prst="roundRect">
            <a:avLst/>
          </a:prstGeom>
          <a:solidFill>
            <a:srgbClr val="449F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Le pic des ventes a lieu à 19h00 avec 39.7K.</a:t>
            </a:r>
          </a:p>
          <a:p>
            <a:endParaRPr lang="fr-FR" b="1" dirty="0">
              <a:solidFill>
                <a:schemeClr val="bg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Les autres périodes de ventes élevées incluent 13h00 (34.7K) et 10h00 (31.4K).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34EEDA7-4B3B-AEF4-79EE-A2C1E97524B7}"/>
              </a:ext>
            </a:extLst>
          </p:cNvPr>
          <p:cNvSpPr/>
          <p:nvPr/>
        </p:nvSpPr>
        <p:spPr>
          <a:xfrm>
            <a:off x="1491916" y="337742"/>
            <a:ext cx="6670307" cy="980060"/>
          </a:xfrm>
          <a:prstGeom prst="roundRect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Bahnschrift SemiBold Condensed" panose="020B0502040204020203" pitchFamily="34" charset="0"/>
              </a:rPr>
              <a:t>Vente totale par heure</a:t>
            </a:r>
          </a:p>
        </p:txBody>
      </p:sp>
      <p:sp>
        <p:nvSpPr>
          <p:cNvPr id="14" name="Heptagone 13">
            <a:extLst>
              <a:ext uri="{FF2B5EF4-FFF2-40B4-BE49-F238E27FC236}">
                <a16:creationId xmlns:a16="http://schemas.microsoft.com/office/drawing/2014/main" id="{6D426223-0A01-F99A-ED9B-33F86B89D4F0}"/>
              </a:ext>
            </a:extLst>
          </p:cNvPr>
          <p:cNvSpPr/>
          <p:nvPr/>
        </p:nvSpPr>
        <p:spPr>
          <a:xfrm>
            <a:off x="11362623" y="145978"/>
            <a:ext cx="760396" cy="681794"/>
          </a:xfrm>
          <a:prstGeom prst="heptagon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5773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B0BBF68-DF6D-6720-9CC2-31693BD90FD7}"/>
              </a:ext>
            </a:extLst>
          </p:cNvPr>
          <p:cNvSpPr/>
          <p:nvPr/>
        </p:nvSpPr>
        <p:spPr>
          <a:xfrm>
            <a:off x="8980370" y="885524"/>
            <a:ext cx="2893997" cy="5972476"/>
          </a:xfrm>
          <a:prstGeom prst="roundRect">
            <a:avLst/>
          </a:prstGeom>
          <a:solidFill>
            <a:srgbClr val="449F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Dubai" panose="020B0503030403030204" pitchFamily="34" charset="-78"/>
                <a:cs typeface="Dubai" panose="020B0503030403030204" pitchFamily="34" charset="-78"/>
              </a:rPr>
              <a:t>Samedi a les ventes totales les plus élevées avec 56.1K.</a:t>
            </a:r>
          </a:p>
          <a:p>
            <a:endParaRPr lang="fr-FR" b="1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Dubai" panose="020B0503030403030204" pitchFamily="34" charset="-78"/>
                <a:cs typeface="Dubai" panose="020B0503030403030204" pitchFamily="34" charset="-78"/>
              </a:rPr>
              <a:t>Mardi montre également des ventes élevées avec 51.4K .</a:t>
            </a:r>
            <a:endParaRPr lang="fr-FR" b="1" dirty="0">
              <a:solidFill>
                <a:schemeClr val="bg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3FFF409-7F70-C530-3A59-E2FDCBDA0B7D}"/>
              </a:ext>
            </a:extLst>
          </p:cNvPr>
          <p:cNvSpPr/>
          <p:nvPr/>
        </p:nvSpPr>
        <p:spPr>
          <a:xfrm>
            <a:off x="1491916" y="337742"/>
            <a:ext cx="6670307" cy="980060"/>
          </a:xfrm>
          <a:prstGeom prst="roundRect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Bahnschrift SemiBold Condensed" panose="020B0502040204020203" pitchFamily="34" charset="0"/>
              </a:rPr>
              <a:t>vente totale par jour de la semaine</a:t>
            </a:r>
          </a:p>
        </p:txBody>
      </p:sp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EA80663B-E61B-ECFB-D3F0-DB643C5F7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7" y="2298842"/>
            <a:ext cx="7931649" cy="4559157"/>
          </a:xfrm>
        </p:spPr>
      </p:pic>
      <p:sp>
        <p:nvSpPr>
          <p:cNvPr id="20" name="Heptagone 19">
            <a:extLst>
              <a:ext uri="{FF2B5EF4-FFF2-40B4-BE49-F238E27FC236}">
                <a16:creationId xmlns:a16="http://schemas.microsoft.com/office/drawing/2014/main" id="{717E9D59-7BD4-8D11-27E6-017930315CCF}"/>
              </a:ext>
            </a:extLst>
          </p:cNvPr>
          <p:cNvSpPr/>
          <p:nvPr/>
        </p:nvSpPr>
        <p:spPr>
          <a:xfrm>
            <a:off x="11362623" y="145978"/>
            <a:ext cx="760396" cy="681794"/>
          </a:xfrm>
          <a:prstGeom prst="heptagon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7277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65C6D6C8-4C9C-3E9F-72AE-78C6322E3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9" y="1796803"/>
            <a:ext cx="7180446" cy="4763165"/>
          </a:xfrm>
          <a:prstGeom prst="rect">
            <a:avLst/>
          </a:prstGeom>
        </p:spPr>
      </p:pic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DCC0E86-097A-EA8A-05FC-35B7DA3CF086}"/>
              </a:ext>
            </a:extLst>
          </p:cNvPr>
          <p:cNvSpPr/>
          <p:nvPr/>
        </p:nvSpPr>
        <p:spPr>
          <a:xfrm>
            <a:off x="9000162" y="1001027"/>
            <a:ext cx="2874205" cy="5759368"/>
          </a:xfrm>
          <a:prstGeom prst="roundRect">
            <a:avLst/>
          </a:prstGeom>
          <a:solidFill>
            <a:srgbClr val="449F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Yangon a le total le plus élevé, tandis que Mandalay a un total presque égal.</a:t>
            </a:r>
          </a:p>
          <a:p>
            <a:endParaRPr lang="fr-FR" b="1" dirty="0">
              <a:solidFill>
                <a:schemeClr val="bg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fr-FR" b="1" dirty="0" err="1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Naypyitaw</a:t>
            </a:r>
            <a:r>
              <a:rPr lang="fr-FR" b="1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enregistre le total le plus bas.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0C74069-1ACB-6FD9-05A9-D287FB4774A5}"/>
              </a:ext>
            </a:extLst>
          </p:cNvPr>
          <p:cNvSpPr/>
          <p:nvPr/>
        </p:nvSpPr>
        <p:spPr>
          <a:xfrm>
            <a:off x="1491916" y="337742"/>
            <a:ext cx="6670307" cy="980060"/>
          </a:xfrm>
          <a:prstGeom prst="roundRect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Bahnschrift SemiBold Condensed" panose="020B0502040204020203" pitchFamily="34" charset="0"/>
              </a:rPr>
              <a:t>Somme totale par ville</a:t>
            </a:r>
          </a:p>
        </p:txBody>
      </p:sp>
      <p:sp>
        <p:nvSpPr>
          <p:cNvPr id="21" name="Heptagone 20">
            <a:extLst>
              <a:ext uri="{FF2B5EF4-FFF2-40B4-BE49-F238E27FC236}">
                <a16:creationId xmlns:a16="http://schemas.microsoft.com/office/drawing/2014/main" id="{971979C2-100D-C76C-03CB-753E72A69051}"/>
              </a:ext>
            </a:extLst>
          </p:cNvPr>
          <p:cNvSpPr/>
          <p:nvPr/>
        </p:nvSpPr>
        <p:spPr>
          <a:xfrm>
            <a:off x="11362623" y="145978"/>
            <a:ext cx="760396" cy="681794"/>
          </a:xfrm>
          <a:prstGeom prst="heptagon">
            <a:avLst/>
          </a:prstGeom>
          <a:solidFill>
            <a:srgbClr val="449F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TM02900771%5b%5bfn=Secteur%5d%5d</Template>
  <TotalTime>7641</TotalTime>
  <Words>1107</Words>
  <Application>Microsoft Office PowerPoint</Application>
  <PresentationFormat>Grand écran</PresentationFormat>
  <Paragraphs>164</Paragraphs>
  <Slides>21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Bahnschrift SemiBold Condensed</vt:lpstr>
      <vt:lpstr>Calibri</vt:lpstr>
      <vt:lpstr>Dubai</vt:lpstr>
      <vt:lpstr>Times New Roman</vt:lpstr>
      <vt:lpstr>Wingdings</vt:lpstr>
      <vt:lpstr>Wingdings 3</vt:lpstr>
      <vt:lpstr>Secteur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Rawan Alahmad</dc:creator>
  <cp:lastModifiedBy>Rawan Alahmad</cp:lastModifiedBy>
  <cp:revision>49</cp:revision>
  <dcterms:created xsi:type="dcterms:W3CDTF">2024-07-12T14:51:09Z</dcterms:created>
  <dcterms:modified xsi:type="dcterms:W3CDTF">2024-07-18T17:25:04Z</dcterms:modified>
</cp:coreProperties>
</file>