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0" r:id="rId3"/>
    <p:sldId id="257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6C636A8-D8BD-19D5-C8BC-530D109F4F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D71DA6-3331-2969-713D-B3908A1B19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EE08A-9617-46D9-8997-AD135EEA1EAA}" type="datetimeFigureOut">
              <a:rPr lang="fr-FR" smtClean="0"/>
              <a:t>20/07/2024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4DB80E-6919-6F7C-B6C6-3B0D025188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589B70-C6DF-D330-F4C9-585E7CF74D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33316-25B4-41CB-A417-A677BC7C1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00919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05F86-54F0-4098-8C96-52DE1BF8760F}" type="datetimeFigureOut">
              <a:rPr lang="fr-FR" smtClean="0"/>
              <a:t>20/07/2024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2BF52-D45A-4DF5-A4FE-592CC48DE1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88594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E20DE-F6EF-212E-840D-711E53E1E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E7D57B-D7F6-2B70-2238-7CF3DEF56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567A89-4260-C14C-86BE-C3715973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452C-039D-47EB-8172-082D8FA69B53}" type="datetime1">
              <a:rPr lang="fr-FR" smtClean="0"/>
              <a:t>20/07/2024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BD2867-DCCC-CE27-3D7C-434A1FF6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Tableau de Bord SAMSUNG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E769AE-A1F6-F4B1-D900-50DCFC3B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3B1B-2CB0-4B39-8106-5844A6635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04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CBF24F-6B15-C3AA-2946-1285CDF8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0A474D-6186-79F3-CFF8-FDC7367F0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B38D57-B0C4-A004-D933-AB160AC6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9CE1-0700-448C-932D-D95F0ADBF8EE}" type="datetime1">
              <a:rPr lang="fr-FR" smtClean="0"/>
              <a:t>20/07/2024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F4D95A-881A-0A08-D612-E2A68DC6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Tableau de Bord SAMSUNG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4A9634-3042-F995-D28A-48B851BF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3B1B-2CB0-4B39-8106-5844A6635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34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4AA073F-66F1-7FFF-C682-988E22328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CCA5E2-DDF9-637F-E8CD-F3406E4A1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AD5FB7-F394-ABDD-5CB5-3924F113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450E-DE23-40CA-9CB2-4F4332334C09}" type="datetime1">
              <a:rPr lang="fr-FR" smtClean="0"/>
              <a:t>20/07/2024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6CB043-306C-06B5-2029-377643DF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Tableau de Bord SAMSUNG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671A2C-BA5D-20D1-6516-23596A9D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3B1B-2CB0-4B39-8106-5844A6635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51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B54AC9-E7B4-95FF-0F2D-CC0A6F628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52DAAF-C885-6020-982B-CB38E8200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9CCEB9-A4A1-5A68-D9B1-22ACB510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E2E3-8EF7-4926-A057-C0E25CD287F2}" type="datetime1">
              <a:rPr lang="fr-FR" smtClean="0"/>
              <a:t>20/07/2024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9C0A86-0406-A780-0424-6C66C3ED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Tableau de Bord SAMSUNG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A39C00-9FE5-190F-5BF8-8A3A2EF4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3B1B-2CB0-4B39-8106-5844A6635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64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F3D5E-67A4-6595-422E-A49F8BB6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86ECB2-336D-DAEB-A48C-9DF8FC6AA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46C82B-DC2B-B4ED-CE72-6AF57320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CB6B-8654-4F05-BB4A-14751C80B11F}" type="datetime1">
              <a:rPr lang="fr-FR" smtClean="0"/>
              <a:t>20/07/2024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F49062-B4FC-AD4C-78E6-A79343A2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Tableau de Bord SAMSUNG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34CCAD-6EC1-C40D-9FE6-284F09AD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3B1B-2CB0-4B39-8106-5844A6635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92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E36A1-AC05-1486-161B-BE88E3DB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244E63-4E94-DB10-C1A1-981555478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B969D6-6A0D-A92E-7C4E-E4123AB37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95B29A-C06D-923D-570B-9C9B1F76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0FA8-4140-454A-8BBC-3C27B6D74A84}" type="datetime1">
              <a:rPr lang="fr-FR" smtClean="0"/>
              <a:t>20/07/2024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B7D458-E031-1BAC-BB1F-6E6DF4B1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Tableau de Bord SAMSUNG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94982E-6CEF-DEF1-55E0-2C524687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3B1B-2CB0-4B39-8106-5844A6635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8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A8A2D-EE5E-23E6-1EDB-E05130F0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8EB6AA-8C67-0FDF-116D-E74358EC5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C152F1-3B1F-87DE-25CB-1C629E237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3CBF4A-6B06-3C48-2D61-EF93EF9F5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C6D9D4F-8851-183E-E6EA-9C2D38C62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32A31D1-3848-451D-0329-58AE23D7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7F2A-754B-4EF4-A578-C9750A932216}" type="datetime1">
              <a:rPr lang="fr-FR" smtClean="0"/>
              <a:t>20/07/2024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EA54DD-9942-9745-A5A7-90146A25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Tableau de Bord SAMSUNG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9149F83-6348-7712-04B9-7E912FD0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3B1B-2CB0-4B39-8106-5844A6635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50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B9CD4F-4CBB-A1B7-DD17-7E71F8B0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4370B66-243C-C4D5-5FBC-F997D82B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6E09-F034-4AAF-ADD6-63855E8D7457}" type="datetime1">
              <a:rPr lang="fr-FR" smtClean="0"/>
              <a:t>20/07/2024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766020-9C71-DDA6-8C0D-769A9125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Tableau de Bord SAMSUNG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8B400B-419B-A5DC-ADA5-49B9D3ECD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3B1B-2CB0-4B39-8106-5844A6635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98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B59420B-A5F9-B7DA-2812-CA4F8514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2ACB-47BC-4F50-A602-41C6499184DE}" type="datetime1">
              <a:rPr lang="fr-FR" smtClean="0"/>
              <a:t>20/07/2024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C4CFA9-6530-C4F9-71D9-40F39BD4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Tableau de Bord SAMSUNG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7B6BF0-04F3-F63F-9727-B72056C9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3B1B-2CB0-4B39-8106-5844A6635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12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C5F10E-5B62-1BB7-F5EC-CE017401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BAB3F3-32A6-D096-2DD0-CBF5E47B0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C45972-819B-2675-E264-3E0444A64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D7DA39-16E8-5407-D351-08787479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E53A-1728-420C-A3F7-812616F3D75D}" type="datetime1">
              <a:rPr lang="fr-FR" smtClean="0"/>
              <a:t>20/07/2024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D9C278-4BB6-DC69-9595-2DC60E63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Tableau de Bord SAMSUNG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11E1E5-658D-A650-1017-37AD5031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3B1B-2CB0-4B39-8106-5844A6635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56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E13946-2821-8EFD-E052-F4FD9320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6E6ABF-F0D5-8134-6CA4-1EBDB5486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0DFCA7-4053-2C48-9D80-60850C2D2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8F22AB-BBC9-991D-8E7C-4C13C58B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DB88-693A-43F3-BFE9-8F3C116663EB}" type="datetime1">
              <a:rPr lang="fr-FR" smtClean="0"/>
              <a:t>20/07/2024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96EB03-9DA5-2D85-D937-779E3403B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Tableau de Bord SAMSUNG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7A21C5-E5CA-A1E4-9A3F-69FBD273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3B1B-2CB0-4B39-8106-5844A6635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9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6000"/>
            <a:lum/>
          </a:blip>
          <a:srcRect/>
          <a:stretch>
            <a:fillRect t="-142000" b="-1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CE5D2C9-6797-FBAA-5B22-8543EA961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FC093B-E5A1-7656-2871-DA956C7B0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701D53-088C-B5F7-2E52-0E169E88C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DA18D-4AF3-452C-A2AA-59DECC54954C}" type="datetime1">
              <a:rPr lang="fr-FR" smtClean="0"/>
              <a:t>20/07/2024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F0923F-27DE-2BC4-AF8D-83603D32A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Tableau de Bord SAMSUNG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9D437F-AF02-8461-90F8-22C4DB64A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A3B1B-2CB0-4B39-8106-5844A6635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71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477553F-9E6B-5207-06F2-CB488439D99E}"/>
              </a:ext>
            </a:extLst>
          </p:cNvPr>
          <p:cNvSpPr/>
          <p:nvPr/>
        </p:nvSpPr>
        <p:spPr>
          <a:xfrm>
            <a:off x="1338944" y="304800"/>
            <a:ext cx="8980714" cy="1153886"/>
          </a:xfrm>
          <a:prstGeom prst="roundRect">
            <a:avLst/>
          </a:prstGeom>
          <a:solidFill>
            <a:srgbClr val="BBFFFF">
              <a:alpha val="81000"/>
            </a:srgbClr>
          </a:solidFill>
          <a:effectLst>
            <a:softEdge rad="889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Tableau de Bord SAMSUNG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0ED3920-805D-0883-E30B-B099B1B92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671" y="2269560"/>
            <a:ext cx="8949629" cy="2972022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reflection blurRad="177800" stA="70000" endPos="65000" dist="50800" dir="5400000" sy="-100000" algn="bl" rotWithShape="0"/>
            <a:softEdge rad="25400"/>
          </a:effectLst>
          <a:scene3d>
            <a:camera prst="orthographicFront"/>
            <a:lightRig rig="threePt" dir="t"/>
          </a:scene3d>
          <a:sp3d>
            <a:bevelT w="82550" h="114300"/>
          </a:sp3d>
        </p:spPr>
      </p:pic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998BEA9C-6562-0E27-D079-165D5D42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Tableau de Bord SAMSUNG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1330C361-3CFF-EC77-09D7-672E890B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algn="ctr"/>
            <a:fld id="{856A3B1B-2CB0-4B39-8106-5844A6635E3E}" type="slidenum">
              <a:rPr lang="fr-FR" sz="20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pPr algn="ctr"/>
              <a:t>1</a:t>
            </a:fld>
            <a:endParaRPr lang="fr-FR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029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A6944F58-A179-2624-77A2-C739EBEF0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180" y="1837192"/>
            <a:ext cx="7754723" cy="4063561"/>
          </a:xfrm>
          <a:effectLst>
            <a:softEdge rad="266700"/>
          </a:effectLst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6A08A2B-F44A-6C83-FD81-BAD526B5D446}"/>
              </a:ext>
            </a:extLst>
          </p:cNvPr>
          <p:cNvSpPr/>
          <p:nvPr/>
        </p:nvSpPr>
        <p:spPr>
          <a:xfrm>
            <a:off x="354539" y="651343"/>
            <a:ext cx="6863285" cy="827316"/>
          </a:xfrm>
          <a:prstGeom prst="roundRect">
            <a:avLst/>
          </a:prstGeom>
          <a:solidFill>
            <a:srgbClr val="BBFFFF"/>
          </a:solidFill>
          <a:effectLst>
            <a:softEdge rad="114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Quantité vendue par jour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886174F-8C6E-0264-B9B5-7D7A6A4E108B}"/>
              </a:ext>
            </a:extLst>
          </p:cNvPr>
          <p:cNvSpPr/>
          <p:nvPr/>
        </p:nvSpPr>
        <p:spPr>
          <a:xfrm>
            <a:off x="7663543" y="544287"/>
            <a:ext cx="4528457" cy="5715000"/>
          </a:xfrm>
          <a:prstGeom prst="roundRect">
            <a:avLst/>
          </a:prstGeom>
          <a:solidFill>
            <a:srgbClr val="BBFFFF"/>
          </a:solidFill>
          <a:effectLst>
            <a:softEdge rad="114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tx1"/>
                </a:solidFill>
              </a:rPr>
              <a:t>Jour de vente le plus élevé </a:t>
            </a:r>
            <a:r>
              <a:rPr lang="fr-FR" dirty="0">
                <a:solidFill>
                  <a:schemeClr val="tx1"/>
                </a:solidFill>
              </a:rPr>
              <a:t>: le </a:t>
            </a:r>
            <a:r>
              <a:rPr lang="fr-FR" b="1" dirty="0">
                <a:solidFill>
                  <a:schemeClr val="tx1"/>
                </a:solidFill>
              </a:rPr>
              <a:t>samedi</a:t>
            </a:r>
            <a:r>
              <a:rPr lang="fr-FR" dirty="0">
                <a:solidFill>
                  <a:schemeClr val="tx1"/>
                </a:solidFill>
              </a:rPr>
              <a:t> est le jour de vente le plus élevé, ce qui indique une activité de consommation et un comportement d'achat élevés pendant le week-end.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tx1"/>
                </a:solidFill>
              </a:rPr>
              <a:t>Jours de vente les plus bas </a:t>
            </a:r>
            <a:r>
              <a:rPr lang="fr-FR" dirty="0">
                <a:solidFill>
                  <a:schemeClr val="tx1"/>
                </a:solidFill>
              </a:rPr>
              <a:t>: le </a:t>
            </a:r>
            <a:r>
              <a:rPr lang="fr-FR" b="1" dirty="0">
                <a:solidFill>
                  <a:schemeClr val="tx1"/>
                </a:solidFill>
              </a:rPr>
              <a:t>dimanche</a:t>
            </a:r>
            <a:r>
              <a:rPr lang="fr-FR" dirty="0">
                <a:solidFill>
                  <a:schemeClr val="tx1"/>
                </a:solidFill>
              </a:rPr>
              <a:t> et le </a:t>
            </a:r>
            <a:r>
              <a:rPr lang="fr-FR" b="1" dirty="0">
                <a:solidFill>
                  <a:schemeClr val="tx1"/>
                </a:solidFill>
              </a:rPr>
              <a:t>jeudi</a:t>
            </a:r>
            <a:r>
              <a:rPr lang="fr-FR" dirty="0">
                <a:solidFill>
                  <a:schemeClr val="tx1"/>
                </a:solidFill>
              </a:rPr>
              <a:t> ont les ventes les plus faibles, ce qui peut indiquer une activité moindre des consommateurs ou une opportunité potentielle de marketing ciblé.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tx1"/>
                </a:solidFill>
              </a:rPr>
              <a:t>Tendances en semaine </a:t>
            </a:r>
            <a:r>
              <a:rPr lang="fr-FR" dirty="0">
                <a:solidFill>
                  <a:schemeClr val="tx1"/>
                </a:solidFill>
              </a:rPr>
              <a:t>: les ventes affichent une tendance à la baisse du </a:t>
            </a:r>
            <a:r>
              <a:rPr lang="fr-FR" b="1" dirty="0">
                <a:solidFill>
                  <a:schemeClr val="tx1"/>
                </a:solidFill>
              </a:rPr>
              <a:t>lundi</a:t>
            </a:r>
            <a:r>
              <a:rPr lang="fr-FR" dirty="0">
                <a:solidFill>
                  <a:schemeClr val="tx1"/>
                </a:solidFill>
              </a:rPr>
              <a:t> au </a:t>
            </a:r>
            <a:r>
              <a:rPr lang="fr-FR" b="1" dirty="0">
                <a:solidFill>
                  <a:schemeClr val="tx1"/>
                </a:solidFill>
              </a:rPr>
              <a:t>jeudi</a:t>
            </a:r>
            <a:r>
              <a:rPr lang="fr-FR" dirty="0">
                <a:solidFill>
                  <a:schemeClr val="tx1"/>
                </a:solidFill>
              </a:rPr>
              <a:t>, suggérant la nécessité de stratégies pour stimuler les ventes en milieu de semaine.</a:t>
            </a:r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01816B31-04CD-8F06-7FEE-F0BA5233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Tableau de Bord SAMSUNG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62C0471-DDA7-6E0F-26E6-649E38C5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A3B1B-2CB0-4B39-8106-5844A6635E3E}" type="slidenum">
              <a:rPr lang="fr-FR" sz="2000" smtClean="0">
                <a:solidFill>
                  <a:schemeClr val="bg1"/>
                </a:solidFill>
              </a:rPr>
              <a:pPr algn="ctr"/>
              <a:t>10</a:t>
            </a:fld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94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56ACB5-5E7D-6418-C9AB-79813914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Tableau de Bord SAMSUNG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231D62-073D-6563-2D6D-9C3F0C1D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A3B1B-2CB0-4B39-8106-5844A6635E3E}" type="slidenum">
              <a:rPr lang="fr-FR" sz="2000" smtClean="0">
                <a:solidFill>
                  <a:schemeClr val="bg1"/>
                </a:solidFill>
              </a:rPr>
              <a:pPr algn="ctr"/>
              <a:t>11</a:t>
            </a:fld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3E9FA5C3-2A03-6B7C-3FF3-065E48BB2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76" y="1780381"/>
            <a:ext cx="7370337" cy="4486275"/>
          </a:xfrm>
          <a:effectLst>
            <a:softEdge rad="190500"/>
          </a:effectLst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EEF932B-3B3A-B9FB-D542-5E256ACD5933}"/>
              </a:ext>
            </a:extLst>
          </p:cNvPr>
          <p:cNvSpPr/>
          <p:nvPr/>
        </p:nvSpPr>
        <p:spPr>
          <a:xfrm>
            <a:off x="162577" y="685800"/>
            <a:ext cx="6863285" cy="827316"/>
          </a:xfrm>
          <a:prstGeom prst="roundRect">
            <a:avLst/>
          </a:prstGeom>
          <a:solidFill>
            <a:srgbClr val="BBFFFF"/>
          </a:solidFill>
          <a:effectLst>
            <a:softEdge rad="114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Quantité vendue par pays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E657107-1023-DB53-AE6F-1979A4188A69}"/>
              </a:ext>
            </a:extLst>
          </p:cNvPr>
          <p:cNvSpPr/>
          <p:nvPr/>
        </p:nvSpPr>
        <p:spPr>
          <a:xfrm>
            <a:off x="7663543" y="762001"/>
            <a:ext cx="4528457" cy="5497286"/>
          </a:xfrm>
          <a:prstGeom prst="roundRect">
            <a:avLst/>
          </a:prstGeom>
          <a:solidFill>
            <a:srgbClr val="BBFFFF"/>
          </a:solidFill>
          <a:effectLst>
            <a:softEdge rad="114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tx1"/>
                </a:solidFill>
              </a:rPr>
              <a:t>Allemagne : </a:t>
            </a:r>
            <a:r>
              <a:rPr lang="fr-FR" dirty="0">
                <a:solidFill>
                  <a:schemeClr val="tx1"/>
                </a:solidFill>
              </a:rPr>
              <a:t>leader en termes de ventes, ce qui indique une position forte sur le marché et des stratégies marketing éventuellement efficaces.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tx1"/>
                </a:solidFill>
              </a:rPr>
              <a:t>France et États-Unis </a:t>
            </a:r>
            <a:r>
              <a:rPr lang="fr-FR" dirty="0">
                <a:solidFill>
                  <a:schemeClr val="tx1"/>
                </a:solidFill>
              </a:rPr>
              <a:t>: chiffres de ventes comparables, suggérant qu'il s'agit de marchés importants et compétitifs pour les produits Samsung.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tx1"/>
                </a:solidFill>
              </a:rPr>
              <a:t>Chine et Corée </a:t>
            </a:r>
            <a:r>
              <a:rPr lang="fr-FR" dirty="0">
                <a:solidFill>
                  <a:schemeClr val="tx1"/>
                </a:solidFill>
              </a:rPr>
              <a:t>: Bien que leurs ventes soient légèrement en baisse, ces marchés affichent toujours des volumes importants, soulignant leur importance dans la stratégie commerciale globale</a:t>
            </a:r>
            <a:r>
              <a:rPr lang="fr-FR" b="1" dirty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360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F7A37FA-2BFF-C4A0-0B44-80105F90E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8010"/>
            <a:ext cx="7663544" cy="4351338"/>
          </a:xfrm>
          <a:effectLst>
            <a:softEdge rad="127000"/>
          </a:effectLst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DF5E1D-D12B-A824-4854-64066DEC0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Tableau de Bord SAMSUNG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9BFE3F-CC47-A333-D9B0-AEE4D661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A3B1B-2CB0-4B39-8106-5844A6635E3E}" type="slidenum">
              <a:rPr lang="fr-FR" sz="2000" smtClean="0">
                <a:solidFill>
                  <a:schemeClr val="bg1"/>
                </a:solidFill>
              </a:rPr>
              <a:pPr algn="ctr"/>
              <a:t>12</a:t>
            </a:fld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CE07072-0CCE-D6BC-5EF2-A623C562A7A0}"/>
              </a:ext>
            </a:extLst>
          </p:cNvPr>
          <p:cNvSpPr/>
          <p:nvPr/>
        </p:nvSpPr>
        <p:spPr>
          <a:xfrm>
            <a:off x="400129" y="600756"/>
            <a:ext cx="6863285" cy="827316"/>
          </a:xfrm>
          <a:prstGeom prst="roundRect">
            <a:avLst/>
          </a:prstGeom>
          <a:solidFill>
            <a:srgbClr val="BBFFFF"/>
          </a:solidFill>
          <a:effectLst>
            <a:softEdge rad="114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Ventes et revenus totaux par canal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DFE0ED4-0174-8FF9-5478-999528EB94D2}"/>
              </a:ext>
            </a:extLst>
          </p:cNvPr>
          <p:cNvSpPr/>
          <p:nvPr/>
        </p:nvSpPr>
        <p:spPr>
          <a:xfrm>
            <a:off x="7663543" y="511629"/>
            <a:ext cx="4528457" cy="5747657"/>
          </a:xfrm>
          <a:prstGeom prst="roundRect">
            <a:avLst/>
          </a:prstGeom>
          <a:solidFill>
            <a:srgbClr val="BBFFFF"/>
          </a:solidFill>
          <a:effectLst>
            <a:softEdge rad="114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tx1"/>
                </a:solidFill>
              </a:rPr>
              <a:t>Canal de magasin </a:t>
            </a:r>
            <a:r>
              <a:rPr lang="fr-FR" dirty="0">
                <a:solidFill>
                  <a:schemeClr val="tx1"/>
                </a:solidFill>
              </a:rPr>
              <a:t>: génère les revenus les plus élevés avec le moins d'unités vendues, ce qui suggère des transactions de grande valeur ou des prix plus élevés. 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tx1"/>
                </a:solidFill>
              </a:rPr>
              <a:t>Canal en ligne </a:t>
            </a:r>
            <a:r>
              <a:rPr lang="fr-FR" dirty="0">
                <a:solidFill>
                  <a:schemeClr val="tx1"/>
                </a:solidFill>
              </a:rPr>
              <a:t>: domine le volume total des ventes, mais génère des revenus légèrement inférieurs à ceux du canal Store, ce qui indique un volume de transactions élevé avec des valeurs de transaction moyennes potentiellement inférieures. 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tx1"/>
                </a:solidFill>
              </a:rPr>
              <a:t>Canal de revendeur </a:t>
            </a:r>
            <a:r>
              <a:rPr lang="fr-FR" dirty="0">
                <a:solidFill>
                  <a:schemeClr val="tx1"/>
                </a:solidFill>
              </a:rPr>
              <a:t>: maintient une performance équilibrée avec des ventes et des revenus modérés, indiquant des contributions cohérentes aux ventes globales.</a:t>
            </a:r>
          </a:p>
        </p:txBody>
      </p:sp>
    </p:spTree>
    <p:extLst>
      <p:ext uri="{BB962C8B-B14F-4D97-AF65-F5344CB8AC3E}">
        <p14:creationId xmlns:p14="http://schemas.microsoft.com/office/powerpoint/2010/main" val="2094789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981F82-D7D2-7910-B832-C47F45F9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Tableau de Bord SAMSUNG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179B99-680D-FB78-1D48-D68454E0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A3B1B-2CB0-4B39-8106-5844A6635E3E}" type="slidenum">
              <a:rPr lang="fr-FR" sz="2000" smtClean="0">
                <a:solidFill>
                  <a:schemeClr val="bg1"/>
                </a:solidFill>
              </a:rPr>
              <a:pPr algn="ctr"/>
              <a:t>13</a:t>
            </a:fld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C52BCB5-9217-7E08-41C0-B313A084576D}"/>
              </a:ext>
            </a:extLst>
          </p:cNvPr>
          <p:cNvSpPr/>
          <p:nvPr/>
        </p:nvSpPr>
        <p:spPr>
          <a:xfrm>
            <a:off x="2346029" y="153312"/>
            <a:ext cx="6863285" cy="827316"/>
          </a:xfrm>
          <a:prstGeom prst="roundRect">
            <a:avLst/>
          </a:prstGeom>
          <a:solidFill>
            <a:srgbClr val="BBFFFF"/>
          </a:solidFill>
          <a:effectLst>
            <a:softEdge rad="114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Recommandations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37AB331-D40E-CA6A-90CD-07515EC81584}"/>
              </a:ext>
            </a:extLst>
          </p:cNvPr>
          <p:cNvSpPr/>
          <p:nvPr/>
        </p:nvSpPr>
        <p:spPr>
          <a:xfrm>
            <a:off x="411013" y="1045948"/>
            <a:ext cx="11544143" cy="2862023"/>
          </a:xfrm>
          <a:prstGeom prst="roundRect">
            <a:avLst/>
          </a:prstGeom>
          <a:solidFill>
            <a:srgbClr val="BBFFFF"/>
          </a:solidFill>
          <a:effectLst>
            <a:softEdge rad="114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Concentrer sur la Technologie Pliable </a:t>
            </a:r>
          </a:p>
          <a:p>
            <a:endParaRPr lang="fr-FR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Compte tenu des ventes élevées du Galaxy Z </a:t>
            </a:r>
            <a:r>
              <a:rPr lang="fr-FR" dirty="0" err="1">
                <a:solidFill>
                  <a:schemeClr val="tx1"/>
                </a:solidFill>
              </a:rPr>
              <a:t>Fold</a:t>
            </a:r>
            <a:r>
              <a:rPr lang="fr-FR" dirty="0">
                <a:solidFill>
                  <a:schemeClr val="tx1"/>
                </a:solidFill>
              </a:rPr>
              <a:t> 2, investir dans le marketing et le développement de la technologie pliable pourrait encore augmenter la part de marché.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Élargir la gamme de produits pliables et introduire de nouvelles fonctionnalités pour maintenir l'intérêt des consommateurs.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Explorer de nouveaux modèles pliables avec une durabilité améliorée, une meilleure autonomie de la batterie et une expérience utilisateur optimisée pour attirer davantage de clients.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36F846A-55A5-71A8-F275-C02F3344280A}"/>
              </a:ext>
            </a:extLst>
          </p:cNvPr>
          <p:cNvSpPr/>
          <p:nvPr/>
        </p:nvSpPr>
        <p:spPr>
          <a:xfrm>
            <a:off x="411013" y="3907969"/>
            <a:ext cx="11446172" cy="2383061"/>
          </a:xfrm>
          <a:prstGeom prst="roundRect">
            <a:avLst/>
          </a:prstGeom>
          <a:solidFill>
            <a:srgbClr val="BBFFFF"/>
          </a:solidFill>
          <a:effectLst>
            <a:softEdge rad="114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Campagnes Marketing Ciblées </a:t>
            </a:r>
          </a:p>
          <a:p>
            <a:endParaRPr lang="fr-FR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Femmes : Compte tenu de leur contribution majeure, développer des campagnes marketing qui répondent spécifiquement aux préférences féminines et mettre en avant les fonctionnalités susceptibles de séduire ce public.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Autres : Assurer l'inclusivité dans les stratégies marketing afin de répondre aux diverses préférences de cette catégorie.</a:t>
            </a:r>
          </a:p>
        </p:txBody>
      </p:sp>
    </p:spTree>
    <p:extLst>
      <p:ext uri="{BB962C8B-B14F-4D97-AF65-F5344CB8AC3E}">
        <p14:creationId xmlns:p14="http://schemas.microsoft.com/office/powerpoint/2010/main" val="3091543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981F82-D7D2-7910-B832-C47F45F9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Tableau de Bord SAMSUNG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179B99-680D-FB78-1D48-D68454E0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A3B1B-2CB0-4B39-8106-5844A6635E3E}" type="slidenum">
              <a:rPr lang="fr-FR" sz="2000" smtClean="0">
                <a:solidFill>
                  <a:schemeClr val="bg1"/>
                </a:solidFill>
              </a:rPr>
              <a:pPr algn="ctr"/>
              <a:t>14</a:t>
            </a:fld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C52BCB5-9217-7E08-41C0-B313A084576D}"/>
              </a:ext>
            </a:extLst>
          </p:cNvPr>
          <p:cNvSpPr/>
          <p:nvPr/>
        </p:nvSpPr>
        <p:spPr>
          <a:xfrm>
            <a:off x="2346029" y="153312"/>
            <a:ext cx="6863285" cy="827316"/>
          </a:xfrm>
          <a:prstGeom prst="roundRect">
            <a:avLst/>
          </a:prstGeom>
          <a:solidFill>
            <a:srgbClr val="BBFFFF"/>
          </a:solidFill>
          <a:effectLst>
            <a:softEdge rad="114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Recommandations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37AB331-D40E-CA6A-90CD-07515EC81584}"/>
              </a:ext>
            </a:extLst>
          </p:cNvPr>
          <p:cNvSpPr/>
          <p:nvPr/>
        </p:nvSpPr>
        <p:spPr>
          <a:xfrm>
            <a:off x="411013" y="1045949"/>
            <a:ext cx="11544143" cy="2165338"/>
          </a:xfrm>
          <a:prstGeom prst="roundRect">
            <a:avLst/>
          </a:prstGeom>
          <a:solidFill>
            <a:srgbClr val="BBFFFF"/>
          </a:solidFill>
          <a:effectLst>
            <a:softEdge rad="114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Augmenter les Efforts Marketing pendant les Mois de Faibles Ventes </a:t>
            </a:r>
          </a:p>
          <a:p>
            <a:endParaRPr lang="fr-FR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Développer des campagnes marketing ciblées pour augmenter les ventes pendant les mois de faible performance comme août et décembre.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Introduire des promotions, des réductions ou des lancements de nouveaux produits pour stimuler l'intérêt des consommateurs pendant ces périodes.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36F846A-55A5-71A8-F275-C02F3344280A}"/>
              </a:ext>
            </a:extLst>
          </p:cNvPr>
          <p:cNvSpPr/>
          <p:nvPr/>
        </p:nvSpPr>
        <p:spPr>
          <a:xfrm>
            <a:off x="411013" y="3276608"/>
            <a:ext cx="11446172" cy="2928249"/>
          </a:xfrm>
          <a:prstGeom prst="roundRect">
            <a:avLst/>
          </a:prstGeom>
          <a:solidFill>
            <a:srgbClr val="BBFFFF"/>
          </a:solidFill>
          <a:effectLst>
            <a:softEdge rad="114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Exploiter les Périodes de Ventes Maximales </a:t>
            </a:r>
          </a:p>
          <a:p>
            <a:endParaRPr lang="fr-F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Tirer parti des mois de fortes ventes (</a:t>
            </a:r>
            <a:r>
              <a:rPr lang="fr-FR" b="1" dirty="0">
                <a:solidFill>
                  <a:schemeClr val="tx1"/>
                </a:solidFill>
              </a:rPr>
              <a:t>juin et mars</a:t>
            </a:r>
            <a:r>
              <a:rPr lang="fr-FR" dirty="0">
                <a:solidFill>
                  <a:schemeClr val="tx1"/>
                </a:solidFill>
              </a:rPr>
              <a:t>) en alignant les lancements de produits majeurs, les promotions et les campagnes marketing pendant ces périodes pour maximiser les revenus.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Analyser les facteurs contribuant aux fortes ventes de ces mois et reproduire les stratégies réussies durant les autres mois.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Lancer des promotions, des réductions et des offres spéciales pour attirer plus de clients le samedi.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Envisager d'étendre les heures d'ouverture des magasins ou de proposer des offres exclusives le week-end pour tirer parti de l'augmentation de l'activité commerciale.</a:t>
            </a:r>
          </a:p>
        </p:txBody>
      </p:sp>
    </p:spTree>
    <p:extLst>
      <p:ext uri="{BB962C8B-B14F-4D97-AF65-F5344CB8AC3E}">
        <p14:creationId xmlns:p14="http://schemas.microsoft.com/office/powerpoint/2010/main" val="1574178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981F82-D7D2-7910-B832-C47F45F9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Tableau de Bord SAMSUNG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179B99-680D-FB78-1D48-D68454E0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A3B1B-2CB0-4B39-8106-5844A6635E3E}" type="slidenum">
              <a:rPr lang="fr-FR" sz="2000" smtClean="0">
                <a:solidFill>
                  <a:schemeClr val="bg1"/>
                </a:solidFill>
              </a:rPr>
              <a:pPr algn="ctr"/>
              <a:t>15</a:t>
            </a:fld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C52BCB5-9217-7E08-41C0-B313A084576D}"/>
              </a:ext>
            </a:extLst>
          </p:cNvPr>
          <p:cNvSpPr/>
          <p:nvPr/>
        </p:nvSpPr>
        <p:spPr>
          <a:xfrm>
            <a:off x="2346029" y="153312"/>
            <a:ext cx="6863285" cy="827316"/>
          </a:xfrm>
          <a:prstGeom prst="roundRect">
            <a:avLst/>
          </a:prstGeom>
          <a:solidFill>
            <a:srgbClr val="BBFFFF"/>
          </a:solidFill>
          <a:effectLst>
            <a:softEdge rad="114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Recommandations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37AB331-D40E-CA6A-90CD-07515EC81584}"/>
              </a:ext>
            </a:extLst>
          </p:cNvPr>
          <p:cNvSpPr/>
          <p:nvPr/>
        </p:nvSpPr>
        <p:spPr>
          <a:xfrm>
            <a:off x="411013" y="1045949"/>
            <a:ext cx="11544143" cy="2165338"/>
          </a:xfrm>
          <a:prstGeom prst="roundRect">
            <a:avLst/>
          </a:prstGeom>
          <a:solidFill>
            <a:srgbClr val="BBFFFF"/>
          </a:solidFill>
          <a:effectLst>
            <a:softEdge rad="114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Explorer les Opportunités de Croissance en Chine et en Corée </a:t>
            </a:r>
          </a:p>
          <a:p>
            <a:endParaRPr lang="fr-FR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Analyser les dynamiques du marché en Chine et en Corée pour identifier les facteurs contribuant aux ventes inférieures par rapport à l'Allemagne.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Mettre en œuvre des stratégies pour augmenter les ventes, telles que l'introduction de nouvelles gammes de produits, l'offre de prix compétitifs et l'amélioration des canaux de distribution.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36F846A-55A5-71A8-F275-C02F3344280A}"/>
              </a:ext>
            </a:extLst>
          </p:cNvPr>
          <p:cNvSpPr/>
          <p:nvPr/>
        </p:nvSpPr>
        <p:spPr>
          <a:xfrm>
            <a:off x="411013" y="3276608"/>
            <a:ext cx="11446172" cy="2928249"/>
          </a:xfrm>
          <a:prstGeom prst="roundRect">
            <a:avLst/>
          </a:prstGeom>
          <a:solidFill>
            <a:srgbClr val="BBFFFF"/>
          </a:solidFill>
          <a:effectLst>
            <a:softEdge rad="114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Optimiser les Stratégies de Tarification </a:t>
            </a:r>
          </a:p>
          <a:p>
            <a:endParaRPr lang="fr-FR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Pour le canal des magasins, maintenir des stratégies de tarification premium tout en explorant des opportunités pour augmenter le volume des ventes grâce à des promotions ciblées ou des expériences exclusives en magasin.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Pour le canal en ligne, évaluer les stratégies de tarification afin d'assurer la rentabilité. Envisager de regrouper les produits ou de proposer une tarification échelonnée pour maximiser les revenus.</a:t>
            </a:r>
          </a:p>
        </p:txBody>
      </p:sp>
    </p:spTree>
    <p:extLst>
      <p:ext uri="{BB962C8B-B14F-4D97-AF65-F5344CB8AC3E}">
        <p14:creationId xmlns:p14="http://schemas.microsoft.com/office/powerpoint/2010/main" val="380784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477553F-9E6B-5207-06F2-CB488439D99E}"/>
              </a:ext>
            </a:extLst>
          </p:cNvPr>
          <p:cNvSpPr/>
          <p:nvPr/>
        </p:nvSpPr>
        <p:spPr>
          <a:xfrm>
            <a:off x="1338944" y="304800"/>
            <a:ext cx="8980714" cy="1153886"/>
          </a:xfrm>
          <a:prstGeom prst="roundRect">
            <a:avLst/>
          </a:prstGeom>
          <a:solidFill>
            <a:srgbClr val="BBFFFF">
              <a:alpha val="81000"/>
            </a:srgbClr>
          </a:solidFill>
          <a:effectLst>
            <a:softEdge rad="889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Introduction</a:t>
            </a: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998BEA9C-6562-0E27-D079-165D5D42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Tableau de Bord SAMSUNG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1330C361-3CFF-EC77-09D7-672E890B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algn="ctr"/>
            <a:fld id="{856A3B1B-2CB0-4B39-8106-5844A6635E3E}" type="slidenum">
              <a:rPr lang="fr-FR" sz="20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pPr algn="ctr"/>
              <a:t>2</a:t>
            </a:fld>
            <a:endParaRPr lang="fr-FR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1C2F9B5-9167-ACA5-CD17-8ECB83704363}"/>
              </a:ext>
            </a:extLst>
          </p:cNvPr>
          <p:cNvSpPr/>
          <p:nvPr/>
        </p:nvSpPr>
        <p:spPr>
          <a:xfrm>
            <a:off x="1262744" y="2438400"/>
            <a:ext cx="9307286" cy="2362200"/>
          </a:xfrm>
          <a:prstGeom prst="roundRect">
            <a:avLst/>
          </a:prstGeom>
          <a:solidFill>
            <a:srgbClr val="BBFFFF"/>
          </a:solidFill>
          <a:effectLst>
            <a:softEdge rad="114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1800" b="1" dirty="0">
                <a:solidFill>
                  <a:schemeClr val="tx1"/>
                </a:solidFill>
              </a:rPr>
              <a:t>Contenu</a:t>
            </a:r>
            <a:endParaRPr lang="fr-FR" sz="18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800" b="1" dirty="0">
                <a:solidFill>
                  <a:schemeClr val="tx1"/>
                </a:solidFill>
                <a:cs typeface="Dubai" panose="020B0503030403030204" pitchFamily="34" charset="-78"/>
              </a:rPr>
              <a:t>Statistiques et chiffres clés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800" b="1" dirty="0">
                <a:solidFill>
                  <a:schemeClr val="tx1"/>
                </a:solidFill>
                <a:cs typeface="Dubai" panose="020B0503030403030204" pitchFamily="34" charset="-78"/>
              </a:rPr>
              <a:t> Recommandation 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730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1510644-107D-A490-AF53-41551C76E5A2}"/>
              </a:ext>
            </a:extLst>
          </p:cNvPr>
          <p:cNvSpPr/>
          <p:nvPr/>
        </p:nvSpPr>
        <p:spPr>
          <a:xfrm>
            <a:off x="250373" y="2552245"/>
            <a:ext cx="3429001" cy="2699657"/>
          </a:xfrm>
          <a:prstGeom prst="roundRect">
            <a:avLst/>
          </a:prstGeom>
          <a:solidFill>
            <a:srgbClr val="BBFFFF"/>
          </a:solidFill>
          <a:effectLst>
            <a:softEdge rad="114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 Volume total des produits vendus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5950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4293064-9C82-40AD-AE7D-83EE11181CAF}"/>
              </a:ext>
            </a:extLst>
          </p:cNvPr>
          <p:cNvSpPr/>
          <p:nvPr/>
        </p:nvSpPr>
        <p:spPr>
          <a:xfrm>
            <a:off x="2492830" y="348340"/>
            <a:ext cx="6814456" cy="1099457"/>
          </a:xfrm>
          <a:prstGeom prst="roundRect">
            <a:avLst/>
          </a:prstGeom>
          <a:solidFill>
            <a:srgbClr val="BBFFFF"/>
          </a:solidFill>
          <a:effectLst>
            <a:softEdge rad="114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Métriques Résumées</a:t>
            </a:r>
          </a:p>
          <a:p>
            <a:pPr algn="ctr"/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14EC9A-50B8-B9D5-D3ED-6A5C47A5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Tableau de Bord SAMSUNG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12663B-8E40-33ED-CEE6-227F641A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A3B1B-2CB0-4B39-8106-5844A6635E3E}" type="slidenum">
              <a:rPr lang="fr-FR" sz="1600" b="1" smtClean="0">
                <a:solidFill>
                  <a:schemeClr val="bg1"/>
                </a:solidFill>
              </a:rPr>
              <a:pPr algn="ctr"/>
              <a:t>3</a:t>
            </a:fld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1D65F6D-FE29-92DB-A08C-DED3082DF0CF}"/>
              </a:ext>
            </a:extLst>
          </p:cNvPr>
          <p:cNvSpPr/>
          <p:nvPr/>
        </p:nvSpPr>
        <p:spPr>
          <a:xfrm>
            <a:off x="8762999" y="2552245"/>
            <a:ext cx="3429001" cy="2699657"/>
          </a:xfrm>
          <a:prstGeom prst="roundRect">
            <a:avLst/>
          </a:prstGeom>
          <a:solidFill>
            <a:srgbClr val="BBFFFF"/>
          </a:solidFill>
          <a:effectLst>
            <a:softEdge rad="114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le montant total des revenus générés par les ventes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49M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F2F0DC6-CCF9-C9F4-C861-8F0AC27A3706}"/>
              </a:ext>
            </a:extLst>
          </p:cNvPr>
          <p:cNvSpPr/>
          <p:nvPr/>
        </p:nvSpPr>
        <p:spPr>
          <a:xfrm>
            <a:off x="4381499" y="2552245"/>
            <a:ext cx="3429001" cy="2699657"/>
          </a:xfrm>
          <a:prstGeom prst="roundRect">
            <a:avLst/>
          </a:prstGeom>
          <a:solidFill>
            <a:srgbClr val="BBFFFF"/>
          </a:solidFill>
          <a:effectLst>
            <a:softEdge rad="114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 Moyenne du nombre d'achats réalisés par un client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5.48</a:t>
            </a:r>
          </a:p>
        </p:txBody>
      </p:sp>
    </p:spTree>
    <p:extLst>
      <p:ext uri="{BB962C8B-B14F-4D97-AF65-F5344CB8AC3E}">
        <p14:creationId xmlns:p14="http://schemas.microsoft.com/office/powerpoint/2010/main" val="18724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98F10E0-1FE9-937F-BF94-58D0D53B4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08" y="1574200"/>
            <a:ext cx="7947327" cy="4667542"/>
          </a:xfrm>
          <a:prstGeom prst="rect">
            <a:avLst/>
          </a:prstGeom>
          <a:gradFill>
            <a:gsLst>
              <a:gs pos="0">
                <a:srgbClr val="BBFFF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38100"/>
          </a:effectLst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1510644-107D-A490-AF53-41551C76E5A2}"/>
              </a:ext>
            </a:extLst>
          </p:cNvPr>
          <p:cNvSpPr/>
          <p:nvPr/>
        </p:nvSpPr>
        <p:spPr>
          <a:xfrm>
            <a:off x="8338457" y="195943"/>
            <a:ext cx="3429001" cy="6324599"/>
          </a:xfrm>
          <a:prstGeom prst="roundRect">
            <a:avLst/>
          </a:prstGeom>
          <a:solidFill>
            <a:srgbClr val="BBFFFF"/>
          </a:solidFill>
          <a:effectLst>
            <a:softEdge rad="114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  <a:p>
            <a:pPr rtl="0"/>
            <a:r>
              <a:rPr lang="fr-FR" b="1" dirty="0">
                <a:solidFill>
                  <a:schemeClr val="tx1"/>
                </a:solidFill>
              </a:rPr>
              <a:t>Popularité du produit </a:t>
            </a:r>
          </a:p>
          <a:p>
            <a:pPr rtl="0"/>
            <a:endParaRPr lang="fr-FR" dirty="0">
              <a:solidFill>
                <a:schemeClr val="tx1"/>
              </a:solidFill>
            </a:endParaRP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 La technologie pliable (</a:t>
            </a:r>
            <a:r>
              <a:rPr lang="fr-FR" b="1" dirty="0">
                <a:solidFill>
                  <a:schemeClr val="tx1"/>
                </a:solidFill>
              </a:rPr>
              <a:t>Galaxy Z </a:t>
            </a:r>
            <a:r>
              <a:rPr lang="fr-FR" b="1" dirty="0" err="1">
                <a:solidFill>
                  <a:schemeClr val="tx1"/>
                </a:solidFill>
              </a:rPr>
              <a:t>Fold</a:t>
            </a:r>
            <a:r>
              <a:rPr lang="fr-FR" b="1" dirty="0">
                <a:solidFill>
                  <a:schemeClr val="tx1"/>
                </a:solidFill>
              </a:rPr>
              <a:t> 2</a:t>
            </a:r>
            <a:r>
              <a:rPr lang="fr-FR" dirty="0">
                <a:solidFill>
                  <a:schemeClr val="tx1"/>
                </a:solidFill>
              </a:rPr>
              <a:t>) suscite un fort intérêt des consommateurs et mène les ventes.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 Les smartphones (</a:t>
            </a:r>
            <a:r>
              <a:rPr lang="fr-FR" b="1" dirty="0">
                <a:solidFill>
                  <a:schemeClr val="tx1"/>
                </a:solidFill>
              </a:rPr>
              <a:t>Galaxy S21</a:t>
            </a:r>
            <a:r>
              <a:rPr lang="fr-FR" dirty="0">
                <a:solidFill>
                  <a:schemeClr val="tx1"/>
                </a:solidFill>
              </a:rPr>
              <a:t>) et les tablettes (</a:t>
            </a:r>
            <a:r>
              <a:rPr lang="fr-FR" b="1" dirty="0">
                <a:solidFill>
                  <a:schemeClr val="tx1"/>
                </a:solidFill>
              </a:rPr>
              <a:t>Galaxy Tab S7</a:t>
            </a:r>
            <a:r>
              <a:rPr lang="fr-FR" dirty="0">
                <a:solidFill>
                  <a:schemeClr val="tx1"/>
                </a:solidFill>
              </a:rPr>
              <a:t>) restent très compétitifs en termes de ventes. 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La technologie portable (</a:t>
            </a:r>
            <a:r>
              <a:rPr lang="fr-FR" b="1" dirty="0">
                <a:solidFill>
                  <a:schemeClr val="tx1"/>
                </a:solidFill>
              </a:rPr>
              <a:t>Galaxy Watch 3</a:t>
            </a:r>
            <a:r>
              <a:rPr lang="fr-FR" dirty="0">
                <a:solidFill>
                  <a:schemeClr val="tx1"/>
                </a:solidFill>
              </a:rPr>
              <a:t>) et les appareils audio (</a:t>
            </a:r>
            <a:r>
              <a:rPr lang="fr-FR" b="1" dirty="0">
                <a:solidFill>
                  <a:schemeClr val="tx1"/>
                </a:solidFill>
              </a:rPr>
              <a:t>Galaxy </a:t>
            </a:r>
            <a:r>
              <a:rPr lang="fr-FR" b="1" dirty="0" err="1">
                <a:solidFill>
                  <a:schemeClr val="tx1"/>
                </a:solidFill>
              </a:rPr>
              <a:t>Buds</a:t>
            </a:r>
            <a:r>
              <a:rPr lang="fr-FR" b="1" dirty="0">
                <a:solidFill>
                  <a:schemeClr val="tx1"/>
                </a:solidFill>
              </a:rPr>
              <a:t> Pro</a:t>
            </a:r>
            <a:r>
              <a:rPr lang="fr-FR" dirty="0">
                <a:solidFill>
                  <a:schemeClr val="tx1"/>
                </a:solidFill>
              </a:rPr>
              <a:t>) affichent des ventes inférieures à celles des smartphones et tablettes phares, mais ont toujours une présence importante sur le marché.</a:t>
            </a:r>
          </a:p>
          <a:p>
            <a:pPr algn="ctr"/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4293064-9C82-40AD-AE7D-83EE11181CAF}"/>
              </a:ext>
            </a:extLst>
          </p:cNvPr>
          <p:cNvSpPr/>
          <p:nvPr/>
        </p:nvSpPr>
        <p:spPr>
          <a:xfrm>
            <a:off x="729344" y="348342"/>
            <a:ext cx="6814456" cy="1099457"/>
          </a:xfrm>
          <a:prstGeom prst="roundRect">
            <a:avLst/>
          </a:prstGeom>
          <a:solidFill>
            <a:srgbClr val="BBFFFF"/>
          </a:solidFill>
          <a:effectLst>
            <a:softEdge rad="114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Top 5 des produits par quantité vendue</a:t>
            </a:r>
          </a:p>
          <a:p>
            <a:pPr algn="ctr"/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14EC9A-50B8-B9D5-D3ED-6A5C47A5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Tableau de Bord SAMSUNG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12663B-8E40-33ED-CEE6-227F641A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A3B1B-2CB0-4B39-8106-5844A6635E3E}" type="slidenum">
              <a:rPr lang="fr-FR" sz="1600" b="1" smtClean="0">
                <a:solidFill>
                  <a:schemeClr val="bg1"/>
                </a:solidFill>
              </a:rPr>
              <a:pPr algn="ctr"/>
              <a:t>4</a:t>
            </a:fld>
            <a:endParaRPr lang="fr-F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78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20916B1-090E-209A-B9DF-2E63B096E2D3}"/>
              </a:ext>
            </a:extLst>
          </p:cNvPr>
          <p:cNvSpPr/>
          <p:nvPr/>
        </p:nvSpPr>
        <p:spPr>
          <a:xfrm>
            <a:off x="7494661" y="1175659"/>
            <a:ext cx="4528457" cy="3331029"/>
          </a:xfrm>
          <a:prstGeom prst="roundRect">
            <a:avLst/>
          </a:prstGeom>
          <a:solidFill>
            <a:srgbClr val="BBFFFF"/>
          </a:solidFill>
          <a:effectLst>
            <a:softEdge rad="114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Téléviseurs Haut de Gamme et Appareils Électroménagers Intelligents : Principaux générateurs de revenus pour Samsung, avec des contributions significatives du téléviseur QLED 8K et du réfrigérateur </a:t>
            </a:r>
            <a:r>
              <a:rPr lang="fr-FR" dirty="0" err="1">
                <a:solidFill>
                  <a:schemeClr val="tx1"/>
                </a:solidFill>
              </a:rPr>
              <a:t>FamilyHub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Smartphones Innovants : </a:t>
            </a:r>
            <a:r>
              <a:rPr lang="fr-FR" b="1" dirty="0">
                <a:solidFill>
                  <a:schemeClr val="tx1"/>
                </a:solidFill>
              </a:rPr>
              <a:t>Le Galaxy Z </a:t>
            </a:r>
            <a:r>
              <a:rPr lang="fr-FR" b="1" dirty="0" err="1">
                <a:solidFill>
                  <a:schemeClr val="tx1"/>
                </a:solidFill>
              </a:rPr>
              <a:t>Fold</a:t>
            </a:r>
            <a:r>
              <a:rPr lang="fr-FR" b="1" dirty="0">
                <a:solidFill>
                  <a:schemeClr val="tx1"/>
                </a:solidFill>
              </a:rPr>
              <a:t> 2 </a:t>
            </a:r>
            <a:r>
              <a:rPr lang="fr-FR" dirty="0">
                <a:solidFill>
                  <a:schemeClr val="tx1"/>
                </a:solidFill>
              </a:rPr>
              <a:t>montre de solides performances en termes de revenus, soulignant le succès de la technologie pliable.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5B3EB8D-3857-4FC9-0577-AF289B27DE90}"/>
              </a:ext>
            </a:extLst>
          </p:cNvPr>
          <p:cNvSpPr/>
          <p:nvPr/>
        </p:nvSpPr>
        <p:spPr>
          <a:xfrm>
            <a:off x="664030" y="4593773"/>
            <a:ext cx="11179628" cy="1698170"/>
          </a:xfrm>
          <a:prstGeom prst="roundRect">
            <a:avLst/>
          </a:prstGeom>
          <a:solidFill>
            <a:srgbClr val="BBFFFF"/>
          </a:solidFill>
          <a:effectLst>
            <a:softEdge rad="114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Marché des Smartphones Stable : Les smartphones haut de gamme comme le Galaxy S21 et le Galaxy Note 20 génèrent des revenus modérés, maintenant leur importance dans le portefeuille de Samsung.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Défis du Marché des Tablettes : Le Galaxy Tab S7 enregistre les revenus les plus faibles parmi les 6 principaux produits, indiquant des problèmes potentiels à résoudre dans le segment des tablettes.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994A30AE-BB0A-EF4D-D158-C63D5C1F67DA}"/>
              </a:ext>
            </a:extLst>
          </p:cNvPr>
          <p:cNvSpPr/>
          <p:nvPr/>
        </p:nvSpPr>
        <p:spPr>
          <a:xfrm>
            <a:off x="441028" y="348342"/>
            <a:ext cx="6814456" cy="685801"/>
          </a:xfrm>
          <a:prstGeom prst="roundRect">
            <a:avLst/>
          </a:prstGeom>
          <a:solidFill>
            <a:srgbClr val="BBFFFF"/>
          </a:solidFill>
          <a:effectLst>
            <a:softEdge rad="114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Top 6 produits générant le plus de revenus</a:t>
            </a:r>
          </a:p>
        </p:txBody>
      </p:sp>
      <p:sp>
        <p:nvSpPr>
          <p:cNvPr id="17" name="Espace réservé du pied de page 16">
            <a:extLst>
              <a:ext uri="{FF2B5EF4-FFF2-40B4-BE49-F238E27FC236}">
                <a16:creationId xmlns:a16="http://schemas.microsoft.com/office/drawing/2014/main" id="{4DE1AB91-DE4F-2A6E-C703-CF77D2A5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Tableau de Bord SAMSUNG</a:t>
            </a: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4BEB9EDF-CC4D-DD8D-877A-42E535FF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A3B1B-2CB0-4B39-8106-5844A6635E3E}" type="slidenum">
              <a:rPr lang="fr-FR" sz="2000" smtClean="0">
                <a:solidFill>
                  <a:schemeClr val="bg1"/>
                </a:solidFill>
              </a:rPr>
              <a:pPr algn="ctr"/>
              <a:t>5</a:t>
            </a:fld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22" name="Espace réservé du contenu 21">
            <a:extLst>
              <a:ext uri="{FF2B5EF4-FFF2-40B4-BE49-F238E27FC236}">
                <a16:creationId xmlns:a16="http://schemas.microsoft.com/office/drawing/2014/main" id="{2BD4FCF1-98C5-52EA-9E7C-C82E380F9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4143"/>
            <a:ext cx="7467128" cy="3709082"/>
          </a:xfrm>
          <a:effectLst>
            <a:softEdge rad="279400"/>
          </a:effectLst>
        </p:spPr>
      </p:pic>
    </p:spTree>
    <p:extLst>
      <p:ext uri="{BB962C8B-B14F-4D97-AF65-F5344CB8AC3E}">
        <p14:creationId xmlns:p14="http://schemas.microsoft.com/office/powerpoint/2010/main" val="1235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07738A8-B811-2128-046C-6B7933CB27DF}"/>
              </a:ext>
            </a:extLst>
          </p:cNvPr>
          <p:cNvSpPr/>
          <p:nvPr/>
        </p:nvSpPr>
        <p:spPr>
          <a:xfrm>
            <a:off x="7494661" y="489857"/>
            <a:ext cx="4528457" cy="5486400"/>
          </a:xfrm>
          <a:prstGeom prst="roundRect">
            <a:avLst/>
          </a:prstGeom>
          <a:solidFill>
            <a:srgbClr val="BBFFFF"/>
          </a:solidFill>
          <a:effectLst>
            <a:softEdge rad="114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Femme : représentent la plus grande partie du montant total, ce qui indique que cette catégorie pourrait constituer un marché cible important pour les produits Samsung.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Autre : Cette catégorie montre également une contribution substantielle, soulignant l'importance des stratégies de marketing inclusives.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Hommes  : Bien qu’ils contribuent le moins, les hommes représentent toujours une part importante du marché.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F6932C2-8841-8D43-8342-E3F59A367E5F}"/>
              </a:ext>
            </a:extLst>
          </p:cNvPr>
          <p:cNvSpPr/>
          <p:nvPr/>
        </p:nvSpPr>
        <p:spPr>
          <a:xfrm>
            <a:off x="557972" y="479339"/>
            <a:ext cx="6547600" cy="827316"/>
          </a:xfrm>
          <a:prstGeom prst="roundRect">
            <a:avLst/>
          </a:prstGeom>
          <a:solidFill>
            <a:srgbClr val="BBFFFF"/>
          </a:solidFill>
          <a:effectLst>
            <a:softEdge rad="114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 Montant Total par sexe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92510276-9421-F5B0-6475-45F917BDF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2" y="1763855"/>
            <a:ext cx="7325779" cy="3755202"/>
          </a:xfrm>
          <a:effectLst>
            <a:softEdge rad="139700"/>
          </a:effectLst>
        </p:spPr>
      </p:pic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4CBECC5A-005A-DC49-28DD-DD737AC7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Tableau de Bord SAMSUNG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CF31BC0D-7A55-0037-0DEB-46677358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A3B1B-2CB0-4B39-8106-5844A6635E3E}" type="slidenum">
              <a:rPr lang="fr-FR" sz="2000" smtClean="0">
                <a:solidFill>
                  <a:schemeClr val="bg1"/>
                </a:solidFill>
              </a:rPr>
              <a:pPr algn="ctr"/>
              <a:t>6</a:t>
            </a:fld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37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ED1ECB6-7F18-F243-7908-DFC9D3876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47" y="1600200"/>
            <a:ext cx="7107167" cy="4180114"/>
          </a:xfrm>
          <a:effectLst>
            <a:softEdge rad="152400"/>
          </a:effectLst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939DB3C-4A9D-8330-6654-9229AEC4B0E4}"/>
              </a:ext>
            </a:extLst>
          </p:cNvPr>
          <p:cNvSpPr/>
          <p:nvPr/>
        </p:nvSpPr>
        <p:spPr>
          <a:xfrm>
            <a:off x="553130" y="588281"/>
            <a:ext cx="6547600" cy="827316"/>
          </a:xfrm>
          <a:prstGeom prst="roundRect">
            <a:avLst/>
          </a:prstGeom>
          <a:solidFill>
            <a:srgbClr val="BBFFFF"/>
          </a:solidFill>
          <a:effectLst>
            <a:softEdge rad="114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 Quantité Vendue par Gamme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85039AA-4E57-205D-D636-CEE1A5E111C1}"/>
              </a:ext>
            </a:extLst>
          </p:cNvPr>
          <p:cNvSpPr/>
          <p:nvPr/>
        </p:nvSpPr>
        <p:spPr>
          <a:xfrm>
            <a:off x="7538204" y="511629"/>
            <a:ext cx="4528457" cy="5475514"/>
          </a:xfrm>
          <a:prstGeom prst="roundRect">
            <a:avLst/>
          </a:prstGeom>
          <a:solidFill>
            <a:srgbClr val="BBFFFF"/>
          </a:solidFill>
          <a:effectLst>
            <a:softEdge rad="114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tx1"/>
                </a:solidFill>
              </a:rPr>
              <a:t>Répartition des ventes équilibrée </a:t>
            </a:r>
            <a:r>
              <a:rPr lang="fr-FR" dirty="0">
                <a:solidFill>
                  <a:schemeClr val="tx1"/>
                </a:solidFill>
              </a:rPr>
              <a:t>: Il existe une répartition relativement équilibrée entre les gammes de produits Premium et Economy, avec une légère préférence pour les produits Premium.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tx1"/>
                </a:solidFill>
              </a:rPr>
              <a:t>Préférence Premium </a:t>
            </a:r>
            <a:r>
              <a:rPr lang="fr-FR" dirty="0">
                <a:solidFill>
                  <a:schemeClr val="tx1"/>
                </a:solidFill>
              </a:rPr>
              <a:t>: le léger avantage des produits Premium suggère une volonté du consommateur d'investir dans des produits haut de gamme, probablement en raison de la valeur perçue, de la qualité ou des fonctionnalités.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442061A-7CAA-D6A8-541F-B17C5C6B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Tableau de Bord SAMSUNG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6D287D9-7016-02C0-E70E-E648ED33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A3B1B-2CB0-4B39-8106-5844A6635E3E}" type="slidenum">
              <a:rPr lang="fr-FR" sz="2000" smtClean="0">
                <a:solidFill>
                  <a:schemeClr val="bg1"/>
                </a:solidFill>
              </a:rPr>
              <a:pPr algn="ctr"/>
              <a:t>7</a:t>
            </a:fld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1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BE2C3933-2AC8-70D2-DBDB-7B50C74BF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5" y="1708606"/>
            <a:ext cx="7440227" cy="4126137"/>
          </a:xfrm>
          <a:effectLst>
            <a:softEdge rad="76200"/>
          </a:effec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B8FE5B7-6AD9-E2DF-9B9B-0E507D4A759D}"/>
              </a:ext>
            </a:extLst>
          </p:cNvPr>
          <p:cNvSpPr/>
          <p:nvPr/>
        </p:nvSpPr>
        <p:spPr>
          <a:xfrm>
            <a:off x="359385" y="522514"/>
            <a:ext cx="6863285" cy="827316"/>
          </a:xfrm>
          <a:prstGeom prst="roundRect">
            <a:avLst/>
          </a:prstGeom>
          <a:solidFill>
            <a:srgbClr val="BBFFFF"/>
          </a:solidFill>
          <a:effectLst>
            <a:softEdge rad="114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Moyenne de la Quantité Vendue pour les 10 Meilleurs Clients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A83949F-1758-845A-0A7F-E1251A46FC4A}"/>
              </a:ext>
            </a:extLst>
          </p:cNvPr>
          <p:cNvSpPr/>
          <p:nvPr/>
        </p:nvSpPr>
        <p:spPr>
          <a:xfrm>
            <a:off x="7511142" y="522514"/>
            <a:ext cx="4528457" cy="5464175"/>
          </a:xfrm>
          <a:prstGeom prst="roundRect">
            <a:avLst/>
          </a:prstGeom>
          <a:solidFill>
            <a:srgbClr val="BBFFFF"/>
          </a:solidFill>
          <a:effectLst>
            <a:softEdge rad="114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tx1"/>
                </a:solidFill>
              </a:rPr>
              <a:t>Principaux clients </a:t>
            </a:r>
            <a:r>
              <a:rPr lang="fr-FR" dirty="0">
                <a:solidFill>
                  <a:schemeClr val="tx1"/>
                </a:solidFill>
              </a:rPr>
              <a:t>: le client C475 est l'acheteur en quantité moyenne la plus élevée, suivi de près par C922.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tx1"/>
                </a:solidFill>
              </a:rPr>
              <a:t>Clients de niveau intermédiaire </a:t>
            </a:r>
            <a:r>
              <a:rPr lang="fr-FR" dirty="0">
                <a:solidFill>
                  <a:schemeClr val="tx1"/>
                </a:solidFill>
              </a:rPr>
              <a:t>: les clients C373 et C510 affichent des quantités moyennes vendues identiques, indiquant des comportements d'achat et des contributions similaires.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tx1"/>
                </a:solidFill>
              </a:rPr>
              <a:t>Clients de niveau inférieur </a:t>
            </a:r>
            <a:r>
              <a:rPr lang="fr-FR" dirty="0">
                <a:solidFill>
                  <a:schemeClr val="tx1"/>
                </a:solidFill>
              </a:rPr>
              <a:t>: les quantités moyennes vendues pour les clients C266, C374, C428, C305 et C529 sont légèrement inférieures, mais elles représentent toujours des volumes de ventes précieux.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FBE314AA-8924-970E-7339-51044588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Tableau de Bord SAMSUNG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06D9A35-4DF1-A2E5-BAB1-9A7B7A20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D4DE50-2F6F-405E-94FA-CCD1CC4C1D05}" type="slidenum">
              <a:rPr lang="fr-FR" sz="2000" smtClean="0">
                <a:solidFill>
                  <a:schemeClr val="bg1"/>
                </a:solidFill>
              </a:rPr>
              <a:pPr algn="ctr"/>
              <a:t>8</a:t>
            </a:fld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0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2E18206-C9ED-E2DA-DFC0-31F9BCA31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9" y="1837192"/>
            <a:ext cx="7460953" cy="4258358"/>
          </a:xfrm>
          <a:effectLst>
            <a:softEdge rad="63500"/>
          </a:effectLst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3B668AC-712D-2822-262D-993ACAD11F2F}"/>
              </a:ext>
            </a:extLst>
          </p:cNvPr>
          <p:cNvSpPr/>
          <p:nvPr/>
        </p:nvSpPr>
        <p:spPr>
          <a:xfrm>
            <a:off x="349022" y="547686"/>
            <a:ext cx="6863285" cy="827316"/>
          </a:xfrm>
          <a:prstGeom prst="roundRect">
            <a:avLst/>
          </a:prstGeom>
          <a:solidFill>
            <a:srgbClr val="BBFFFF"/>
          </a:solidFill>
          <a:effectLst>
            <a:softEdge rad="114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Quantité vendue par mois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9FD7FFC-6FE7-1A85-225A-735330F989B2}"/>
              </a:ext>
            </a:extLst>
          </p:cNvPr>
          <p:cNvSpPr/>
          <p:nvPr/>
        </p:nvSpPr>
        <p:spPr>
          <a:xfrm>
            <a:off x="7663543" y="547687"/>
            <a:ext cx="4528457" cy="5711600"/>
          </a:xfrm>
          <a:prstGeom prst="roundRect">
            <a:avLst/>
          </a:prstGeom>
          <a:solidFill>
            <a:srgbClr val="BBFFFF"/>
          </a:solidFill>
          <a:effectLst>
            <a:softEdge rad="114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tx1"/>
                </a:solidFill>
              </a:rPr>
              <a:t>Ventes les plus élevées : juin et mars </a:t>
            </a:r>
            <a:r>
              <a:rPr lang="fr-FR" dirty="0">
                <a:solidFill>
                  <a:schemeClr val="tx1"/>
                </a:solidFill>
              </a:rPr>
              <a:t>sont les mois de pointe pour les ventes, ce qui indique une forte demande des consommateurs ou des activités promotionnelles efficaces pendant ces périodes.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tx1"/>
                </a:solidFill>
              </a:rPr>
              <a:t>Déclin constant </a:t>
            </a:r>
            <a:r>
              <a:rPr lang="fr-FR" dirty="0">
                <a:solidFill>
                  <a:schemeClr val="tx1"/>
                </a:solidFill>
              </a:rPr>
              <a:t>: les ventes diminuent constamment par rapport aux mois de pointe, les ventes les plus faibles ayant lieu en</a:t>
            </a:r>
            <a:r>
              <a:rPr lang="fr-FR" b="1" dirty="0">
                <a:solidFill>
                  <a:schemeClr val="tx1"/>
                </a:solidFill>
              </a:rPr>
              <a:t> août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tx1"/>
                </a:solidFill>
              </a:rPr>
              <a:t>Influence saisonnière possible </a:t>
            </a:r>
            <a:r>
              <a:rPr lang="fr-FR" dirty="0">
                <a:solidFill>
                  <a:schemeClr val="tx1"/>
                </a:solidFill>
              </a:rPr>
              <a:t>: le modèle suggère que les ventes sont influencées par les tendances saisonnières, avec des ventes plus élevées certains mois et des ventes plus faibles pendant d'autres.</a:t>
            </a:r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909EA99F-A051-0308-2D7F-4D46CCC6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Tableau de Bord SAMSUNG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F5CF6902-FE25-E2B1-8C6B-F8D6A9A8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A3B1B-2CB0-4B39-8106-5844A6635E3E}" type="slidenum">
              <a:rPr lang="fr-FR" sz="2000" smtClean="0">
                <a:solidFill>
                  <a:schemeClr val="bg1"/>
                </a:solidFill>
              </a:rPr>
              <a:pPr algn="ctr"/>
              <a:t>9</a:t>
            </a:fld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1872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1371</Words>
  <Application>Microsoft Office PowerPoint</Application>
  <PresentationFormat>Grand écran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Bookman Old Style</vt:lpstr>
      <vt:lpstr>Calibri</vt:lpstr>
      <vt:lpstr>Calibri Light</vt:lpstr>
      <vt:lpstr>Dubai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Rawan Alahmad</dc:creator>
  <cp:lastModifiedBy>Rawan Alahmad</cp:lastModifiedBy>
  <cp:revision>1</cp:revision>
  <dcterms:created xsi:type="dcterms:W3CDTF">2024-07-20T16:48:47Z</dcterms:created>
  <dcterms:modified xsi:type="dcterms:W3CDTF">2024-07-20T19:57:07Z</dcterms:modified>
</cp:coreProperties>
</file>