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1"/>
  </p:notesMasterIdLst>
  <p:sldIdLst>
    <p:sldId id="256" r:id="rId2"/>
    <p:sldId id="288" r:id="rId3"/>
    <p:sldId id="257" r:id="rId4"/>
    <p:sldId id="285" r:id="rId5"/>
    <p:sldId id="305" r:id="rId6"/>
    <p:sldId id="307" r:id="rId7"/>
    <p:sldId id="303" r:id="rId8"/>
    <p:sldId id="297" r:id="rId9"/>
    <p:sldId id="306" r:id="rId10"/>
    <p:sldId id="308" r:id="rId11"/>
    <p:sldId id="309" r:id="rId12"/>
    <p:sldId id="310" r:id="rId13"/>
    <p:sldId id="317" r:id="rId14"/>
    <p:sldId id="311" r:id="rId15"/>
    <p:sldId id="312" r:id="rId16"/>
    <p:sldId id="313" r:id="rId17"/>
    <p:sldId id="320" r:id="rId18"/>
    <p:sldId id="321" r:id="rId19"/>
    <p:sldId id="322" r:id="rId20"/>
    <p:sldId id="318" r:id="rId21"/>
    <p:sldId id="350" r:id="rId22"/>
    <p:sldId id="315" r:id="rId23"/>
    <p:sldId id="314" r:id="rId24"/>
    <p:sldId id="316" r:id="rId25"/>
    <p:sldId id="323" r:id="rId26"/>
    <p:sldId id="289" r:id="rId27"/>
    <p:sldId id="324" r:id="rId28"/>
    <p:sldId id="325" r:id="rId29"/>
    <p:sldId id="326" r:id="rId30"/>
    <p:sldId id="327" r:id="rId31"/>
    <p:sldId id="296" r:id="rId32"/>
    <p:sldId id="351" r:id="rId33"/>
    <p:sldId id="352" r:id="rId34"/>
    <p:sldId id="299" r:id="rId35"/>
    <p:sldId id="328" r:id="rId36"/>
    <p:sldId id="329" r:id="rId37"/>
    <p:sldId id="330" r:id="rId38"/>
    <p:sldId id="331" r:id="rId39"/>
    <p:sldId id="298" r:id="rId40"/>
    <p:sldId id="333" r:id="rId41"/>
    <p:sldId id="334" r:id="rId42"/>
    <p:sldId id="335" r:id="rId43"/>
    <p:sldId id="336" r:id="rId44"/>
    <p:sldId id="337" r:id="rId45"/>
    <p:sldId id="300" r:id="rId46"/>
    <p:sldId id="332" r:id="rId47"/>
    <p:sldId id="342" r:id="rId48"/>
    <p:sldId id="338" r:id="rId49"/>
    <p:sldId id="339" r:id="rId50"/>
    <p:sldId id="340" r:id="rId51"/>
    <p:sldId id="344" r:id="rId52"/>
    <p:sldId id="347" r:id="rId53"/>
    <p:sldId id="345" r:id="rId54"/>
    <p:sldId id="348" r:id="rId55"/>
    <p:sldId id="346" r:id="rId56"/>
    <p:sldId id="341" r:id="rId57"/>
    <p:sldId id="301" r:id="rId58"/>
    <p:sldId id="343" r:id="rId59"/>
    <p:sldId id="302" r:id="rId60"/>
  </p:sldIdLst>
  <p:sldSz cx="9144000" cy="5143500" type="screen16x9"/>
  <p:notesSz cx="6858000" cy="9144000"/>
  <p:embeddedFontLst>
    <p:embeddedFont>
      <p:font typeface="Fira Sans Condensed" panose="020B0503050000020004" pitchFamily="34" charset="0"/>
      <p:regular r:id="rId62"/>
      <p:bold r:id="rId63"/>
      <p:italic r:id="rId64"/>
      <p:boldItalic r:id="rId65"/>
    </p:embeddedFont>
    <p:embeddedFont>
      <p:font typeface="Fira Sans Condensed Light" panose="020B0403050000020004" pitchFamily="34" charset="0"/>
      <p:regular r:id="rId66"/>
      <p:bold r:id="rId67"/>
      <p:italic r:id="rId68"/>
      <p:boldItalic r:id="rId69"/>
    </p:embeddedFont>
    <p:embeddedFont>
      <p:font typeface="Rajdhani" panose="020B0604020202020204" charset="0"/>
      <p:regular r:id="rId70"/>
      <p:bold r:id="rId71"/>
    </p:embeddedFont>
    <p:embeddedFont>
      <p:font typeface="Roboto Condensed Light" panose="02000000000000000000" pitchFamily="2" charset="0"/>
      <p:regular r:id="rId72"/>
      <p: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6A53"/>
    <a:srgbClr val="0C5F6F"/>
    <a:srgbClr val="FFCC99"/>
    <a:srgbClr val="77451E"/>
    <a:srgbClr val="995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CE8BA8-F0B7-41B3-B0E2-A6411F55207A}">
  <a:tblStyle styleId="{DDCE8BA8-F0B7-41B3-B0E2-A6411F5520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guide orient="horz" pos="62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5.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3.fntdata"/><Relationship Id="rId69" Type="http://schemas.openxmlformats.org/officeDocument/2006/relationships/font" Target="fonts/font8.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70" Type="http://schemas.openxmlformats.org/officeDocument/2006/relationships/font" Target="fonts/font9.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4.fntdata"/><Relationship Id="rId73"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20142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54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06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13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582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5570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576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0" name="Google Shape;10;p2"/>
          <p:cNvSpPr txBox="1">
            <a:spLocks noGrp="1"/>
          </p:cNvSpPr>
          <p:nvPr>
            <p:ph type="ctrTitle"/>
          </p:nvPr>
        </p:nvSpPr>
        <p:spPr>
          <a:xfrm>
            <a:off x="4139149" y="928938"/>
            <a:ext cx="4291500" cy="2961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39125" y="3848863"/>
            <a:ext cx="4291500" cy="365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17" name="Google Shape;17;p4"/>
          <p:cNvSpPr txBox="1">
            <a:spLocks noGrp="1"/>
          </p:cNvSpPr>
          <p:nvPr>
            <p:ph type="body" idx="1"/>
          </p:nvPr>
        </p:nvSpPr>
        <p:spPr>
          <a:xfrm>
            <a:off x="1115100" y="1152475"/>
            <a:ext cx="6913800" cy="3456000"/>
          </a:xfrm>
          <a:prstGeom prst="rect">
            <a:avLst/>
          </a:prstGeom>
          <a:solidFill>
            <a:schemeClr val="dk1">
              <a:alpha val="56699"/>
            </a:schemeClr>
          </a:solidFill>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marL="914400" lvl="1" indent="-317500">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marL="1371600" lvl="2" indent="-317500">
              <a:spcBef>
                <a:spcPts val="0"/>
              </a:spcBef>
              <a:spcAft>
                <a:spcPts val="0"/>
              </a:spcAft>
              <a:buClr>
                <a:srgbClr val="191919"/>
              </a:buClr>
              <a:buSzPts val="1400"/>
              <a:buFont typeface="Roboto Condensed Light"/>
              <a:buChar char="■"/>
              <a:defRPr sz="1200"/>
            </a:lvl3pPr>
            <a:lvl4pPr marL="1828800" lvl="3" indent="-317500">
              <a:spcBef>
                <a:spcPts val="0"/>
              </a:spcBef>
              <a:spcAft>
                <a:spcPts val="0"/>
              </a:spcAft>
              <a:buClr>
                <a:srgbClr val="191919"/>
              </a:buClr>
              <a:buSzPts val="1400"/>
              <a:buFont typeface="Roboto Condensed Light"/>
              <a:buChar char="●"/>
              <a:defRPr sz="1200"/>
            </a:lvl4pPr>
            <a:lvl5pPr marL="2286000" lvl="4" indent="-317500">
              <a:spcBef>
                <a:spcPts val="0"/>
              </a:spcBef>
              <a:spcAft>
                <a:spcPts val="0"/>
              </a:spcAft>
              <a:buClr>
                <a:srgbClr val="191919"/>
              </a:buClr>
              <a:buSzPts val="1400"/>
              <a:buFont typeface="Roboto Condensed Light"/>
              <a:buChar char="○"/>
              <a:defRPr sz="1200"/>
            </a:lvl5pPr>
            <a:lvl6pPr marL="2743200" lvl="5" indent="-317500">
              <a:spcBef>
                <a:spcPts val="0"/>
              </a:spcBef>
              <a:spcAft>
                <a:spcPts val="0"/>
              </a:spcAft>
              <a:buClr>
                <a:srgbClr val="191919"/>
              </a:buClr>
              <a:buSzPts val="1400"/>
              <a:buFont typeface="Roboto Condensed Light"/>
              <a:buChar char="■"/>
              <a:defRPr sz="1200"/>
            </a:lvl6pPr>
            <a:lvl7pPr marL="3200400" lvl="6" indent="-317500">
              <a:spcBef>
                <a:spcPts val="0"/>
              </a:spcBef>
              <a:spcAft>
                <a:spcPts val="0"/>
              </a:spcAft>
              <a:buClr>
                <a:srgbClr val="191919"/>
              </a:buClr>
              <a:buSzPts val="1400"/>
              <a:buFont typeface="Roboto Condensed Light"/>
              <a:buChar char="●"/>
              <a:defRPr sz="1200"/>
            </a:lvl7pPr>
            <a:lvl8pPr marL="3657600" lvl="7" indent="-317500">
              <a:spcBef>
                <a:spcPts val="0"/>
              </a:spcBef>
              <a:spcAft>
                <a:spcPts val="0"/>
              </a:spcAft>
              <a:buClr>
                <a:srgbClr val="191919"/>
              </a:buClr>
              <a:buSzPts val="1400"/>
              <a:buFont typeface="Roboto Condensed Light"/>
              <a:buChar char="○"/>
              <a:defRPr sz="1200"/>
            </a:lvl8pPr>
            <a:lvl9pPr marL="4114800" lvl="8" indent="-317500">
              <a:spcBef>
                <a:spcPts val="0"/>
              </a:spcBef>
              <a:spcAft>
                <a:spcPts val="0"/>
              </a:spcAft>
              <a:buClr>
                <a:srgbClr val="191919"/>
              </a:buClr>
              <a:buSzPts val="1400"/>
              <a:buFont typeface="Roboto Condensed Light"/>
              <a:buChar char="■"/>
              <a:defRPr sz="1200"/>
            </a:lvl9pPr>
          </a:lstStyle>
          <a:p>
            <a:endParaRPr/>
          </a:p>
        </p:txBody>
      </p:sp>
      <p:sp>
        <p:nvSpPr>
          <p:cNvPr id="18" name="Google Shape;18;p4"/>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1" name="Google Shape;21;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2" name="Google Shape;22;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3" name="Google Shape;23;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Rajdhani"/>
              <a:buNone/>
              <a:defRPr sz="1800" b="1">
                <a:latin typeface="Rajdhani"/>
                <a:ea typeface="Rajdhani"/>
                <a:cs typeface="Rajdhani"/>
                <a:sym typeface="Rajdhani"/>
              </a:defRPr>
            </a:lvl1pPr>
            <a:lvl2pPr lvl="1" algn="ctr" rtl="0">
              <a:lnSpc>
                <a:spcPct val="100000"/>
              </a:lnSpc>
              <a:spcBef>
                <a:spcPts val="0"/>
              </a:spcBef>
              <a:spcAft>
                <a:spcPts val="0"/>
              </a:spcAft>
              <a:buSzPts val="1400"/>
              <a:buFont typeface="Rajdhani"/>
              <a:buNone/>
              <a:defRPr sz="1400" b="1">
                <a:latin typeface="Rajdhani"/>
                <a:ea typeface="Rajdhani"/>
                <a:cs typeface="Rajdhani"/>
                <a:sym typeface="Rajdhani"/>
              </a:defRPr>
            </a:lvl2pPr>
            <a:lvl3pPr lvl="2" algn="ctr" rtl="0">
              <a:lnSpc>
                <a:spcPct val="100000"/>
              </a:lnSpc>
              <a:spcBef>
                <a:spcPts val="0"/>
              </a:spcBef>
              <a:spcAft>
                <a:spcPts val="0"/>
              </a:spcAft>
              <a:buSzPts val="1400"/>
              <a:buFont typeface="Rajdhani"/>
              <a:buNone/>
              <a:defRPr sz="1400" b="1">
                <a:latin typeface="Rajdhani"/>
                <a:ea typeface="Rajdhani"/>
                <a:cs typeface="Rajdhani"/>
                <a:sym typeface="Rajdhani"/>
              </a:defRPr>
            </a:lvl3pPr>
            <a:lvl4pPr lvl="3" algn="ctr" rtl="0">
              <a:lnSpc>
                <a:spcPct val="100000"/>
              </a:lnSpc>
              <a:spcBef>
                <a:spcPts val="0"/>
              </a:spcBef>
              <a:spcAft>
                <a:spcPts val="0"/>
              </a:spcAft>
              <a:buSzPts val="1400"/>
              <a:buFont typeface="Rajdhani"/>
              <a:buNone/>
              <a:defRPr sz="1400" b="1">
                <a:latin typeface="Rajdhani"/>
                <a:ea typeface="Rajdhani"/>
                <a:cs typeface="Rajdhani"/>
                <a:sym typeface="Rajdhani"/>
              </a:defRPr>
            </a:lvl4pPr>
            <a:lvl5pPr lvl="4" algn="ctr" rtl="0">
              <a:lnSpc>
                <a:spcPct val="100000"/>
              </a:lnSpc>
              <a:spcBef>
                <a:spcPts val="0"/>
              </a:spcBef>
              <a:spcAft>
                <a:spcPts val="0"/>
              </a:spcAft>
              <a:buSzPts val="1400"/>
              <a:buFont typeface="Rajdhani"/>
              <a:buNone/>
              <a:defRPr sz="1400" b="1">
                <a:latin typeface="Rajdhani"/>
                <a:ea typeface="Rajdhani"/>
                <a:cs typeface="Rajdhani"/>
                <a:sym typeface="Rajdhani"/>
              </a:defRPr>
            </a:lvl5pPr>
            <a:lvl6pPr lvl="5" algn="ctr" rtl="0">
              <a:lnSpc>
                <a:spcPct val="100000"/>
              </a:lnSpc>
              <a:spcBef>
                <a:spcPts val="0"/>
              </a:spcBef>
              <a:spcAft>
                <a:spcPts val="0"/>
              </a:spcAft>
              <a:buSzPts val="1400"/>
              <a:buFont typeface="Rajdhani"/>
              <a:buNone/>
              <a:defRPr sz="1400" b="1">
                <a:latin typeface="Rajdhani"/>
                <a:ea typeface="Rajdhani"/>
                <a:cs typeface="Rajdhani"/>
                <a:sym typeface="Rajdhani"/>
              </a:defRPr>
            </a:lvl6pPr>
            <a:lvl7pPr lvl="6" algn="ctr" rtl="0">
              <a:lnSpc>
                <a:spcPct val="100000"/>
              </a:lnSpc>
              <a:spcBef>
                <a:spcPts val="0"/>
              </a:spcBef>
              <a:spcAft>
                <a:spcPts val="0"/>
              </a:spcAft>
              <a:buSzPts val="1400"/>
              <a:buFont typeface="Rajdhani"/>
              <a:buNone/>
              <a:defRPr sz="1400" b="1">
                <a:latin typeface="Rajdhani"/>
                <a:ea typeface="Rajdhani"/>
                <a:cs typeface="Rajdhani"/>
                <a:sym typeface="Rajdhani"/>
              </a:defRPr>
            </a:lvl7pPr>
            <a:lvl8pPr lvl="7" algn="ctr" rtl="0">
              <a:lnSpc>
                <a:spcPct val="100000"/>
              </a:lnSpc>
              <a:spcBef>
                <a:spcPts val="0"/>
              </a:spcBef>
              <a:spcAft>
                <a:spcPts val="0"/>
              </a:spcAft>
              <a:buSzPts val="1400"/>
              <a:buFont typeface="Rajdhani"/>
              <a:buNone/>
              <a:defRPr sz="1400" b="1">
                <a:latin typeface="Rajdhani"/>
                <a:ea typeface="Rajdhani"/>
                <a:cs typeface="Rajdhani"/>
                <a:sym typeface="Rajdhani"/>
              </a:defRPr>
            </a:lvl8pPr>
            <a:lvl9pPr lvl="8" algn="ctr" rtl="0">
              <a:lnSpc>
                <a:spcPct val="100000"/>
              </a:lnSpc>
              <a:spcBef>
                <a:spcPts val="0"/>
              </a:spcBef>
              <a:spcAft>
                <a:spcPts val="0"/>
              </a:spcAft>
              <a:buSzPts val="1400"/>
              <a:buFont typeface="Rajdhani"/>
              <a:buNone/>
              <a:defRPr sz="1400" b="1">
                <a:latin typeface="Rajdhani"/>
                <a:ea typeface="Rajdhani"/>
                <a:cs typeface="Rajdhani"/>
                <a:sym typeface="Rajdhani"/>
              </a:defRPr>
            </a:lvl9pPr>
          </a:lstStyle>
          <a:p>
            <a:endParaRPr/>
          </a:p>
        </p:txBody>
      </p:sp>
      <p:sp>
        <p:nvSpPr>
          <p:cNvPr id="24" name="Google Shape;24;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a:endParaRPr/>
          </a:p>
        </p:txBody>
      </p:sp>
      <p:sp>
        <p:nvSpPr>
          <p:cNvPr id="25" name="Google Shape;25;p5"/>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28" name="Google Shape;28;p6"/>
          <p:cNvSpPr txBox="1">
            <a:spLocks noGrp="1"/>
          </p:cNvSpPr>
          <p:nvPr>
            <p:ph type="title"/>
          </p:nvPr>
        </p:nvSpPr>
        <p:spPr>
          <a:xfrm>
            <a:off x="7201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1" name="Google Shape;31;p7"/>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rtl="0">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a:endParaRPr/>
          </a:p>
        </p:txBody>
      </p:sp>
      <p:sp>
        <p:nvSpPr>
          <p:cNvPr id="32" name="Google Shape;32;p7"/>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5" name="Google Shape;35;p8"/>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38" name="Google Shape;38;p9"/>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3" name="Google Shape;43;p10"/>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a:stretch/>
        </p:blipFill>
        <p:spPr>
          <a:xfrm>
            <a:off x="0" y="1339"/>
            <a:ext cx="9143998" cy="5140822"/>
          </a:xfrm>
          <a:prstGeom prst="rect">
            <a:avLst/>
          </a:prstGeom>
          <a:noFill/>
          <a:ln>
            <a:noFill/>
          </a:ln>
        </p:spPr>
      </p:pic>
      <p:sp>
        <p:nvSpPr>
          <p:cNvPr id="46" name="Google Shape;46;p11"/>
          <p:cNvSpPr txBox="1">
            <a:spLocks noGrp="1"/>
          </p:cNvSpPr>
          <p:nvPr>
            <p:ph type="title" hasCustomPrompt="1"/>
          </p:nvPr>
        </p:nvSpPr>
        <p:spPr>
          <a:xfrm>
            <a:off x="311700" y="2062500"/>
            <a:ext cx="8520600" cy="111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255700"/>
            <a:ext cx="8520600" cy="5154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marL="914400" lvl="1"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marL="1371600" lvl="2"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marL="1828800" lvl="3"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marL="2286000" lvl="4"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marL="2743200" lvl="5"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marL="3200400" lvl="6"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marL="3657600" lvl="7"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marL="4114800" lvl="8" indent="-30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3.png"/><Relationship Id="rId1" Type="http://schemas.openxmlformats.org/officeDocument/2006/relationships/slideLayout" Target="../slideLayouts/slideLayout4.xml"/><Relationship Id="rId5" Type="http://schemas.microsoft.com/office/2007/relationships/hdphoto" Target="../media/hdphoto4.wdp"/><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4.png"/><Relationship Id="rId1" Type="http://schemas.openxmlformats.org/officeDocument/2006/relationships/slideLayout" Target="../slideLayouts/slideLayout4.xml"/><Relationship Id="rId5" Type="http://schemas.microsoft.com/office/2007/relationships/hdphoto" Target="../media/hdphoto6.wdp"/><Relationship Id="rId4" Type="http://schemas.openxmlformats.org/officeDocument/2006/relationships/image" Target="../media/image85.png"/></Relationships>
</file>

<file path=ppt/slides/_rels/slide56.xml.rels><?xml version="1.0" encoding="UTF-8" standalone="yes"?>
<Relationships xmlns="http://schemas.openxmlformats.org/package/2006/relationships"><Relationship Id="rId2" Type="http://schemas.openxmlformats.org/officeDocument/2006/relationships/image" Target="../media/image86.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806597" y="505943"/>
            <a:ext cx="4927137" cy="2961000"/>
          </a:xfrm>
          <a:prstGeom prst="rect">
            <a:avLst/>
          </a:prstGeom>
        </p:spPr>
        <p:txBody>
          <a:bodyPr spcFirstLastPara="1" wrap="square" lIns="91425" tIns="91425" rIns="91425" bIns="91425" anchor="b" anchorCtr="0">
            <a:noAutofit/>
          </a:bodyPr>
          <a:lstStyle/>
          <a:p>
            <a:pPr lvl="0" algn="ctr"/>
            <a:r>
              <a:rPr lang="en-US" sz="4800" dirty="0"/>
              <a:t>Identifying loan completion status</a:t>
            </a:r>
            <a:endParaRPr sz="3600" dirty="0"/>
          </a:p>
        </p:txBody>
      </p:sp>
      <p:sp>
        <p:nvSpPr>
          <p:cNvPr id="58" name="Google Shape;58;p15"/>
          <p:cNvSpPr txBox="1">
            <a:spLocks noGrp="1"/>
          </p:cNvSpPr>
          <p:nvPr>
            <p:ph type="subTitle" idx="1"/>
          </p:nvPr>
        </p:nvSpPr>
        <p:spPr>
          <a:xfrm>
            <a:off x="4124415" y="3466943"/>
            <a:ext cx="42915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t>
            </a:r>
            <a:r>
              <a:rPr lang="en" dirty="0"/>
              <a:t>lassification Project</a:t>
            </a:r>
            <a:endParaRPr dirty="0"/>
          </a:p>
        </p:txBody>
      </p:sp>
      <p:pic>
        <p:nvPicPr>
          <p:cNvPr id="6" name="Google Shape;2243;p61"/>
          <p:cNvPicPr preferRelativeResize="0"/>
          <p:nvPr/>
        </p:nvPicPr>
        <p:blipFill rotWithShape="1">
          <a:blip r:embed="rId4">
            <a:alphaModFix/>
            <a:extLst>
              <a:ext uri="{BEBA8EAE-BF5A-486C-A8C5-ECC9F3942E4B}">
                <a14:imgProps xmlns:a14="http://schemas.microsoft.com/office/drawing/2010/main">
                  <a14:imgLayer r:embed="rId5">
                    <a14:imgEffect>
                      <a14:colorTemperature colorTemp="7200"/>
                    </a14:imgEffect>
                    <a14:imgEffect>
                      <a14:brightnessContrast contrast="40000"/>
                    </a14:imgEffect>
                  </a14:imgLayer>
                </a14:imgProps>
              </a:ext>
            </a:extLst>
          </a:blip>
          <a:srcRect l="48636" r="11540"/>
          <a:stretch/>
        </p:blipFill>
        <p:spPr>
          <a:xfrm flipH="1">
            <a:off x="117529" y="505943"/>
            <a:ext cx="3365411" cy="4688927"/>
          </a:xfrm>
          <a:prstGeom prst="rect">
            <a:avLst/>
          </a:prstGeom>
          <a:noFill/>
          <a:ln>
            <a:noFill/>
          </a:ln>
        </p:spPr>
      </p:pic>
      <p:pic>
        <p:nvPicPr>
          <p:cNvPr id="5" name="Picture 2" descr="Image"/>
          <p:cNvPicPr>
            <a:picLocks noChangeAspect="1" noChangeArrowheads="1"/>
          </p:cNvPicPr>
          <p:nvPr/>
        </p:nvPicPr>
        <p:blipFill>
          <a:blip r:embed="rId6">
            <a:duotone>
              <a:prstClr val="black"/>
              <a:schemeClr val="accent3">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7700409" y="140243"/>
            <a:ext cx="1356981" cy="671415"/>
          </a:xfrm>
          <a:prstGeom prst="rect">
            <a:avLst/>
          </a:prstGeom>
          <a:noFill/>
          <a:effectLst>
            <a:glow rad="101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617" y="416210"/>
            <a:ext cx="7704000" cy="572700"/>
          </a:xfrm>
        </p:spPr>
        <p:txBody>
          <a:bodyPr/>
          <a:lstStyle/>
          <a:p>
            <a:r>
              <a:rPr lang="en-US" dirty="0"/>
              <a:t>Outliers percentage</a:t>
            </a:r>
          </a:p>
        </p:txBody>
      </p:sp>
      <p:pic>
        <p:nvPicPr>
          <p:cNvPr id="3" name="Picture 2"/>
          <p:cNvPicPr>
            <a:picLocks noChangeAspect="1"/>
          </p:cNvPicPr>
          <p:nvPr/>
        </p:nvPicPr>
        <p:blipFill>
          <a:blip r:embed="rId2"/>
          <a:stretch>
            <a:fillRect/>
          </a:stretch>
        </p:blipFill>
        <p:spPr>
          <a:xfrm>
            <a:off x="5452146" y="1308184"/>
            <a:ext cx="2853561" cy="2873196"/>
          </a:xfrm>
          <a:prstGeom prst="roundRect">
            <a:avLst>
              <a:gd name="adj" fmla="val 4922"/>
            </a:avLst>
          </a:prstGeom>
          <a:solidFill>
            <a:srgbClr val="FFFFFF">
              <a:shade val="85000"/>
            </a:srgbClr>
          </a:solidFill>
          <a:ln>
            <a:noFill/>
          </a:ln>
          <a:effectLst>
            <a:glow rad="139700">
              <a:schemeClr val="accent3">
                <a:satMod val="175000"/>
                <a:alpha val="40000"/>
              </a:schemeClr>
            </a:glow>
            <a:reflection blurRad="12700" stA="38000" endPos="28000" dist="5000" dir="5400000" sy="-100000" algn="bl" rotWithShape="0"/>
          </a:effectLst>
        </p:spPr>
      </p:pic>
      <p:sp>
        <p:nvSpPr>
          <p:cNvPr id="4" name="Rectangle 3"/>
          <p:cNvSpPr/>
          <p:nvPr/>
        </p:nvSpPr>
        <p:spPr>
          <a:xfrm>
            <a:off x="323635" y="1908207"/>
            <a:ext cx="4833991" cy="1673150"/>
          </a:xfrm>
          <a:prstGeom prst="rect">
            <a:avLst/>
          </a:prstGeom>
        </p:spPr>
        <p:txBody>
          <a:bodyPr wrap="square">
            <a:spAutoFit/>
          </a:bodyPr>
          <a:lstStyle/>
          <a:p>
            <a:pPr marL="285750" lvl="0" indent="-285750">
              <a:lnSpc>
                <a:spcPct val="107000"/>
              </a:lnSpc>
              <a:buClr>
                <a:schemeClr val="tx2"/>
              </a:buClr>
              <a:buSzPct val="86000"/>
              <a:buFont typeface="Arial" panose="020B0604020202020204" pitchFamily="34" charset="0"/>
              <a:buChar char="•"/>
              <a:tabLst>
                <a:tab pos="457200" algn="l"/>
              </a:tabLst>
            </a:pPr>
            <a:r>
              <a:rPr lang="en-US" sz="1600" dirty="0">
                <a:solidFill>
                  <a:schemeClr val="tx2"/>
                </a:solidFill>
                <a:latin typeface="Rajdhani" panose="020B0604020202020204" charset="0"/>
                <a:ea typeface="Times New Roman" panose="02020603050405020304" pitchFamily="18" charset="0"/>
                <a:cs typeface="Rajdhani" panose="020B0604020202020204" charset="0"/>
              </a:rPr>
              <a:t>Outliers are extreme or unusual data points that deviate significantly from the majority of the data.</a:t>
            </a:r>
            <a:endParaRPr lang="en-US" sz="1600" kern="100" dirty="0">
              <a:solidFill>
                <a:schemeClr val="tx2"/>
              </a:solidFill>
              <a:latin typeface="Rajdhani" panose="020B0604020202020204" charset="0"/>
              <a:ea typeface="Calibri" panose="020F0502020204030204" pitchFamily="34" charset="0"/>
              <a:cs typeface="Rajdhani" panose="020B0604020202020204" charset="0"/>
            </a:endParaRPr>
          </a:p>
          <a:p>
            <a:pPr marL="285750" lvl="0" indent="-285750">
              <a:lnSpc>
                <a:spcPct val="107000"/>
              </a:lnSpc>
              <a:buClr>
                <a:schemeClr val="tx2"/>
              </a:buClr>
              <a:buSzPct val="86000"/>
              <a:buFont typeface="Arial" panose="020B0604020202020204" pitchFamily="34" charset="0"/>
              <a:buChar char="•"/>
              <a:tabLst>
                <a:tab pos="457200" algn="l"/>
              </a:tabLst>
            </a:pPr>
            <a:endParaRPr lang="en-US" sz="1600" dirty="0">
              <a:solidFill>
                <a:schemeClr val="tx2"/>
              </a:solidFill>
              <a:latin typeface="Rajdhani" panose="020B0604020202020204" charset="0"/>
              <a:ea typeface="Times New Roman" panose="02020603050405020304" pitchFamily="18" charset="0"/>
              <a:cs typeface="Rajdhani" panose="020B0604020202020204" charset="0"/>
            </a:endParaRPr>
          </a:p>
          <a:p>
            <a:pPr marL="285750" lvl="0" indent="-285750">
              <a:lnSpc>
                <a:spcPct val="107000"/>
              </a:lnSpc>
              <a:buClr>
                <a:schemeClr val="tx2"/>
              </a:buClr>
              <a:buSzPct val="86000"/>
              <a:buFont typeface="Arial" panose="020B0604020202020204" pitchFamily="34" charset="0"/>
              <a:buChar char="•"/>
              <a:tabLst>
                <a:tab pos="457200" algn="l"/>
              </a:tabLst>
            </a:pPr>
            <a:r>
              <a:rPr lang="en-US" sz="1600" dirty="0">
                <a:solidFill>
                  <a:schemeClr val="tx2"/>
                </a:solidFill>
                <a:latin typeface="Rajdhani" panose="020B0604020202020204" charset="0"/>
                <a:ea typeface="Times New Roman" panose="02020603050405020304" pitchFamily="18" charset="0"/>
                <a:cs typeface="Rajdhani" panose="020B0604020202020204" charset="0"/>
              </a:rPr>
              <a:t>The function </a:t>
            </a:r>
            <a:r>
              <a:rPr lang="en-US" sz="1600" dirty="0">
                <a:solidFill>
                  <a:schemeClr val="accent3">
                    <a:lumMod val="60000"/>
                    <a:lumOff val="40000"/>
                  </a:schemeClr>
                </a:solidFill>
                <a:latin typeface="Rajdhani" panose="020B0604020202020204" charset="0"/>
                <a:ea typeface="Times New Roman" panose="02020603050405020304" pitchFamily="18" charset="0"/>
                <a:cs typeface="Rajdhani" panose="020B0604020202020204" charset="0"/>
              </a:rPr>
              <a:t>outlier percent</a:t>
            </a:r>
            <a:r>
              <a:rPr lang="en-US" sz="1600" dirty="0">
                <a:solidFill>
                  <a:schemeClr val="tx2"/>
                </a:solidFill>
                <a:latin typeface="Rajdhani" panose="020B0604020202020204" charset="0"/>
                <a:ea typeface="Times New Roman" panose="02020603050405020304" pitchFamily="18" charset="0"/>
                <a:cs typeface="Rajdhani" panose="020B0604020202020204" charset="0"/>
              </a:rPr>
              <a:t> is designed to detect and calculate the percentage of outliers in a given dataset as shown in the output snippet.</a:t>
            </a:r>
            <a:endParaRPr lang="en-US" sz="1600" kern="100" dirty="0">
              <a:solidFill>
                <a:schemeClr val="tx2"/>
              </a:solidFill>
              <a:latin typeface="Rajdhani" panose="020B0604020202020204" charset="0"/>
              <a:ea typeface="Calibri" panose="020F0502020204030204" pitchFamily="34" charset="0"/>
              <a:cs typeface="Rajdhani" panose="020B0604020202020204" charset="0"/>
            </a:endParaRPr>
          </a:p>
        </p:txBody>
      </p:sp>
    </p:spTree>
    <p:extLst>
      <p:ext uri="{BB962C8B-B14F-4D97-AF65-F5344CB8AC3E}">
        <p14:creationId xmlns:p14="http://schemas.microsoft.com/office/powerpoint/2010/main" val="135512280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3618"/>
            <a:ext cx="7704000" cy="572700"/>
          </a:xfrm>
        </p:spPr>
        <p:txBody>
          <a:bodyPr/>
          <a:lstStyle/>
          <a:p>
            <a:r>
              <a:rPr lang="en-US" dirty="0"/>
              <a:t>Replace outliers with nulls</a:t>
            </a:r>
          </a:p>
        </p:txBody>
      </p:sp>
      <p:pic>
        <p:nvPicPr>
          <p:cNvPr id="4" name="Picture 3"/>
          <p:cNvPicPr>
            <a:picLocks noChangeAspect="1"/>
          </p:cNvPicPr>
          <p:nvPr/>
        </p:nvPicPr>
        <p:blipFill>
          <a:blip r:embed="rId2"/>
          <a:stretch>
            <a:fillRect/>
          </a:stretch>
        </p:blipFill>
        <p:spPr>
          <a:xfrm>
            <a:off x="522526" y="1576523"/>
            <a:ext cx="4438973" cy="2132448"/>
          </a:xfrm>
          <a:prstGeom prst="roundRect">
            <a:avLst>
              <a:gd name="adj" fmla="val 8594"/>
            </a:avLst>
          </a:prstGeom>
          <a:solidFill>
            <a:srgbClr val="FFFFFF">
              <a:shade val="85000"/>
            </a:srgbClr>
          </a:solidFill>
          <a:ln>
            <a:noFill/>
          </a:ln>
          <a:effectLst>
            <a:glow rad="139700">
              <a:schemeClr val="accent3">
                <a:satMod val="175000"/>
                <a:alpha val="40000"/>
              </a:schemeClr>
            </a:glow>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5763761" y="1576523"/>
            <a:ext cx="2198711" cy="2132449"/>
          </a:xfrm>
          <a:prstGeom prst="roundRect">
            <a:avLst>
              <a:gd name="adj" fmla="val 8594"/>
            </a:avLst>
          </a:prstGeom>
          <a:solidFill>
            <a:srgbClr val="FFFFFF">
              <a:shade val="85000"/>
            </a:srgbClr>
          </a:solidFill>
          <a:ln>
            <a:solidFill>
              <a:schemeClr val="accent3">
                <a:lumMod val="75000"/>
              </a:schemeClr>
            </a:solidFill>
          </a:ln>
          <a:effectLst>
            <a:glow rad="139700">
              <a:schemeClr val="accent3">
                <a:satMod val="175000"/>
                <a:alpha val="40000"/>
              </a:schemeClr>
            </a:glow>
            <a:reflection blurRad="12700" stA="38000" endPos="28000" dist="5000" dir="5400000" sy="-100000" algn="bl" rotWithShape="0"/>
          </a:effectLst>
        </p:spPr>
      </p:pic>
      <p:sp>
        <p:nvSpPr>
          <p:cNvPr id="6" name="Rectangle 5"/>
          <p:cNvSpPr/>
          <p:nvPr/>
        </p:nvSpPr>
        <p:spPr>
          <a:xfrm>
            <a:off x="696378" y="4137456"/>
            <a:ext cx="7727622" cy="553357"/>
          </a:xfrm>
          <a:prstGeom prst="rect">
            <a:avLst/>
          </a:prstGeom>
        </p:spPr>
        <p:txBody>
          <a:bodyPr wrap="square">
            <a:spAutoFit/>
          </a:bodyPr>
          <a:lstStyle/>
          <a:p>
            <a:pPr marL="285750" indent="-285750">
              <a:lnSpc>
                <a:spcPct val="107000"/>
              </a:lnSpc>
              <a:spcAft>
                <a:spcPts val="800"/>
              </a:spcAft>
              <a:buClr>
                <a:schemeClr val="accent4"/>
              </a:buClr>
              <a:buSzPct val="109000"/>
              <a:buFont typeface="Arial" panose="020B0604020202020204" pitchFamily="34" charset="0"/>
              <a:buChar char="•"/>
            </a:pPr>
            <a:r>
              <a:rPr lang="en-US" kern="100" dirty="0">
                <a:solidFill>
                  <a:schemeClr val="tx2"/>
                </a:solidFill>
                <a:latin typeface="Rajdhani" panose="020B0604020202020204" charset="0"/>
                <a:ea typeface="Calibri" panose="020F0502020204030204" pitchFamily="34" charset="0"/>
                <a:cs typeface="Rajdhani" panose="020B0604020202020204" charset="0"/>
              </a:rPr>
              <a:t>By replacing outliers with NaN, it effectively removes them from the dataset, allowing subsequent steps to treat them as missing values.</a:t>
            </a:r>
          </a:p>
        </p:txBody>
      </p:sp>
    </p:spTree>
    <p:extLst>
      <p:ext uri="{BB962C8B-B14F-4D97-AF65-F5344CB8AC3E}">
        <p14:creationId xmlns:p14="http://schemas.microsoft.com/office/powerpoint/2010/main" val="23540429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7" y="303195"/>
            <a:ext cx="7704000" cy="572700"/>
          </a:xfrm>
        </p:spPr>
        <p:txBody>
          <a:bodyPr/>
          <a:lstStyle/>
          <a:p>
            <a:r>
              <a:rPr lang="en-US" dirty="0"/>
              <a:t>Filling nulls with KNN</a:t>
            </a:r>
          </a:p>
        </p:txBody>
      </p:sp>
      <p:pic>
        <p:nvPicPr>
          <p:cNvPr id="3" name="Picture 2"/>
          <p:cNvPicPr>
            <a:picLocks noChangeAspect="1"/>
          </p:cNvPicPr>
          <p:nvPr/>
        </p:nvPicPr>
        <p:blipFill>
          <a:blip r:embed="rId2"/>
          <a:stretch>
            <a:fillRect/>
          </a:stretch>
        </p:blipFill>
        <p:spPr>
          <a:xfrm>
            <a:off x="2363255" y="1225010"/>
            <a:ext cx="4417483" cy="606626"/>
          </a:xfrm>
          <a:prstGeom prst="roundRect">
            <a:avLst>
              <a:gd name="adj" fmla="val 8594"/>
            </a:avLst>
          </a:prstGeom>
          <a:solidFill>
            <a:srgbClr val="FFFFFF">
              <a:shade val="85000"/>
            </a:srgbClr>
          </a:solidFill>
          <a:ln>
            <a:solidFill>
              <a:schemeClr val="accent3">
                <a:lumMod val="75000"/>
              </a:schemeClr>
            </a:solidFill>
          </a:ln>
          <a:effectLst>
            <a:glow rad="1397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3453861" y="2099344"/>
            <a:ext cx="2236269" cy="2037783"/>
          </a:xfrm>
          <a:prstGeom prst="roundRect">
            <a:avLst>
              <a:gd name="adj" fmla="val 5348"/>
            </a:avLst>
          </a:prstGeom>
          <a:solidFill>
            <a:srgbClr val="FFFFFF">
              <a:shade val="85000"/>
            </a:srgbClr>
          </a:solidFill>
          <a:ln>
            <a:solidFill>
              <a:schemeClr val="accent3">
                <a:lumMod val="75000"/>
              </a:schemeClr>
            </a:solidFill>
          </a:ln>
          <a:effectLst>
            <a:glow rad="139700">
              <a:schemeClr val="accent3">
                <a:satMod val="175000"/>
                <a:alpha val="40000"/>
              </a:schemeClr>
            </a:glow>
            <a:reflection blurRad="12700" stA="38000" endPos="28000" dist="5000" dir="5400000" sy="-100000" algn="bl" rotWithShape="0"/>
          </a:effectLst>
        </p:spPr>
      </p:pic>
      <p:sp>
        <p:nvSpPr>
          <p:cNvPr id="6" name="Rectangle 5"/>
          <p:cNvSpPr/>
          <p:nvPr/>
        </p:nvSpPr>
        <p:spPr>
          <a:xfrm>
            <a:off x="-1" y="4404835"/>
            <a:ext cx="9144001" cy="461665"/>
          </a:xfrm>
          <a:prstGeom prst="rect">
            <a:avLst/>
          </a:prstGeom>
        </p:spPr>
        <p:txBody>
          <a:bodyPr wrap="square">
            <a:spAutoFit/>
          </a:bodyPr>
          <a:lstStyle/>
          <a:p>
            <a:pPr lvl="0" eaLnBrk="0" fontAlgn="base" hangingPunct="0">
              <a:spcBef>
                <a:spcPct val="0"/>
              </a:spcBef>
              <a:spcAft>
                <a:spcPct val="0"/>
              </a:spcAft>
              <a:buClrTx/>
            </a:pPr>
            <a:r>
              <a:rPr lang="en-US" altLang="en-US" sz="1200" dirty="0">
                <a:solidFill>
                  <a:schemeClr val="tx2"/>
                </a:solidFill>
                <a:latin typeface="Rajdhani" panose="020B0604020202020204" charset="0"/>
                <a:cs typeface="Rajdhani" panose="020B0604020202020204" charset="0"/>
              </a:rPr>
              <a:t>This code snippet effectively replaces the missing values in the selected columns using the K-Nearest Neighbors imputation technique, resulting in a Data Frame (</a:t>
            </a:r>
            <a:r>
              <a:rPr lang="en-US" altLang="en-US" sz="1200" b="1" dirty="0">
                <a:solidFill>
                  <a:schemeClr val="tx2"/>
                </a:solidFill>
                <a:latin typeface="Rajdhani" panose="020B0604020202020204" charset="0"/>
                <a:cs typeface="Rajdhani" panose="020B0604020202020204" charset="0"/>
              </a:rPr>
              <a:t>df-temp</a:t>
            </a:r>
            <a:r>
              <a:rPr lang="en-US" altLang="en-US" sz="1200" dirty="0">
                <a:solidFill>
                  <a:schemeClr val="tx2"/>
                </a:solidFill>
                <a:latin typeface="Rajdhani" panose="020B0604020202020204" charset="0"/>
                <a:cs typeface="Rajdhani" panose="020B0604020202020204" charset="0"/>
              </a:rPr>
              <a:t>) where missing values are replaced with the mean value of the nearest elements in each column. </a:t>
            </a:r>
          </a:p>
        </p:txBody>
      </p:sp>
    </p:spTree>
    <p:extLst>
      <p:ext uri="{BB962C8B-B14F-4D97-AF65-F5344CB8AC3E}">
        <p14:creationId xmlns:p14="http://schemas.microsoft.com/office/powerpoint/2010/main" val="106540394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471" y="1602765"/>
            <a:ext cx="7704000" cy="1129643"/>
          </a:xfrm>
        </p:spPr>
        <p:txBody>
          <a:bodyPr/>
          <a:lstStyle/>
          <a:p>
            <a:r>
              <a:rPr lang="en-US" dirty="0">
                <a:solidFill>
                  <a:schemeClr val="accent3">
                    <a:lumMod val="40000"/>
                    <a:lumOff val="60000"/>
                  </a:schemeClr>
                </a:solidFill>
              </a:rPr>
              <a:t>Imputing Missing Values in Numeric Column Using Conditional Data</a:t>
            </a:r>
          </a:p>
        </p:txBody>
      </p:sp>
      <p:sp>
        <p:nvSpPr>
          <p:cNvPr id="3" name="Google Shape;57;p15"/>
          <p:cNvSpPr txBox="1">
            <a:spLocks/>
          </p:cNvSpPr>
          <p:nvPr/>
        </p:nvSpPr>
        <p:spPr>
          <a:xfrm>
            <a:off x="336636" y="4488561"/>
            <a:ext cx="1252164" cy="5260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Salah</a:t>
            </a:r>
            <a:endParaRPr lang="en-US" sz="1600" dirty="0"/>
          </a:p>
        </p:txBody>
      </p:sp>
      <p:pic>
        <p:nvPicPr>
          <p:cNvPr id="4"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37702" t="49935" r="37165" b="409"/>
          <a:stretch/>
        </p:blipFill>
        <p:spPr>
          <a:xfrm>
            <a:off x="412976" y="2167587"/>
            <a:ext cx="1117873" cy="2431392"/>
          </a:xfrm>
          <a:prstGeom prst="rect">
            <a:avLst/>
          </a:prstGeom>
          <a:noFill/>
          <a:ln>
            <a:noFill/>
          </a:ln>
        </p:spPr>
      </p:pic>
    </p:spTree>
    <p:extLst>
      <p:ext uri="{BB962C8B-B14F-4D97-AF65-F5344CB8AC3E}">
        <p14:creationId xmlns:p14="http://schemas.microsoft.com/office/powerpoint/2010/main" val="59836984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470"/>
            <a:ext cx="9144000" cy="713946"/>
          </a:xfrm>
        </p:spPr>
        <p:txBody>
          <a:bodyPr/>
          <a:lstStyle/>
          <a:p>
            <a:r>
              <a:rPr lang="en-US" sz="2000" dirty="0"/>
              <a:t>Conditional Filling of Null Values in “RATE-ID-FOR-years-in-business” Column Based on “years-in-business”</a:t>
            </a:r>
          </a:p>
        </p:txBody>
      </p:sp>
      <p:pic>
        <p:nvPicPr>
          <p:cNvPr id="4" name="Picture 3"/>
          <p:cNvPicPr>
            <a:picLocks noChangeAspect="1"/>
          </p:cNvPicPr>
          <p:nvPr/>
        </p:nvPicPr>
        <p:blipFill>
          <a:blip r:embed="rId2"/>
          <a:stretch>
            <a:fillRect/>
          </a:stretch>
        </p:blipFill>
        <p:spPr>
          <a:xfrm>
            <a:off x="2491244" y="1405526"/>
            <a:ext cx="4079319" cy="312649"/>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2491243" y="1728170"/>
            <a:ext cx="4079319" cy="251221"/>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143355" y="2262071"/>
            <a:ext cx="4079319" cy="1503691"/>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7" name="Picture 6"/>
          <p:cNvPicPr>
            <a:picLocks noChangeAspect="1"/>
          </p:cNvPicPr>
          <p:nvPr/>
        </p:nvPicPr>
        <p:blipFill>
          <a:blip r:embed="rId5"/>
          <a:stretch>
            <a:fillRect/>
          </a:stretch>
        </p:blipFill>
        <p:spPr>
          <a:xfrm>
            <a:off x="4530903" y="2197895"/>
            <a:ext cx="4274050" cy="1567867"/>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8" name="Rectangle 7"/>
          <p:cNvSpPr/>
          <p:nvPr/>
        </p:nvSpPr>
        <p:spPr>
          <a:xfrm>
            <a:off x="246579" y="4048442"/>
            <a:ext cx="8650841" cy="738664"/>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Missing values in the "RATE-ID-FOR-years-in-business" column are filled based on conditions and values in the "years-in-business" column.</a:t>
            </a:r>
          </a:p>
          <a:p>
            <a:pPr marL="285750" indent="-285750">
              <a:buClr>
                <a:schemeClr val="tx2"/>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The purpose is to assign appropriate categories to missing values using observed patterns in "years-in-business".</a:t>
            </a:r>
          </a:p>
        </p:txBody>
      </p:sp>
    </p:spTree>
    <p:extLst>
      <p:ext uri="{BB962C8B-B14F-4D97-AF65-F5344CB8AC3E}">
        <p14:creationId xmlns:p14="http://schemas.microsoft.com/office/powerpoint/2010/main" val="154999694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92" y="344292"/>
            <a:ext cx="7704000" cy="572700"/>
          </a:xfrm>
        </p:spPr>
        <p:txBody>
          <a:bodyPr/>
          <a:lstStyle/>
          <a:p>
            <a:r>
              <a:rPr lang="en-US" sz="2400" dirty="0"/>
              <a:t>Conditional Filling of Null Values in '</a:t>
            </a:r>
            <a:r>
              <a:rPr lang="en-US" sz="2400" dirty="0" err="1"/>
              <a:t>RATE_ID_FOR_fsr</a:t>
            </a:r>
            <a:r>
              <a:rPr lang="en-US" sz="2400" dirty="0"/>
              <a:t>' Column Based on '</a:t>
            </a:r>
            <a:r>
              <a:rPr lang="en-US" sz="2400" dirty="0" err="1"/>
              <a:t>fsr</a:t>
            </a:r>
            <a:r>
              <a:rPr lang="en-US" sz="2400" dirty="0"/>
              <a:t>'</a:t>
            </a:r>
          </a:p>
        </p:txBody>
      </p:sp>
      <p:pic>
        <p:nvPicPr>
          <p:cNvPr id="5" name="Picture 4"/>
          <p:cNvPicPr>
            <a:picLocks noChangeAspect="1"/>
          </p:cNvPicPr>
          <p:nvPr/>
        </p:nvPicPr>
        <p:blipFill>
          <a:blip r:embed="rId2"/>
          <a:stretch>
            <a:fillRect/>
          </a:stretch>
        </p:blipFill>
        <p:spPr>
          <a:xfrm>
            <a:off x="3260310" y="1514505"/>
            <a:ext cx="2770622" cy="238274"/>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6" name="Picture 5"/>
          <p:cNvPicPr>
            <a:picLocks noChangeAspect="1"/>
          </p:cNvPicPr>
          <p:nvPr/>
        </p:nvPicPr>
        <p:blipFill>
          <a:blip r:embed="rId3"/>
          <a:stretch>
            <a:fillRect/>
          </a:stretch>
        </p:blipFill>
        <p:spPr>
          <a:xfrm>
            <a:off x="3260310" y="1752779"/>
            <a:ext cx="2770622" cy="267786"/>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7" name="Picture 6"/>
          <p:cNvPicPr>
            <a:picLocks noChangeAspect="1"/>
          </p:cNvPicPr>
          <p:nvPr/>
        </p:nvPicPr>
        <p:blipFill>
          <a:blip r:embed="rId4"/>
          <a:stretch>
            <a:fillRect/>
          </a:stretch>
        </p:blipFill>
        <p:spPr>
          <a:xfrm>
            <a:off x="373272" y="2258839"/>
            <a:ext cx="3880229" cy="1409371"/>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8" name="Picture 7"/>
          <p:cNvPicPr>
            <a:picLocks noChangeAspect="1"/>
          </p:cNvPicPr>
          <p:nvPr/>
        </p:nvPicPr>
        <p:blipFill>
          <a:blip r:embed="rId5"/>
          <a:stretch>
            <a:fillRect/>
          </a:stretch>
        </p:blipFill>
        <p:spPr>
          <a:xfrm>
            <a:off x="5034762" y="2258838"/>
            <a:ext cx="3482130" cy="1409371"/>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9" name="Rectangle 8"/>
          <p:cNvSpPr/>
          <p:nvPr/>
        </p:nvSpPr>
        <p:spPr>
          <a:xfrm>
            <a:off x="287676" y="3906482"/>
            <a:ext cx="8424809" cy="954107"/>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Missing values in the "</a:t>
            </a:r>
            <a:r>
              <a:rPr lang="en-US" dirty="0" err="1">
                <a:solidFill>
                  <a:schemeClr val="tx2"/>
                </a:solidFill>
                <a:latin typeface="Rajdhani" panose="020B0604020202020204" charset="0"/>
                <a:cs typeface="Rajdhani" panose="020B0604020202020204" charset="0"/>
              </a:rPr>
              <a:t>RATE_ID_FOR_fsr</a:t>
            </a:r>
            <a:r>
              <a:rPr lang="en-US" dirty="0">
                <a:solidFill>
                  <a:schemeClr val="tx2"/>
                </a:solidFill>
                <a:latin typeface="Rajdhani" panose="020B0604020202020204" charset="0"/>
                <a:cs typeface="Rajdhani" panose="020B0604020202020204" charset="0"/>
              </a:rPr>
              <a:t>" column are filled based on the values in the "</a:t>
            </a:r>
            <a:r>
              <a:rPr lang="en-US" dirty="0" err="1">
                <a:solidFill>
                  <a:schemeClr val="tx2"/>
                </a:solidFill>
                <a:latin typeface="Rajdhani" panose="020B0604020202020204" charset="0"/>
                <a:cs typeface="Rajdhani" panose="020B0604020202020204" charset="0"/>
              </a:rPr>
              <a:t>fsr</a:t>
            </a:r>
            <a:r>
              <a:rPr lang="en-US" dirty="0">
                <a:solidFill>
                  <a:schemeClr val="tx2"/>
                </a:solidFill>
                <a:latin typeface="Rajdhani" panose="020B0604020202020204" charset="0"/>
                <a:cs typeface="Rajdhani" panose="020B0604020202020204" charset="0"/>
              </a:rPr>
              <a:t>" column and specific conditions.</a:t>
            </a:r>
          </a:p>
          <a:p>
            <a:pPr marL="285750" indent="-285750">
              <a:buClr>
                <a:schemeClr val="tx2"/>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The goal is to assign appropriate categories to missing values by considering the observed patterns and ranges in the "</a:t>
            </a:r>
            <a:r>
              <a:rPr lang="en-US" dirty="0" err="1">
                <a:solidFill>
                  <a:schemeClr val="tx2"/>
                </a:solidFill>
                <a:latin typeface="Rajdhani" panose="020B0604020202020204" charset="0"/>
                <a:cs typeface="Rajdhani" panose="020B0604020202020204" charset="0"/>
              </a:rPr>
              <a:t>fsr</a:t>
            </a:r>
            <a:r>
              <a:rPr lang="en-US" dirty="0">
                <a:solidFill>
                  <a:schemeClr val="tx2"/>
                </a:solidFill>
                <a:latin typeface="Rajdhani" panose="020B0604020202020204" charset="0"/>
                <a:cs typeface="Rajdhani" panose="020B0604020202020204" charset="0"/>
              </a:rPr>
              <a:t>" column.</a:t>
            </a:r>
          </a:p>
        </p:txBody>
      </p:sp>
    </p:spTree>
    <p:extLst>
      <p:ext uri="{BB962C8B-B14F-4D97-AF65-F5344CB8AC3E}">
        <p14:creationId xmlns:p14="http://schemas.microsoft.com/office/powerpoint/2010/main" val="160612062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906" y="455075"/>
            <a:ext cx="7704000" cy="572700"/>
          </a:xfrm>
        </p:spPr>
        <p:txBody>
          <a:bodyPr/>
          <a:lstStyle/>
          <a:p>
            <a:r>
              <a:rPr lang="en-US" sz="2000" dirty="0"/>
              <a:t>Filling Null and Unknown Values in '</a:t>
            </a:r>
            <a:r>
              <a:rPr lang="en-US" sz="2000" dirty="0" err="1"/>
              <a:t>RATE_ID_FOR_location</a:t>
            </a:r>
            <a:r>
              <a:rPr lang="en-US" sz="2000" dirty="0"/>
              <a:t>' Column Based on 'location'</a:t>
            </a:r>
          </a:p>
        </p:txBody>
      </p:sp>
      <p:pic>
        <p:nvPicPr>
          <p:cNvPr id="4" name="Picture 3"/>
          <p:cNvPicPr>
            <a:picLocks noChangeAspect="1"/>
          </p:cNvPicPr>
          <p:nvPr/>
        </p:nvPicPr>
        <p:blipFill>
          <a:blip r:embed="rId2"/>
          <a:stretch>
            <a:fillRect/>
          </a:stretch>
        </p:blipFill>
        <p:spPr>
          <a:xfrm>
            <a:off x="409490" y="2040091"/>
            <a:ext cx="3496163" cy="714475"/>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409489" y="3058261"/>
            <a:ext cx="3496163" cy="362001"/>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4990072" y="1465972"/>
            <a:ext cx="2715004" cy="714475"/>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7" name="Picture 6"/>
          <p:cNvPicPr>
            <a:picLocks noChangeAspect="1"/>
          </p:cNvPicPr>
          <p:nvPr/>
        </p:nvPicPr>
        <p:blipFill>
          <a:blip r:embed="rId5"/>
          <a:stretch>
            <a:fillRect/>
          </a:stretch>
        </p:blipFill>
        <p:spPr>
          <a:xfrm>
            <a:off x="5049054" y="2375152"/>
            <a:ext cx="2597039" cy="1502819"/>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8" name="Rectangle 7"/>
          <p:cNvSpPr/>
          <p:nvPr/>
        </p:nvSpPr>
        <p:spPr>
          <a:xfrm>
            <a:off x="247489" y="4072676"/>
            <a:ext cx="8814318" cy="738664"/>
          </a:xfrm>
          <a:prstGeom prst="rect">
            <a:avLst/>
          </a:prstGeom>
        </p:spPr>
        <p:txBody>
          <a:bodyPr wrap="square">
            <a:spAutoFit/>
          </a:bodyPr>
          <a:lstStyle/>
          <a:p>
            <a:pPr marL="285750" indent="-285750">
              <a:buClr>
                <a:schemeClr val="tx2"/>
              </a:buClr>
              <a:buSzPct val="110000"/>
              <a:buFont typeface="Arial" panose="020B0604020202020204" pitchFamily="34" charset="0"/>
              <a:buChar char="•"/>
            </a:pPr>
            <a:r>
              <a:rPr lang="en-US" dirty="0">
                <a:solidFill>
                  <a:schemeClr val="tx2"/>
                </a:solidFill>
                <a:latin typeface="Rajdhani" panose="020B0604020202020204" charset="0"/>
                <a:cs typeface="Rajdhani" panose="020B0604020202020204" charset="0"/>
              </a:rPr>
              <a:t>Based on the value in the "location" column, we assigned corresponding categories "A" or "B" to the missing values.</a:t>
            </a:r>
          </a:p>
          <a:p>
            <a:pPr marL="285750" indent="-285750">
              <a:buClr>
                <a:schemeClr val="tx2"/>
              </a:buClr>
              <a:buSzPct val="110000"/>
              <a:buFont typeface="Arial" panose="020B0604020202020204" pitchFamily="34" charset="0"/>
              <a:buChar char="•"/>
            </a:pPr>
            <a:endParaRPr lang="en-US" dirty="0">
              <a:solidFill>
                <a:schemeClr val="tx2"/>
              </a:solidFill>
              <a:latin typeface="Rajdhani" panose="020B0604020202020204" charset="0"/>
              <a:cs typeface="Rajdhani" panose="020B0604020202020204" charset="0"/>
            </a:endParaRPr>
          </a:p>
          <a:p>
            <a:pPr marL="285750" indent="-285750">
              <a:buClr>
                <a:schemeClr val="tx2"/>
              </a:buClr>
              <a:buSzPct val="110000"/>
              <a:buFont typeface="Arial" panose="020B0604020202020204" pitchFamily="34" charset="0"/>
              <a:buChar char="•"/>
            </a:pPr>
            <a:r>
              <a:rPr lang="en-US" dirty="0">
                <a:solidFill>
                  <a:schemeClr val="tx2"/>
                </a:solidFill>
                <a:latin typeface="Rajdhani" panose="020B0604020202020204" charset="0"/>
                <a:cs typeface="Rajdhani" panose="020B0604020202020204" charset="0"/>
              </a:rPr>
              <a:t>The goal is to impute missing values in "</a:t>
            </a:r>
            <a:r>
              <a:rPr lang="en-US" dirty="0" err="1">
                <a:solidFill>
                  <a:schemeClr val="tx2"/>
                </a:solidFill>
                <a:latin typeface="Rajdhani" panose="020B0604020202020204" charset="0"/>
                <a:cs typeface="Rajdhani" panose="020B0604020202020204" charset="0"/>
              </a:rPr>
              <a:t>RATE_ID_FOR_location</a:t>
            </a:r>
            <a:r>
              <a:rPr lang="en-US" dirty="0">
                <a:solidFill>
                  <a:schemeClr val="tx2"/>
                </a:solidFill>
                <a:latin typeface="Rajdhani" panose="020B0604020202020204" charset="0"/>
                <a:cs typeface="Rajdhani" panose="020B0604020202020204" charset="0"/>
              </a:rPr>
              <a:t>" based on available data in the "location" column.</a:t>
            </a:r>
          </a:p>
        </p:txBody>
      </p:sp>
    </p:spTree>
    <p:extLst>
      <p:ext uri="{BB962C8B-B14F-4D97-AF65-F5344CB8AC3E}">
        <p14:creationId xmlns:p14="http://schemas.microsoft.com/office/powerpoint/2010/main" val="186493307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Conditional Filling of Null Values in 'RATE_owner_1' Column Based on 'CAP_AMOUNT_owner_1'</a:t>
            </a:r>
          </a:p>
        </p:txBody>
      </p:sp>
      <p:pic>
        <p:nvPicPr>
          <p:cNvPr id="3" name="Picture 2"/>
          <p:cNvPicPr>
            <a:picLocks noChangeAspect="1"/>
          </p:cNvPicPr>
          <p:nvPr/>
        </p:nvPicPr>
        <p:blipFill>
          <a:blip r:embed="rId3"/>
          <a:stretch>
            <a:fillRect/>
          </a:stretch>
        </p:blipFill>
        <p:spPr>
          <a:xfrm>
            <a:off x="203267" y="1832274"/>
            <a:ext cx="4368833" cy="1624394"/>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4"/>
          <a:stretch>
            <a:fillRect/>
          </a:stretch>
        </p:blipFill>
        <p:spPr>
          <a:xfrm>
            <a:off x="4705565" y="1832274"/>
            <a:ext cx="4357178" cy="1624394"/>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5" name="Rectangle 4"/>
          <p:cNvSpPr/>
          <p:nvPr/>
        </p:nvSpPr>
        <p:spPr>
          <a:xfrm>
            <a:off x="1338663" y="4079832"/>
            <a:ext cx="6466873" cy="523220"/>
          </a:xfrm>
          <a:prstGeom prst="rect">
            <a:avLst/>
          </a:prstGeom>
        </p:spPr>
        <p:txBody>
          <a:bodyPr wrap="square">
            <a:spAutoFit/>
          </a:bodyPr>
          <a:lstStyle/>
          <a:p>
            <a:r>
              <a:rPr lang="en-US" dirty="0">
                <a:solidFill>
                  <a:schemeClr val="tx2"/>
                </a:solidFill>
                <a:latin typeface="Rajdhani" panose="020B0604020202020204" charset="0"/>
                <a:cs typeface="Rajdhani" panose="020B0604020202020204" charset="0"/>
              </a:rPr>
              <a:t>The code fills in missing values in the "RATE_owner_1" column based on the associated "CAP_AMOUNT_owner_1" values, categorizing the data into different groups.</a:t>
            </a:r>
          </a:p>
        </p:txBody>
      </p:sp>
    </p:spTree>
    <p:extLst>
      <p:ext uri="{BB962C8B-B14F-4D97-AF65-F5344CB8AC3E}">
        <p14:creationId xmlns:p14="http://schemas.microsoft.com/office/powerpoint/2010/main" val="4217461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13" y="439008"/>
            <a:ext cx="7704000" cy="572700"/>
          </a:xfrm>
        </p:spPr>
        <p:txBody>
          <a:bodyPr/>
          <a:lstStyle/>
          <a:p>
            <a:r>
              <a:rPr lang="en-US" sz="2000" dirty="0"/>
              <a:t>Conditional Filling of Null Values in 'RATE_owner_2' Column Based on 'CAP_AMOUNT_owner_2'</a:t>
            </a:r>
          </a:p>
        </p:txBody>
      </p:sp>
      <p:pic>
        <p:nvPicPr>
          <p:cNvPr id="3" name="Picture 2"/>
          <p:cNvPicPr>
            <a:picLocks noChangeAspect="1"/>
          </p:cNvPicPr>
          <p:nvPr/>
        </p:nvPicPr>
        <p:blipFill>
          <a:blip r:embed="rId2"/>
          <a:stretch>
            <a:fillRect/>
          </a:stretch>
        </p:blipFill>
        <p:spPr>
          <a:xfrm>
            <a:off x="1254398" y="1506634"/>
            <a:ext cx="6306430" cy="352474"/>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4572099" y="2122070"/>
            <a:ext cx="3938158" cy="1694800"/>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267128" y="2122070"/>
            <a:ext cx="3883631" cy="1694800"/>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6" name="Rectangle 5"/>
          <p:cNvSpPr/>
          <p:nvPr/>
        </p:nvSpPr>
        <p:spPr>
          <a:xfrm>
            <a:off x="1044338" y="4172300"/>
            <a:ext cx="6726550" cy="523220"/>
          </a:xfrm>
          <a:prstGeom prst="rect">
            <a:avLst/>
          </a:prstGeom>
        </p:spPr>
        <p:txBody>
          <a:bodyPr wrap="square">
            <a:spAutoFit/>
          </a:bodyPr>
          <a:lstStyle/>
          <a:p>
            <a:r>
              <a:rPr lang="en-US" dirty="0">
                <a:solidFill>
                  <a:schemeClr val="tx2"/>
                </a:solidFill>
                <a:latin typeface="Rajdhani" panose="020B0604020202020204" charset="0"/>
                <a:cs typeface="Rajdhani" panose="020B0604020202020204" charset="0"/>
              </a:rPr>
              <a:t>the code fills in missing values in the "RATE_owner_2" column based on the associated "CAP_AMOUNT_owner_2" values, categorizing the data into different groups.</a:t>
            </a:r>
          </a:p>
        </p:txBody>
      </p:sp>
    </p:spTree>
    <p:extLst>
      <p:ext uri="{BB962C8B-B14F-4D97-AF65-F5344CB8AC3E}">
        <p14:creationId xmlns:p14="http://schemas.microsoft.com/office/powerpoint/2010/main" val="412799355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978" y="529226"/>
            <a:ext cx="7704000" cy="572700"/>
          </a:xfrm>
        </p:spPr>
        <p:txBody>
          <a:bodyPr/>
          <a:lstStyle/>
          <a:p>
            <a:r>
              <a:rPr lang="en-US" sz="2000" dirty="0"/>
              <a:t>Conditional Filling of Null Values in 'RATE_owner_3' Column Based on 'CAP_AMOUNT_owner_3'</a:t>
            </a:r>
          </a:p>
        </p:txBody>
      </p:sp>
      <p:pic>
        <p:nvPicPr>
          <p:cNvPr id="3" name="Picture 2"/>
          <p:cNvPicPr>
            <a:picLocks noChangeAspect="1"/>
          </p:cNvPicPr>
          <p:nvPr/>
        </p:nvPicPr>
        <p:blipFill>
          <a:blip r:embed="rId2"/>
          <a:stretch>
            <a:fillRect/>
          </a:stretch>
        </p:blipFill>
        <p:spPr>
          <a:xfrm>
            <a:off x="1270236" y="1715370"/>
            <a:ext cx="6325483" cy="390580"/>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4669284" y="2434975"/>
            <a:ext cx="4063749" cy="1252989"/>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321817" y="2439959"/>
            <a:ext cx="3902073" cy="1248005"/>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6" name="Rectangle 5"/>
          <p:cNvSpPr/>
          <p:nvPr/>
        </p:nvSpPr>
        <p:spPr>
          <a:xfrm>
            <a:off x="730655" y="4016989"/>
            <a:ext cx="8074298" cy="738664"/>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the code assigns values to the "RATE_owner_3" column based on the conditions specified for the "owner_3_score" column.</a:t>
            </a:r>
          </a:p>
          <a:p>
            <a:pPr marL="285750" indent="-285750">
              <a:buClr>
                <a:schemeClr val="tx2"/>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This operation helps categorize and update the "RATE_owner_3" column based on specific score ranges.</a:t>
            </a:r>
          </a:p>
        </p:txBody>
      </p:sp>
    </p:spTree>
    <p:extLst>
      <p:ext uri="{BB962C8B-B14F-4D97-AF65-F5344CB8AC3E}">
        <p14:creationId xmlns:p14="http://schemas.microsoft.com/office/powerpoint/2010/main" val="130301859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7303829" y="4447468"/>
            <a:ext cx="1423628" cy="608219"/>
          </a:xfrm>
          <a:prstGeom prst="rect">
            <a:avLst/>
          </a:prstGeom>
        </p:spPr>
        <p:txBody>
          <a:bodyPr spcFirstLastPara="1" wrap="square" lIns="91425" tIns="91425" rIns="91425" bIns="91425" anchor="b" anchorCtr="0">
            <a:noAutofit/>
          </a:bodyPr>
          <a:lstStyle/>
          <a:p>
            <a:pPr lvl="0" algn="ctr"/>
            <a:r>
              <a:rPr lang="en-US" sz="2400" dirty="0"/>
              <a:t>Rawan</a:t>
            </a:r>
            <a:endParaRPr sz="1600" dirty="0"/>
          </a:p>
        </p:txBody>
      </p:sp>
      <p:sp>
        <p:nvSpPr>
          <p:cNvPr id="6" name="Google Shape;57;p15"/>
          <p:cNvSpPr txBox="1">
            <a:spLocks/>
          </p:cNvSpPr>
          <p:nvPr/>
        </p:nvSpPr>
        <p:spPr>
          <a:xfrm>
            <a:off x="2981575" y="4455139"/>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Eslam</a:t>
            </a:r>
            <a:endParaRPr lang="en-US" sz="1600" dirty="0"/>
          </a:p>
        </p:txBody>
      </p:sp>
      <p:sp>
        <p:nvSpPr>
          <p:cNvPr id="7" name="Google Shape;57;p15"/>
          <p:cNvSpPr txBox="1">
            <a:spLocks/>
          </p:cNvSpPr>
          <p:nvPr/>
        </p:nvSpPr>
        <p:spPr>
          <a:xfrm>
            <a:off x="1557947" y="4455139"/>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Mariam</a:t>
            </a:r>
            <a:endParaRPr lang="en-US" sz="1600" dirty="0"/>
          </a:p>
        </p:txBody>
      </p:sp>
      <p:sp>
        <p:nvSpPr>
          <p:cNvPr id="8" name="Google Shape;57;p15"/>
          <p:cNvSpPr txBox="1">
            <a:spLocks/>
          </p:cNvSpPr>
          <p:nvPr/>
        </p:nvSpPr>
        <p:spPr>
          <a:xfrm>
            <a:off x="5880201" y="4447466"/>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Sama</a:t>
            </a:r>
            <a:endParaRPr lang="en-US" sz="1600" dirty="0"/>
          </a:p>
        </p:txBody>
      </p:sp>
      <p:sp>
        <p:nvSpPr>
          <p:cNvPr id="9" name="Google Shape;57;p15"/>
          <p:cNvSpPr txBox="1">
            <a:spLocks/>
          </p:cNvSpPr>
          <p:nvPr/>
        </p:nvSpPr>
        <p:spPr>
          <a:xfrm>
            <a:off x="277398" y="4447467"/>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MO</a:t>
            </a:r>
            <a:endParaRPr lang="en-US" sz="1600" dirty="0"/>
          </a:p>
        </p:txBody>
      </p:sp>
      <p:sp>
        <p:nvSpPr>
          <p:cNvPr id="10" name="Google Shape;57;p15"/>
          <p:cNvSpPr txBox="1">
            <a:spLocks/>
          </p:cNvSpPr>
          <p:nvPr/>
        </p:nvSpPr>
        <p:spPr>
          <a:xfrm>
            <a:off x="4405203" y="4447469"/>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Salah</a:t>
            </a:r>
            <a:endParaRPr lang="en-US" sz="1600" dirty="0"/>
          </a:p>
        </p:txBody>
      </p:sp>
      <p:pic>
        <p:nvPicPr>
          <p:cNvPr id="11" name="Google Shape;2270;p63"/>
          <p:cNvPicPr preferRelativeResize="0"/>
          <p:nvPr/>
        </p:nvPicPr>
        <p:blipFill rotWithShape="1">
          <a:blip r:embed="rId3">
            <a:alphaModFix/>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l="9817" t="1731" r="64004" b="52730"/>
          <a:stretch/>
        </p:blipFill>
        <p:spPr>
          <a:xfrm>
            <a:off x="369867" y="2188392"/>
            <a:ext cx="1246508" cy="2266747"/>
          </a:xfrm>
          <a:prstGeom prst="rect">
            <a:avLst/>
          </a:prstGeom>
          <a:noFill/>
          <a:ln>
            <a:noFill/>
          </a:ln>
        </p:spPr>
      </p:pic>
      <p:pic>
        <p:nvPicPr>
          <p:cNvPr id="13" name="Google Shape;2270;p63"/>
          <p:cNvPicPr preferRelativeResize="0"/>
          <p:nvPr/>
        </p:nvPicPr>
        <p:blipFill rotWithShape="1">
          <a:blip r:embed="rId3">
            <a:alphaModFix/>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l="9817" t="50443" r="63366" b="2096"/>
          <a:stretch/>
        </p:blipFill>
        <p:spPr>
          <a:xfrm>
            <a:off x="3091373" y="1890432"/>
            <a:ext cx="1204032" cy="2564707"/>
          </a:xfrm>
          <a:prstGeom prst="rect">
            <a:avLst/>
          </a:prstGeom>
          <a:noFill/>
          <a:ln>
            <a:noFill/>
          </a:ln>
        </p:spPr>
      </p:pic>
      <p:pic>
        <p:nvPicPr>
          <p:cNvPr id="16" name="Google Shape;2270;p63"/>
          <p:cNvPicPr preferRelativeResize="0"/>
          <p:nvPr/>
        </p:nvPicPr>
        <p:blipFill rotWithShape="1">
          <a:blip r:embed="rId3">
            <a:alphaModFix/>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l="37702" t="49935" r="37165" b="409"/>
          <a:stretch/>
        </p:blipFill>
        <p:spPr>
          <a:xfrm>
            <a:off x="4481543" y="1643862"/>
            <a:ext cx="1270948" cy="2811278"/>
          </a:xfrm>
          <a:prstGeom prst="rect">
            <a:avLst/>
          </a:prstGeom>
          <a:noFill/>
          <a:ln>
            <a:noFill/>
          </a:ln>
        </p:spPr>
      </p:pic>
      <p:pic>
        <p:nvPicPr>
          <p:cNvPr id="17" name="Google Shape;2270;p63"/>
          <p:cNvPicPr preferRelativeResize="0"/>
          <p:nvPr/>
        </p:nvPicPr>
        <p:blipFill rotWithShape="1">
          <a:blip r:embed="rId3">
            <a:alphaModFix/>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l="38051" t="1731" r="38320" b="49597"/>
          <a:stretch/>
        </p:blipFill>
        <p:spPr>
          <a:xfrm>
            <a:off x="6099709" y="2527441"/>
            <a:ext cx="984613" cy="2065092"/>
          </a:xfrm>
          <a:prstGeom prst="rect">
            <a:avLst/>
          </a:prstGeom>
          <a:noFill/>
          <a:ln>
            <a:noFill/>
          </a:ln>
        </p:spPr>
      </p:pic>
      <p:pic>
        <p:nvPicPr>
          <p:cNvPr id="18" name="Google Shape;2270;p63"/>
          <p:cNvPicPr preferRelativeResize="0"/>
          <p:nvPr/>
        </p:nvPicPr>
        <p:blipFill rotWithShape="1">
          <a:blip r:embed="rId3">
            <a:alphaModFix/>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l="38051" t="1731" r="38320" b="49597"/>
          <a:stretch/>
        </p:blipFill>
        <p:spPr>
          <a:xfrm>
            <a:off x="7524054" y="2681552"/>
            <a:ext cx="984613" cy="1910981"/>
          </a:xfrm>
          <a:prstGeom prst="rect">
            <a:avLst/>
          </a:prstGeom>
          <a:noFill/>
          <a:ln>
            <a:noFill/>
          </a:ln>
        </p:spPr>
      </p:pic>
      <p:pic>
        <p:nvPicPr>
          <p:cNvPr id="19" name="Google Shape;2270;p63"/>
          <p:cNvPicPr preferRelativeResize="0"/>
          <p:nvPr/>
        </p:nvPicPr>
        <p:blipFill rotWithShape="1">
          <a:blip r:embed="rId3">
            <a:alphaModFix/>
            <a:extLst>
              <a:ext uri="{BEBA8EAE-BF5A-486C-A8C5-ECC9F3942E4B}">
                <a14:imgProps xmlns:a14="http://schemas.microsoft.com/office/drawing/2010/main">
                  <a14:imgLayer r:embed="rId4">
                    <a14:imgEffect>
                      <a14:sharpenSoften amount="25000"/>
                    </a14:imgEffect>
                    <a14:imgEffect>
                      <a14:saturation sat="200000"/>
                    </a14:imgEffect>
                  </a14:imgLayer>
                </a14:imgProps>
              </a:ext>
            </a:extLst>
          </a:blip>
          <a:srcRect l="38051" t="1731" r="38320" b="49597"/>
          <a:stretch/>
        </p:blipFill>
        <p:spPr>
          <a:xfrm>
            <a:off x="1776737" y="2434973"/>
            <a:ext cx="984613" cy="2157560"/>
          </a:xfrm>
          <a:prstGeom prst="rect">
            <a:avLst/>
          </a:prstGeom>
          <a:noFill/>
          <a:ln>
            <a:noFill/>
          </a:ln>
        </p:spPr>
      </p:pic>
      <p:sp>
        <p:nvSpPr>
          <p:cNvPr id="20" name="Google Shape;57;p15"/>
          <p:cNvSpPr txBox="1">
            <a:spLocks/>
          </p:cNvSpPr>
          <p:nvPr/>
        </p:nvSpPr>
        <p:spPr>
          <a:xfrm>
            <a:off x="38850" y="197194"/>
            <a:ext cx="1900723" cy="544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000" dirty="0"/>
              <a:t>Prepared by :</a:t>
            </a:r>
          </a:p>
        </p:txBody>
      </p:sp>
      <p:pic>
        <p:nvPicPr>
          <p:cNvPr id="2050" name="Picture 2" descr="Image"/>
          <p:cNvPicPr>
            <a:picLocks noChangeAspect="1" noChangeArrowheads="1"/>
          </p:cNvPicPr>
          <p:nvPr/>
        </p:nvPicPr>
        <p:blipFill>
          <a:blip r:embed="rId5">
            <a:duotone>
              <a:prstClr val="black"/>
              <a:schemeClr val="accent3">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3293810" y="407184"/>
            <a:ext cx="2222785" cy="1099802"/>
          </a:xfrm>
          <a:prstGeom prst="rect">
            <a:avLst/>
          </a:prstGeom>
          <a:noFill/>
          <a:effectLst>
            <a:glow rad="101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78215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084" y="594539"/>
            <a:ext cx="7704000" cy="572700"/>
          </a:xfrm>
        </p:spPr>
        <p:txBody>
          <a:bodyPr/>
          <a:lstStyle/>
          <a:p>
            <a:r>
              <a:rPr lang="en-US" sz="2000" dirty="0"/>
              <a:t>Conditional Filling of Null Values in 'RATE_owner_4' Column Based on 'CAP_AMOUNT_owner_4'</a:t>
            </a:r>
          </a:p>
        </p:txBody>
      </p:sp>
      <p:pic>
        <p:nvPicPr>
          <p:cNvPr id="4" name="Picture 3"/>
          <p:cNvPicPr>
            <a:picLocks noChangeAspect="1"/>
          </p:cNvPicPr>
          <p:nvPr/>
        </p:nvPicPr>
        <p:blipFill>
          <a:blip r:embed="rId2"/>
          <a:stretch>
            <a:fillRect/>
          </a:stretch>
        </p:blipFill>
        <p:spPr>
          <a:xfrm>
            <a:off x="1870084" y="1614457"/>
            <a:ext cx="4931422" cy="299286"/>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5" name="Picture 4"/>
          <p:cNvPicPr>
            <a:picLocks noChangeAspect="1"/>
          </p:cNvPicPr>
          <p:nvPr/>
        </p:nvPicPr>
        <p:blipFill>
          <a:blip r:embed="rId3"/>
          <a:stretch>
            <a:fillRect/>
          </a:stretch>
        </p:blipFill>
        <p:spPr>
          <a:xfrm>
            <a:off x="391327" y="2235480"/>
            <a:ext cx="3708062" cy="1360759"/>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4685260" y="2233952"/>
            <a:ext cx="3759388" cy="1360759"/>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7" name="Rectangle 6"/>
          <p:cNvSpPr/>
          <p:nvPr/>
        </p:nvSpPr>
        <p:spPr>
          <a:xfrm>
            <a:off x="185034" y="3916448"/>
            <a:ext cx="8815227" cy="954107"/>
          </a:xfrm>
          <a:prstGeom prst="rect">
            <a:avLst/>
          </a:prstGeom>
        </p:spPr>
        <p:txBody>
          <a:bodyPr wrap="square">
            <a:spAutoFit/>
          </a:bodyPr>
          <a:lstStyle/>
          <a:p>
            <a:pPr marL="285750" indent="-285750">
              <a:buClr>
                <a:schemeClr val="accent4"/>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The code analyzes and categorizes the "RATE_owner_4" column based on the "CAP_AMOUNT_owner_4" values. </a:t>
            </a:r>
          </a:p>
          <a:p>
            <a:pPr marL="285750" indent="-285750">
              <a:buClr>
                <a:schemeClr val="accent4"/>
              </a:buClr>
              <a:buFont typeface="Arial" panose="020B0604020202020204" pitchFamily="34" charset="0"/>
              <a:buChar char="•"/>
            </a:pPr>
            <a:endParaRPr lang="en-US" dirty="0">
              <a:solidFill>
                <a:schemeClr val="tx2"/>
              </a:solidFill>
              <a:latin typeface="Rajdhani" panose="020B0604020202020204" charset="0"/>
              <a:cs typeface="Rajdhani" panose="020B0604020202020204" charset="0"/>
            </a:endParaRPr>
          </a:p>
          <a:p>
            <a:pPr marL="285750" indent="-285750">
              <a:buClr>
                <a:schemeClr val="accent4"/>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It calculates summary statistics for the existing data, defines conditions for categorization, assigns values to the "RATE_owner_4" column, and checks for null values.</a:t>
            </a:r>
          </a:p>
        </p:txBody>
      </p:sp>
    </p:spTree>
    <p:extLst>
      <p:ext uri="{BB962C8B-B14F-4D97-AF65-F5344CB8AC3E}">
        <p14:creationId xmlns:p14="http://schemas.microsoft.com/office/powerpoint/2010/main" val="97374220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081" y="1999050"/>
            <a:ext cx="7704000" cy="572700"/>
          </a:xfrm>
        </p:spPr>
        <p:txBody>
          <a:bodyPr/>
          <a:lstStyle/>
          <a:p>
            <a:r>
              <a:rPr lang="en-US" dirty="0">
                <a:solidFill>
                  <a:schemeClr val="accent3">
                    <a:lumMod val="40000"/>
                    <a:lumOff val="60000"/>
                  </a:schemeClr>
                </a:solidFill>
              </a:rPr>
              <a:t>Completing Dependency Preprocessing</a:t>
            </a:r>
          </a:p>
        </p:txBody>
      </p:sp>
      <p:sp>
        <p:nvSpPr>
          <p:cNvPr id="3" name="Rectangle 2"/>
          <p:cNvSpPr/>
          <p:nvPr/>
        </p:nvSpPr>
        <p:spPr>
          <a:xfrm>
            <a:off x="3271003" y="2417862"/>
            <a:ext cx="184731" cy="307777"/>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01825305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0052"/>
            <a:ext cx="9144000" cy="572700"/>
          </a:xfrm>
        </p:spPr>
        <p:txBody>
          <a:bodyPr/>
          <a:lstStyle/>
          <a:p>
            <a:r>
              <a:rPr lang="en-US" dirty="0"/>
              <a:t>Filling Column with Mode Value</a:t>
            </a:r>
          </a:p>
        </p:txBody>
      </p:sp>
      <p:pic>
        <p:nvPicPr>
          <p:cNvPr id="3" name="Picture 2"/>
          <p:cNvPicPr>
            <a:picLocks noChangeAspect="1"/>
          </p:cNvPicPr>
          <p:nvPr/>
        </p:nvPicPr>
        <p:blipFill>
          <a:blip r:embed="rId2"/>
          <a:stretch>
            <a:fillRect/>
          </a:stretch>
        </p:blipFill>
        <p:spPr>
          <a:xfrm>
            <a:off x="261336" y="1467173"/>
            <a:ext cx="8621328" cy="362001"/>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261335" y="1955927"/>
            <a:ext cx="8621329" cy="287668"/>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5" name="Picture 4"/>
          <p:cNvPicPr>
            <a:picLocks noChangeAspect="1"/>
          </p:cNvPicPr>
          <p:nvPr/>
        </p:nvPicPr>
        <p:blipFill>
          <a:blip r:embed="rId4"/>
          <a:stretch>
            <a:fillRect/>
          </a:stretch>
        </p:blipFill>
        <p:spPr>
          <a:xfrm>
            <a:off x="261334" y="2370348"/>
            <a:ext cx="8621330" cy="381777"/>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6" name="Picture 5"/>
          <p:cNvPicPr>
            <a:picLocks noChangeAspect="1"/>
          </p:cNvPicPr>
          <p:nvPr/>
        </p:nvPicPr>
        <p:blipFill>
          <a:blip r:embed="rId5"/>
          <a:stretch>
            <a:fillRect/>
          </a:stretch>
        </p:blipFill>
        <p:spPr>
          <a:xfrm>
            <a:off x="261334" y="2902719"/>
            <a:ext cx="8621328" cy="390580"/>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7" name="Rectangle 6"/>
          <p:cNvSpPr/>
          <p:nvPr/>
        </p:nvSpPr>
        <p:spPr>
          <a:xfrm>
            <a:off x="364732" y="3700389"/>
            <a:ext cx="8517930" cy="738664"/>
          </a:xfrm>
          <a:prstGeom prst="rect">
            <a:avLst/>
          </a:prstGeom>
        </p:spPr>
        <p:txBody>
          <a:bodyPr wrap="square">
            <a:spAutoFit/>
          </a:bodyPr>
          <a:lstStyle/>
          <a:p>
            <a:pPr marL="285750" indent="-285750">
              <a:buClr>
                <a:schemeClr val="accent4"/>
              </a:buClr>
              <a:buFont typeface="Arial" panose="020B0604020202020204" pitchFamily="34" charset="0"/>
              <a:buChar char="•"/>
            </a:pPr>
            <a:r>
              <a:rPr lang="en-US" dirty="0">
                <a:solidFill>
                  <a:schemeClr val="accent4"/>
                </a:solidFill>
                <a:latin typeface="Rajdhani" panose="020B0604020202020204" charset="0"/>
                <a:cs typeface="Rajdhani" panose="020B0604020202020204" charset="0"/>
              </a:rPr>
              <a:t>The code replaces the missing values in specific columns with the mode value of each respective column. </a:t>
            </a:r>
          </a:p>
          <a:p>
            <a:pPr marL="285750" indent="-285750">
              <a:buClr>
                <a:schemeClr val="accent4"/>
              </a:buClr>
              <a:buFont typeface="Arial" panose="020B0604020202020204" pitchFamily="34" charset="0"/>
              <a:buChar char="•"/>
            </a:pPr>
            <a:endParaRPr lang="en-US" dirty="0">
              <a:solidFill>
                <a:schemeClr val="accent4"/>
              </a:solidFill>
              <a:latin typeface="Rajdhani" panose="020B0604020202020204" charset="0"/>
              <a:cs typeface="Rajdhani" panose="020B0604020202020204" charset="0"/>
            </a:endParaRPr>
          </a:p>
          <a:p>
            <a:pPr marL="285750" indent="-285750">
              <a:buClr>
                <a:schemeClr val="accent4"/>
              </a:buClr>
              <a:buFont typeface="Arial" panose="020B0604020202020204" pitchFamily="34" charset="0"/>
              <a:buChar char="•"/>
            </a:pPr>
            <a:r>
              <a:rPr lang="en-US" dirty="0">
                <a:solidFill>
                  <a:schemeClr val="accent4"/>
                </a:solidFill>
                <a:latin typeface="Rajdhani" panose="020B0604020202020204" charset="0"/>
                <a:cs typeface="Rajdhani" panose="020B0604020202020204" charset="0"/>
              </a:rPr>
              <a:t>This is a common strategy to handle missing data by imputing the most frequent value in categorical columns.</a:t>
            </a:r>
          </a:p>
        </p:txBody>
      </p:sp>
    </p:spTree>
    <p:extLst>
      <p:ext uri="{BB962C8B-B14F-4D97-AF65-F5344CB8AC3E}">
        <p14:creationId xmlns:p14="http://schemas.microsoft.com/office/powerpoint/2010/main" val="350061557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138" y="393197"/>
            <a:ext cx="7704000" cy="572700"/>
          </a:xfrm>
        </p:spPr>
        <p:txBody>
          <a:bodyPr/>
          <a:lstStyle/>
          <a:p>
            <a:r>
              <a:rPr lang="en-US" sz="2400" dirty="0"/>
              <a:t>Dropping Columns from </a:t>
            </a:r>
            <a:r>
              <a:rPr lang="en-US" sz="2400" dirty="0" err="1"/>
              <a:t>DataFrame</a:t>
            </a:r>
            <a:endParaRPr lang="en-US" sz="2400" dirty="0"/>
          </a:p>
        </p:txBody>
      </p:sp>
      <p:pic>
        <p:nvPicPr>
          <p:cNvPr id="3" name="Picture 2"/>
          <p:cNvPicPr>
            <a:picLocks noChangeAspect="1"/>
          </p:cNvPicPr>
          <p:nvPr/>
        </p:nvPicPr>
        <p:blipFill rotWithShape="1">
          <a:blip r:embed="rId2"/>
          <a:srcRect b="83863"/>
          <a:stretch/>
        </p:blipFill>
        <p:spPr>
          <a:xfrm>
            <a:off x="1932474" y="1295845"/>
            <a:ext cx="5300532" cy="390171"/>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rotWithShape="1">
          <a:blip r:embed="rId3"/>
          <a:srcRect b="25792"/>
          <a:stretch/>
        </p:blipFill>
        <p:spPr>
          <a:xfrm>
            <a:off x="1932472" y="3443058"/>
            <a:ext cx="5300534" cy="324174"/>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5" name="Picture 4"/>
          <p:cNvPicPr>
            <a:picLocks noChangeAspect="1"/>
          </p:cNvPicPr>
          <p:nvPr/>
        </p:nvPicPr>
        <p:blipFill rotWithShape="1">
          <a:blip r:embed="rId2"/>
          <a:srcRect l="182" t="29771" r="-182" b="55556"/>
          <a:stretch/>
        </p:blipFill>
        <p:spPr>
          <a:xfrm>
            <a:off x="1932474" y="1855096"/>
            <a:ext cx="5300533" cy="385607"/>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6" name="Picture 5"/>
          <p:cNvPicPr>
            <a:picLocks noChangeAspect="1"/>
          </p:cNvPicPr>
          <p:nvPr/>
        </p:nvPicPr>
        <p:blipFill rotWithShape="1">
          <a:blip r:embed="rId2"/>
          <a:srcRect l="910" t="55485" r="2170" b="30209"/>
          <a:stretch/>
        </p:blipFill>
        <p:spPr>
          <a:xfrm>
            <a:off x="1932474" y="2401413"/>
            <a:ext cx="5300533" cy="375967"/>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7" name="Picture 6"/>
          <p:cNvPicPr>
            <a:picLocks noChangeAspect="1"/>
          </p:cNvPicPr>
          <p:nvPr/>
        </p:nvPicPr>
        <p:blipFill rotWithShape="1">
          <a:blip r:embed="rId2"/>
          <a:srcRect l="1637" t="84647" r="1988" b="2881"/>
          <a:stretch/>
        </p:blipFill>
        <p:spPr>
          <a:xfrm>
            <a:off x="1932472" y="2947912"/>
            <a:ext cx="5300534" cy="327767"/>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8" name="Rectangle 7"/>
          <p:cNvSpPr/>
          <p:nvPr/>
        </p:nvSpPr>
        <p:spPr>
          <a:xfrm>
            <a:off x="427804" y="4097181"/>
            <a:ext cx="8288582" cy="307777"/>
          </a:xfrm>
          <a:prstGeom prst="rect">
            <a:avLst/>
          </a:prstGeom>
        </p:spPr>
        <p:txBody>
          <a:bodyPr wrap="square">
            <a:spAutoFit/>
          </a:bodyPr>
          <a:lstStyle/>
          <a:p>
            <a:r>
              <a:rPr lang="en-US" dirty="0">
                <a:solidFill>
                  <a:schemeClr val="accent4"/>
                </a:solidFill>
                <a:latin typeface="Rajdhani" panose="020B0604020202020204" charset="0"/>
                <a:cs typeface="Rajdhani" panose="020B0604020202020204" charset="0"/>
              </a:rPr>
              <a:t>The specific columns mentioned in the code snippets were removed because they either contained all null values</a:t>
            </a:r>
          </a:p>
        </p:txBody>
      </p:sp>
    </p:spTree>
    <p:extLst>
      <p:ext uri="{BB962C8B-B14F-4D97-AF65-F5344CB8AC3E}">
        <p14:creationId xmlns:p14="http://schemas.microsoft.com/office/powerpoint/2010/main" val="425050132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Uniform Representation: Replacing 'Preferred' with 'preferred' in Column</a:t>
            </a:r>
          </a:p>
        </p:txBody>
      </p:sp>
      <p:pic>
        <p:nvPicPr>
          <p:cNvPr id="3" name="Picture 2"/>
          <p:cNvPicPr>
            <a:picLocks noChangeAspect="1"/>
          </p:cNvPicPr>
          <p:nvPr/>
        </p:nvPicPr>
        <p:blipFill>
          <a:blip r:embed="rId2"/>
          <a:stretch>
            <a:fillRect/>
          </a:stretch>
        </p:blipFill>
        <p:spPr>
          <a:xfrm>
            <a:off x="2198042" y="1947072"/>
            <a:ext cx="4762649" cy="749181"/>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877764" y="3007686"/>
            <a:ext cx="7403206" cy="366949"/>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5" name="Rectangle 4"/>
          <p:cNvSpPr/>
          <p:nvPr/>
        </p:nvSpPr>
        <p:spPr>
          <a:xfrm>
            <a:off x="264659" y="3799084"/>
            <a:ext cx="8614881" cy="523220"/>
          </a:xfrm>
          <a:prstGeom prst="rect">
            <a:avLst/>
          </a:prstGeom>
        </p:spPr>
        <p:txBody>
          <a:bodyPr wrap="square">
            <a:spAutoFit/>
          </a:bodyPr>
          <a:lstStyle/>
          <a:p>
            <a:r>
              <a:rPr lang="en-US" dirty="0">
                <a:solidFill>
                  <a:schemeClr val="accent4"/>
                </a:solidFill>
                <a:latin typeface="Rajdhani" panose="020B0604020202020204" charset="0"/>
                <a:cs typeface="Rajdhani" panose="020B0604020202020204" charset="0"/>
              </a:rPr>
              <a:t>By replacing 'Preferred' with 'preferred', the code ensures that the column contains a uniform representation of the category, eliminating any potential discrepancies or confusion caused by different representations of the same value.</a:t>
            </a:r>
          </a:p>
        </p:txBody>
      </p:sp>
    </p:spTree>
    <p:extLst>
      <p:ext uri="{BB962C8B-B14F-4D97-AF65-F5344CB8AC3E}">
        <p14:creationId xmlns:p14="http://schemas.microsoft.com/office/powerpoint/2010/main" val="358282551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00" y="334017"/>
            <a:ext cx="7704000" cy="572700"/>
          </a:xfrm>
        </p:spPr>
        <p:txBody>
          <a:bodyPr/>
          <a:lstStyle/>
          <a:p>
            <a:r>
              <a:rPr lang="en-US" sz="2400" dirty="0"/>
              <a:t>Dataset Preparation: Missing Value Handling and Data Integrity (Post-Filling)</a:t>
            </a:r>
          </a:p>
        </p:txBody>
      </p:sp>
      <p:pic>
        <p:nvPicPr>
          <p:cNvPr id="3" name="Picture 2"/>
          <p:cNvPicPr>
            <a:picLocks noChangeAspect="1"/>
          </p:cNvPicPr>
          <p:nvPr/>
        </p:nvPicPr>
        <p:blipFill>
          <a:blip r:embed="rId2"/>
          <a:stretch>
            <a:fillRect/>
          </a:stretch>
        </p:blipFill>
        <p:spPr>
          <a:xfrm>
            <a:off x="3123451" y="1417833"/>
            <a:ext cx="2897296" cy="2655854"/>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4" name="Rectangle 3"/>
          <p:cNvSpPr/>
          <p:nvPr/>
        </p:nvSpPr>
        <p:spPr>
          <a:xfrm>
            <a:off x="639665" y="4323193"/>
            <a:ext cx="7864867" cy="523220"/>
          </a:xfrm>
          <a:prstGeom prst="rect">
            <a:avLst/>
          </a:prstGeom>
        </p:spPr>
        <p:txBody>
          <a:bodyPr wrap="square">
            <a:spAutoFit/>
          </a:bodyPr>
          <a:lstStyle/>
          <a:p>
            <a:r>
              <a:rPr lang="en-US" dirty="0">
                <a:solidFill>
                  <a:schemeClr val="accent4"/>
                </a:solidFill>
                <a:latin typeface="Rajdhani" panose="020B0604020202020204" charset="0"/>
                <a:cs typeface="Rajdhani" panose="020B0604020202020204" charset="0"/>
              </a:rPr>
              <a:t>After applying all the preprocessing techniques, we have prepared the dataset for further analysis or modeling by addressing missing values, standardizing values, and ensuring data integrity.</a:t>
            </a:r>
          </a:p>
        </p:txBody>
      </p:sp>
    </p:spTree>
    <p:extLst>
      <p:ext uri="{BB962C8B-B14F-4D97-AF65-F5344CB8AC3E}">
        <p14:creationId xmlns:p14="http://schemas.microsoft.com/office/powerpoint/2010/main" val="63209929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559" y="1160526"/>
            <a:ext cx="4879316" cy="1289301"/>
          </a:xfrm>
        </p:spPr>
        <p:txBody>
          <a:bodyPr/>
          <a:lstStyle/>
          <a:p>
            <a:r>
              <a:rPr lang="en-US" sz="4400" dirty="0"/>
              <a:t>Feature Analysis and </a:t>
            </a:r>
            <a:br>
              <a:rPr lang="en-US" sz="4400" dirty="0"/>
            </a:br>
            <a:r>
              <a:rPr lang="en-US" sz="4400" dirty="0"/>
              <a:t>Relationships</a:t>
            </a:r>
          </a:p>
        </p:txBody>
      </p:sp>
      <p:sp>
        <p:nvSpPr>
          <p:cNvPr id="3" name="Google Shape;1318;p47"/>
          <p:cNvSpPr/>
          <p:nvPr/>
        </p:nvSpPr>
        <p:spPr>
          <a:xfrm>
            <a:off x="6396875" y="1222622"/>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6726841" y="1566806"/>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8000" dirty="0"/>
              <a:t>03</a:t>
            </a:r>
          </a:p>
        </p:txBody>
      </p:sp>
      <p:sp>
        <p:nvSpPr>
          <p:cNvPr id="27" name="Google Shape;57;p15"/>
          <p:cNvSpPr txBox="1">
            <a:spLocks/>
          </p:cNvSpPr>
          <p:nvPr/>
        </p:nvSpPr>
        <p:spPr>
          <a:xfrm>
            <a:off x="281307" y="4455139"/>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MO</a:t>
            </a:r>
            <a:endParaRPr lang="en-US" sz="1600" dirty="0"/>
          </a:p>
        </p:txBody>
      </p:sp>
      <p:pic>
        <p:nvPicPr>
          <p:cNvPr id="28"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9817" t="1731" r="64004" b="52730"/>
          <a:stretch/>
        </p:blipFill>
        <p:spPr>
          <a:xfrm>
            <a:off x="369867" y="2188392"/>
            <a:ext cx="1246508" cy="2266747"/>
          </a:xfrm>
          <a:prstGeom prst="rect">
            <a:avLst/>
          </a:prstGeom>
          <a:noFill/>
          <a:ln>
            <a:noFill/>
          </a:ln>
        </p:spPr>
      </p:pic>
    </p:spTree>
    <p:extLst>
      <p:ext uri="{BB962C8B-B14F-4D97-AF65-F5344CB8AC3E}">
        <p14:creationId xmlns:p14="http://schemas.microsoft.com/office/powerpoint/2010/main" val="45839410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00" y="529226"/>
            <a:ext cx="7704000" cy="572700"/>
          </a:xfrm>
        </p:spPr>
        <p:txBody>
          <a:bodyPr/>
          <a:lstStyle/>
          <a:p>
            <a:r>
              <a:rPr lang="en-US" sz="2400" dirty="0">
                <a:solidFill>
                  <a:schemeClr val="accent4"/>
                </a:solidFill>
                <a:latin typeface="Rajdhani" panose="020B0604020202020204" charset="0"/>
                <a:cs typeface="Rajdhani" panose="020B0604020202020204" charset="0"/>
              </a:rPr>
              <a:t>Completion Status Distribution: Insights and Analysis</a:t>
            </a:r>
          </a:p>
        </p:txBody>
      </p:sp>
      <p:pic>
        <p:nvPicPr>
          <p:cNvPr id="4" name="Picture 3"/>
          <p:cNvPicPr>
            <a:picLocks noChangeAspect="1"/>
          </p:cNvPicPr>
          <p:nvPr/>
        </p:nvPicPr>
        <p:blipFill>
          <a:blip r:embed="rId2"/>
          <a:stretch>
            <a:fillRect/>
          </a:stretch>
        </p:blipFill>
        <p:spPr>
          <a:xfrm>
            <a:off x="4763861" y="1789353"/>
            <a:ext cx="3660239" cy="2339977"/>
          </a:xfrm>
          <a:prstGeom prst="roundRect">
            <a:avLst>
              <a:gd name="adj" fmla="val 8594"/>
            </a:avLst>
          </a:prstGeom>
          <a:solidFill>
            <a:srgbClr val="FFFFFF">
              <a:shade val="85000"/>
            </a:srgbClr>
          </a:solidFill>
          <a:ln>
            <a:noFill/>
          </a:ln>
          <a:effectLst>
            <a:glow rad="228600">
              <a:schemeClr val="accent3">
                <a:satMod val="175000"/>
                <a:alpha val="40000"/>
              </a:schemeClr>
            </a:glow>
            <a:reflection blurRad="12700" stA="38000" endPos="28000" dist="5000" dir="5400000" sy="-100000" algn="bl" rotWithShape="0"/>
          </a:effectLst>
        </p:spPr>
      </p:pic>
      <p:sp>
        <p:nvSpPr>
          <p:cNvPr id="5" name="Rectangle 4"/>
          <p:cNvSpPr/>
          <p:nvPr/>
        </p:nvSpPr>
        <p:spPr>
          <a:xfrm>
            <a:off x="359696" y="1789353"/>
            <a:ext cx="4212404" cy="2677656"/>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a:solidFill>
                  <a:schemeClr val="accent4"/>
                </a:solidFill>
                <a:latin typeface="Rajdhani" panose="020B0604020202020204" charset="0"/>
                <a:cs typeface="Rajdhani" panose="020B0604020202020204" charset="0"/>
              </a:rPr>
              <a:t>This visualization helps to understand the distribution and imbalance of the "</a:t>
            </a:r>
            <a:r>
              <a:rPr lang="en-US" dirty="0" err="1">
                <a:solidFill>
                  <a:schemeClr val="accent4"/>
                </a:solidFill>
                <a:latin typeface="Rajdhani" panose="020B0604020202020204" charset="0"/>
                <a:cs typeface="Rajdhani" panose="020B0604020202020204" charset="0"/>
              </a:rPr>
              <a:t>completion_status</a:t>
            </a:r>
            <a:r>
              <a:rPr lang="en-US" dirty="0">
                <a:solidFill>
                  <a:schemeClr val="accent4"/>
                </a:solidFill>
                <a:latin typeface="Rajdhani" panose="020B0604020202020204" charset="0"/>
                <a:cs typeface="Rajdhani" panose="020B0604020202020204" charset="0"/>
              </a:rPr>
              <a:t>" variable in the dataset, providing insights into the frequency of different completion statuses.</a:t>
            </a:r>
          </a:p>
          <a:p>
            <a:pPr marL="285750" indent="-285750">
              <a:buClr>
                <a:schemeClr val="tx2"/>
              </a:buClr>
              <a:buFont typeface="Arial" panose="020B0604020202020204" pitchFamily="34" charset="0"/>
              <a:buChar char="•"/>
            </a:pPr>
            <a:endParaRPr lang="en-US" dirty="0">
              <a:solidFill>
                <a:schemeClr val="accent4"/>
              </a:solidFill>
              <a:latin typeface="Rajdhani" panose="020B0604020202020204" charset="0"/>
              <a:cs typeface="Rajdhani" panose="020B0604020202020204" charset="0"/>
            </a:endParaRPr>
          </a:p>
          <a:p>
            <a:pPr marL="285750" indent="-285750">
              <a:buClr>
                <a:schemeClr val="tx2"/>
              </a:buClr>
              <a:buFont typeface="Arial" panose="020B0604020202020204" pitchFamily="34" charset="0"/>
              <a:buChar char="•"/>
            </a:pPr>
            <a:r>
              <a:rPr lang="en-US" dirty="0">
                <a:solidFill>
                  <a:schemeClr val="accent4"/>
                </a:solidFill>
                <a:latin typeface="Rajdhani" panose="020B0604020202020204" charset="0"/>
                <a:cs typeface="Rajdhani" panose="020B0604020202020204" charset="0"/>
              </a:rPr>
              <a:t>These counts provide insights into the distribution of completion statuses in the dataset and can be used to analyze patterns, assess the effectiveness of repayment strategies, or identify potential areas of improvement in the lending process.</a:t>
            </a:r>
          </a:p>
          <a:p>
            <a:pPr marL="285750" indent="-285750">
              <a:buClr>
                <a:schemeClr val="tx2"/>
              </a:buClr>
              <a:buFontTx/>
              <a:buChar char="-"/>
            </a:pPr>
            <a:endParaRPr lang="en-US" dirty="0">
              <a:solidFill>
                <a:schemeClr val="accent4"/>
              </a:solidFill>
              <a:latin typeface="Rajdhani" panose="020B0604020202020204" charset="0"/>
              <a:cs typeface="Rajdhani" panose="020B0604020202020204" charset="0"/>
            </a:endParaRPr>
          </a:p>
        </p:txBody>
      </p:sp>
    </p:spTree>
    <p:extLst>
      <p:ext uri="{BB962C8B-B14F-4D97-AF65-F5344CB8AC3E}">
        <p14:creationId xmlns:p14="http://schemas.microsoft.com/office/powerpoint/2010/main" val="227829530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6" y="435056"/>
            <a:ext cx="7704000" cy="572700"/>
          </a:xfrm>
        </p:spPr>
        <p:txBody>
          <a:bodyPr/>
          <a:lstStyle/>
          <a:p>
            <a:r>
              <a:rPr lang="en-US" sz="2400" dirty="0"/>
              <a:t>Skewness: Understanding Distribution Shape, Outliers, and Model Performance</a:t>
            </a:r>
          </a:p>
        </p:txBody>
      </p:sp>
      <p:pic>
        <p:nvPicPr>
          <p:cNvPr id="3" name="Picture 2"/>
          <p:cNvPicPr>
            <a:picLocks noChangeAspect="1"/>
          </p:cNvPicPr>
          <p:nvPr/>
        </p:nvPicPr>
        <p:blipFill>
          <a:blip r:embed="rId2"/>
          <a:stretch>
            <a:fillRect/>
          </a:stretch>
        </p:blipFill>
        <p:spPr>
          <a:xfrm>
            <a:off x="2271433" y="1702044"/>
            <a:ext cx="4601321" cy="2105453"/>
          </a:xfrm>
          <a:prstGeom prst="roundRect">
            <a:avLst>
              <a:gd name="adj" fmla="val 8594"/>
            </a:avLst>
          </a:prstGeom>
          <a:solidFill>
            <a:srgbClr val="FFFFFF">
              <a:shade val="85000"/>
            </a:srgbClr>
          </a:solidFill>
          <a:ln>
            <a:solidFill>
              <a:schemeClr val="accent3">
                <a:lumMod val="75000"/>
              </a:schemeClr>
            </a:solidFill>
          </a:ln>
          <a:effectLst>
            <a:glow rad="139700">
              <a:schemeClr val="accent3">
                <a:satMod val="175000"/>
                <a:alpha val="40000"/>
              </a:schemeClr>
            </a:glow>
            <a:reflection blurRad="12700" stA="38000" endPos="28000" dist="5000" dir="5400000" sy="-100000" algn="bl" rotWithShape="0"/>
          </a:effectLst>
        </p:spPr>
      </p:pic>
      <p:sp>
        <p:nvSpPr>
          <p:cNvPr id="4" name="Rectangle 3"/>
          <p:cNvSpPr/>
          <p:nvPr/>
        </p:nvSpPr>
        <p:spPr>
          <a:xfrm>
            <a:off x="1363989" y="4048019"/>
            <a:ext cx="6416211" cy="738664"/>
          </a:xfrm>
          <a:prstGeom prst="rect">
            <a:avLst/>
          </a:prstGeom>
        </p:spPr>
        <p:txBody>
          <a:bodyPr wrap="square">
            <a:spAutoFit/>
          </a:bodyPr>
          <a:lstStyle/>
          <a:p>
            <a:r>
              <a:rPr lang="en-US" dirty="0">
                <a:solidFill>
                  <a:schemeClr val="accent4"/>
                </a:solidFill>
                <a:latin typeface="Rajdhani" panose="020B0604020202020204" charset="0"/>
                <a:cs typeface="Rajdhani" panose="020B0604020202020204" charset="0"/>
              </a:rPr>
              <a:t>Skewness provides insights into the shape and distribution of data, helping to identify symmetry or skewness and the presence of outliers or extreme values. It impacts data interpretation, decision making, and the performance of statistical models.</a:t>
            </a:r>
          </a:p>
        </p:txBody>
      </p:sp>
    </p:spTree>
    <p:extLst>
      <p:ext uri="{BB962C8B-B14F-4D97-AF65-F5344CB8AC3E}">
        <p14:creationId xmlns:p14="http://schemas.microsoft.com/office/powerpoint/2010/main" val="217655687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00" y="364840"/>
            <a:ext cx="7704000" cy="572700"/>
          </a:xfrm>
        </p:spPr>
        <p:txBody>
          <a:bodyPr/>
          <a:lstStyle/>
          <a:p>
            <a:r>
              <a:rPr lang="en-US" sz="2400" dirty="0"/>
              <a:t>Ordinal Encoding: Transforming Data for Machine Learning and Preserving Ordinal Relationships</a:t>
            </a:r>
          </a:p>
        </p:txBody>
      </p:sp>
      <p:pic>
        <p:nvPicPr>
          <p:cNvPr id="3" name="Picture 2"/>
          <p:cNvPicPr>
            <a:picLocks noChangeAspect="1"/>
          </p:cNvPicPr>
          <p:nvPr/>
        </p:nvPicPr>
        <p:blipFill>
          <a:blip r:embed="rId2"/>
          <a:stretch>
            <a:fillRect/>
          </a:stretch>
        </p:blipFill>
        <p:spPr>
          <a:xfrm>
            <a:off x="1931451" y="1496637"/>
            <a:ext cx="5281298" cy="2220043"/>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4" name="Rectangle 3"/>
          <p:cNvSpPr/>
          <p:nvPr/>
        </p:nvSpPr>
        <p:spPr>
          <a:xfrm>
            <a:off x="228700" y="3936730"/>
            <a:ext cx="8686800" cy="738664"/>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a:solidFill>
                  <a:schemeClr val="accent4"/>
                </a:solidFill>
                <a:latin typeface="Rajdhani" panose="020B0604020202020204" charset="0"/>
                <a:cs typeface="Rajdhani" panose="020B0604020202020204" charset="0"/>
              </a:rPr>
              <a:t>The purpose is to transform the data into a format that can be easily processed by machine learning algorithms.</a:t>
            </a:r>
          </a:p>
          <a:p>
            <a:pPr marL="285750" indent="-285750">
              <a:buClr>
                <a:schemeClr val="tx2"/>
              </a:buClr>
              <a:buFont typeface="Arial" panose="020B0604020202020204" pitchFamily="34" charset="0"/>
              <a:buChar char="•"/>
            </a:pPr>
            <a:endParaRPr lang="en-US" dirty="0">
              <a:solidFill>
                <a:schemeClr val="accent4"/>
              </a:solidFill>
              <a:latin typeface="Rajdhani" panose="020B0604020202020204" charset="0"/>
              <a:cs typeface="Rajdhani" panose="020B0604020202020204" charset="0"/>
            </a:endParaRPr>
          </a:p>
          <a:p>
            <a:pPr marL="285750" indent="-285750">
              <a:buClr>
                <a:schemeClr val="tx2"/>
              </a:buClr>
              <a:buFont typeface="Arial" panose="020B0604020202020204" pitchFamily="34" charset="0"/>
              <a:buChar char="•"/>
            </a:pPr>
            <a:r>
              <a:rPr lang="en-US" dirty="0">
                <a:solidFill>
                  <a:schemeClr val="accent4"/>
                </a:solidFill>
                <a:latin typeface="Rajdhani" panose="020B0604020202020204" charset="0"/>
                <a:cs typeface="Rajdhani" panose="020B0604020202020204" charset="0"/>
              </a:rPr>
              <a:t>Ordinal encoding allows for the preservation of the ordinal relationship between categories, if any.</a:t>
            </a:r>
          </a:p>
        </p:txBody>
      </p:sp>
    </p:spTree>
    <p:extLst>
      <p:ext uri="{BB962C8B-B14F-4D97-AF65-F5344CB8AC3E}">
        <p14:creationId xmlns:p14="http://schemas.microsoft.com/office/powerpoint/2010/main" val="31628320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0" y="233545"/>
            <a:ext cx="914399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Contents</a:t>
            </a:r>
            <a:endParaRPr sz="3200" dirty="0"/>
          </a:p>
        </p:txBody>
      </p:sp>
      <p:sp>
        <p:nvSpPr>
          <p:cNvPr id="21" name="Google Shape;64;p16"/>
          <p:cNvSpPr txBox="1">
            <a:spLocks/>
          </p:cNvSpPr>
          <p:nvPr/>
        </p:nvSpPr>
        <p:spPr>
          <a:xfrm>
            <a:off x="3596519" y="2343448"/>
            <a:ext cx="1770379" cy="394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Feature Analysis and Relationships</a:t>
            </a:r>
          </a:p>
        </p:txBody>
      </p:sp>
      <p:sp>
        <p:nvSpPr>
          <p:cNvPr id="22" name="Google Shape;64;p16"/>
          <p:cNvSpPr txBox="1">
            <a:spLocks/>
          </p:cNvSpPr>
          <p:nvPr/>
        </p:nvSpPr>
        <p:spPr>
          <a:xfrm>
            <a:off x="5933376" y="2385326"/>
            <a:ext cx="939073" cy="350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Power BI</a:t>
            </a:r>
          </a:p>
        </p:txBody>
      </p:sp>
      <p:sp>
        <p:nvSpPr>
          <p:cNvPr id="23" name="Google Shape;64;p16"/>
          <p:cNvSpPr txBox="1">
            <a:spLocks/>
          </p:cNvSpPr>
          <p:nvPr/>
        </p:nvSpPr>
        <p:spPr>
          <a:xfrm>
            <a:off x="1669913" y="2363771"/>
            <a:ext cx="1809445" cy="3664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Data Preprocessing Techniques</a:t>
            </a:r>
          </a:p>
        </p:txBody>
      </p:sp>
      <p:sp>
        <p:nvSpPr>
          <p:cNvPr id="25" name="Google Shape;64;p16"/>
          <p:cNvSpPr txBox="1">
            <a:spLocks/>
          </p:cNvSpPr>
          <p:nvPr/>
        </p:nvSpPr>
        <p:spPr>
          <a:xfrm>
            <a:off x="72665" y="4143266"/>
            <a:ext cx="1583249" cy="335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Classification Techniques Used</a:t>
            </a:r>
          </a:p>
        </p:txBody>
      </p:sp>
      <p:sp>
        <p:nvSpPr>
          <p:cNvPr id="27" name="Google Shape;64;p16"/>
          <p:cNvSpPr txBox="1">
            <a:spLocks/>
          </p:cNvSpPr>
          <p:nvPr/>
        </p:nvSpPr>
        <p:spPr>
          <a:xfrm>
            <a:off x="7221868" y="2419321"/>
            <a:ext cx="1652088"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Feature Selection</a:t>
            </a:r>
          </a:p>
        </p:txBody>
      </p:sp>
      <p:sp>
        <p:nvSpPr>
          <p:cNvPr id="28" name="Google Shape;64;p16"/>
          <p:cNvSpPr txBox="1">
            <a:spLocks/>
          </p:cNvSpPr>
          <p:nvPr/>
        </p:nvSpPr>
        <p:spPr>
          <a:xfrm>
            <a:off x="1653821" y="4259339"/>
            <a:ext cx="1942698"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Models Performance</a:t>
            </a:r>
          </a:p>
        </p:txBody>
      </p:sp>
      <p:sp>
        <p:nvSpPr>
          <p:cNvPr id="29" name="Google Shape;64;p16"/>
          <p:cNvSpPr txBox="1">
            <a:spLocks/>
          </p:cNvSpPr>
          <p:nvPr/>
        </p:nvSpPr>
        <p:spPr>
          <a:xfrm>
            <a:off x="3721873" y="4171402"/>
            <a:ext cx="1580736" cy="3608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Hyperparameter Tuning</a:t>
            </a:r>
          </a:p>
        </p:txBody>
      </p:sp>
      <p:sp>
        <p:nvSpPr>
          <p:cNvPr id="30" name="Google Shape;1318;p47"/>
          <p:cNvSpPr/>
          <p:nvPr/>
        </p:nvSpPr>
        <p:spPr>
          <a:xfrm>
            <a:off x="351357" y="1378517"/>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 name="Google Shape;64;p16"/>
          <p:cNvSpPr txBox="1">
            <a:spLocks/>
          </p:cNvSpPr>
          <p:nvPr/>
        </p:nvSpPr>
        <p:spPr>
          <a:xfrm>
            <a:off x="276476" y="2341566"/>
            <a:ext cx="1000609" cy="350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Overview</a:t>
            </a:r>
          </a:p>
        </p:txBody>
      </p:sp>
      <p:sp>
        <p:nvSpPr>
          <p:cNvPr id="33" name="Google Shape;1318;p47"/>
          <p:cNvSpPr/>
          <p:nvPr/>
        </p:nvSpPr>
        <p:spPr>
          <a:xfrm flipV="1">
            <a:off x="2080666" y="1373082"/>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64;p16"/>
          <p:cNvSpPr txBox="1">
            <a:spLocks/>
          </p:cNvSpPr>
          <p:nvPr/>
        </p:nvSpPr>
        <p:spPr>
          <a:xfrm>
            <a:off x="2156866" y="1532340"/>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02</a:t>
            </a:r>
          </a:p>
        </p:txBody>
      </p:sp>
      <p:sp>
        <p:nvSpPr>
          <p:cNvPr id="36" name="Google Shape;64;p16"/>
          <p:cNvSpPr txBox="1">
            <a:spLocks/>
          </p:cNvSpPr>
          <p:nvPr/>
        </p:nvSpPr>
        <p:spPr>
          <a:xfrm>
            <a:off x="415476" y="1540433"/>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01</a:t>
            </a:r>
          </a:p>
        </p:txBody>
      </p:sp>
      <p:sp>
        <p:nvSpPr>
          <p:cNvPr id="37" name="Google Shape;1318;p47"/>
          <p:cNvSpPr/>
          <p:nvPr/>
        </p:nvSpPr>
        <p:spPr>
          <a:xfrm>
            <a:off x="4007287" y="1390697"/>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64;p16"/>
          <p:cNvSpPr txBox="1">
            <a:spLocks/>
          </p:cNvSpPr>
          <p:nvPr/>
        </p:nvSpPr>
        <p:spPr>
          <a:xfrm>
            <a:off x="4083487" y="1532340"/>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03</a:t>
            </a:r>
          </a:p>
        </p:txBody>
      </p:sp>
      <p:sp>
        <p:nvSpPr>
          <p:cNvPr id="39" name="Google Shape;1318;p47"/>
          <p:cNvSpPr/>
          <p:nvPr/>
        </p:nvSpPr>
        <p:spPr>
          <a:xfrm flipV="1">
            <a:off x="5892200" y="1405292"/>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64;p16"/>
          <p:cNvSpPr txBox="1">
            <a:spLocks/>
          </p:cNvSpPr>
          <p:nvPr/>
        </p:nvSpPr>
        <p:spPr>
          <a:xfrm>
            <a:off x="5965397" y="1540433"/>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04</a:t>
            </a:r>
          </a:p>
        </p:txBody>
      </p:sp>
      <p:sp>
        <p:nvSpPr>
          <p:cNvPr id="41" name="Google Shape;1318;p47"/>
          <p:cNvSpPr/>
          <p:nvPr/>
        </p:nvSpPr>
        <p:spPr>
          <a:xfrm flipV="1">
            <a:off x="7580281" y="1373082"/>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64;p16"/>
          <p:cNvSpPr txBox="1">
            <a:spLocks/>
          </p:cNvSpPr>
          <p:nvPr/>
        </p:nvSpPr>
        <p:spPr>
          <a:xfrm>
            <a:off x="7668562" y="1508222"/>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05</a:t>
            </a:r>
          </a:p>
        </p:txBody>
      </p:sp>
      <p:sp>
        <p:nvSpPr>
          <p:cNvPr id="43" name="Google Shape;1318;p47"/>
          <p:cNvSpPr/>
          <p:nvPr/>
        </p:nvSpPr>
        <p:spPr>
          <a:xfrm>
            <a:off x="309798" y="3237732"/>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64;p16"/>
          <p:cNvSpPr txBox="1">
            <a:spLocks/>
          </p:cNvSpPr>
          <p:nvPr/>
        </p:nvSpPr>
        <p:spPr>
          <a:xfrm>
            <a:off x="385998" y="3372873"/>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06</a:t>
            </a:r>
          </a:p>
        </p:txBody>
      </p:sp>
      <p:sp>
        <p:nvSpPr>
          <p:cNvPr id="45" name="Google Shape;1318;p47"/>
          <p:cNvSpPr/>
          <p:nvPr/>
        </p:nvSpPr>
        <p:spPr>
          <a:xfrm flipV="1">
            <a:off x="2097317" y="3241864"/>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64;p16"/>
          <p:cNvSpPr txBox="1">
            <a:spLocks/>
          </p:cNvSpPr>
          <p:nvPr/>
        </p:nvSpPr>
        <p:spPr>
          <a:xfrm>
            <a:off x="2168561" y="3403784"/>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07</a:t>
            </a:r>
          </a:p>
        </p:txBody>
      </p:sp>
      <p:sp>
        <p:nvSpPr>
          <p:cNvPr id="47" name="Google Shape;1318;p47"/>
          <p:cNvSpPr/>
          <p:nvPr/>
        </p:nvSpPr>
        <p:spPr>
          <a:xfrm>
            <a:off x="4031382" y="3245996"/>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 name="Google Shape;64;p16"/>
          <p:cNvSpPr txBox="1">
            <a:spLocks/>
          </p:cNvSpPr>
          <p:nvPr/>
        </p:nvSpPr>
        <p:spPr>
          <a:xfrm>
            <a:off x="4105131" y="3377005"/>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08</a:t>
            </a:r>
          </a:p>
        </p:txBody>
      </p:sp>
      <p:sp>
        <p:nvSpPr>
          <p:cNvPr id="50" name="Google Shape;64;p16"/>
          <p:cNvSpPr txBox="1">
            <a:spLocks/>
          </p:cNvSpPr>
          <p:nvPr/>
        </p:nvSpPr>
        <p:spPr>
          <a:xfrm>
            <a:off x="7200099" y="4117685"/>
            <a:ext cx="1770379" cy="3941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Conclusion</a:t>
            </a:r>
          </a:p>
        </p:txBody>
      </p:sp>
      <p:sp>
        <p:nvSpPr>
          <p:cNvPr id="51" name="Google Shape;1318;p47"/>
          <p:cNvSpPr/>
          <p:nvPr/>
        </p:nvSpPr>
        <p:spPr>
          <a:xfrm>
            <a:off x="7610867" y="3164934"/>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64;p16"/>
          <p:cNvSpPr txBox="1">
            <a:spLocks/>
          </p:cNvSpPr>
          <p:nvPr/>
        </p:nvSpPr>
        <p:spPr>
          <a:xfrm>
            <a:off x="7687067" y="3306577"/>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10</a:t>
            </a:r>
          </a:p>
        </p:txBody>
      </p:sp>
      <p:sp>
        <p:nvSpPr>
          <p:cNvPr id="56" name="Google Shape;64;p16"/>
          <p:cNvSpPr txBox="1">
            <a:spLocks/>
          </p:cNvSpPr>
          <p:nvPr/>
        </p:nvSpPr>
        <p:spPr>
          <a:xfrm>
            <a:off x="5811096" y="4248780"/>
            <a:ext cx="1138540" cy="350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600" dirty="0"/>
              <a:t>Model Evaluation</a:t>
            </a:r>
          </a:p>
        </p:txBody>
      </p:sp>
      <p:sp>
        <p:nvSpPr>
          <p:cNvPr id="57" name="Google Shape;1318;p47"/>
          <p:cNvSpPr/>
          <p:nvPr/>
        </p:nvSpPr>
        <p:spPr>
          <a:xfrm flipV="1">
            <a:off x="5892200" y="3232166"/>
            <a:ext cx="911100" cy="91110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 name="Google Shape;64;p16"/>
          <p:cNvSpPr txBox="1">
            <a:spLocks/>
          </p:cNvSpPr>
          <p:nvPr/>
        </p:nvSpPr>
        <p:spPr>
          <a:xfrm>
            <a:off x="5965397" y="3367307"/>
            <a:ext cx="758700" cy="775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09</a:t>
            </a: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00" y="426484"/>
            <a:ext cx="7704000" cy="572700"/>
          </a:xfrm>
        </p:spPr>
        <p:txBody>
          <a:bodyPr/>
          <a:lstStyle/>
          <a:p>
            <a:r>
              <a:rPr lang="en-US" sz="2000" dirty="0"/>
              <a:t>Random Oversampling: Balancing Class Distribution for Enhanced Model Training and Performance</a:t>
            </a:r>
          </a:p>
        </p:txBody>
      </p:sp>
      <p:pic>
        <p:nvPicPr>
          <p:cNvPr id="3" name="Picture 2"/>
          <p:cNvPicPr>
            <a:picLocks noChangeAspect="1"/>
          </p:cNvPicPr>
          <p:nvPr/>
        </p:nvPicPr>
        <p:blipFill>
          <a:blip r:embed="rId2"/>
          <a:stretch>
            <a:fillRect/>
          </a:stretch>
        </p:blipFill>
        <p:spPr>
          <a:xfrm>
            <a:off x="720100" y="1674688"/>
            <a:ext cx="3431634" cy="2044878"/>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4973065" y="1674688"/>
            <a:ext cx="3029795" cy="2044878"/>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5" name="Rectangle 4"/>
          <p:cNvSpPr/>
          <p:nvPr/>
        </p:nvSpPr>
        <p:spPr>
          <a:xfrm>
            <a:off x="585627" y="4133460"/>
            <a:ext cx="7838473" cy="523220"/>
          </a:xfrm>
          <a:prstGeom prst="rect">
            <a:avLst/>
          </a:prstGeom>
        </p:spPr>
        <p:txBody>
          <a:bodyPr wrap="square">
            <a:spAutoFit/>
          </a:bodyPr>
          <a:lstStyle/>
          <a:p>
            <a:r>
              <a:rPr lang="en-US" dirty="0">
                <a:solidFill>
                  <a:schemeClr val="accent4"/>
                </a:solidFill>
                <a:latin typeface="Rajdhani" panose="020B0604020202020204" charset="0"/>
                <a:cs typeface="Rajdhani" panose="020B0604020202020204" charset="0"/>
              </a:rPr>
              <a:t>The code performs random oversampling to address class imbalance in the target variable, ensuring a balanced class distribution as shown in the graph for improved model training and performance.</a:t>
            </a:r>
          </a:p>
        </p:txBody>
      </p:sp>
    </p:spTree>
    <p:extLst>
      <p:ext uri="{BB962C8B-B14F-4D97-AF65-F5344CB8AC3E}">
        <p14:creationId xmlns:p14="http://schemas.microsoft.com/office/powerpoint/2010/main" val="146988717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659" y="1700140"/>
            <a:ext cx="4879316" cy="1289301"/>
          </a:xfrm>
        </p:spPr>
        <p:txBody>
          <a:bodyPr/>
          <a:lstStyle/>
          <a:p>
            <a:r>
              <a:rPr lang="en-US" sz="6600" dirty="0"/>
              <a:t>Power BI</a:t>
            </a:r>
          </a:p>
        </p:txBody>
      </p:sp>
      <p:sp>
        <p:nvSpPr>
          <p:cNvPr id="3" name="Google Shape;1318;p47"/>
          <p:cNvSpPr/>
          <p:nvPr/>
        </p:nvSpPr>
        <p:spPr>
          <a:xfrm>
            <a:off x="6369977" y="1358078"/>
            <a:ext cx="1910993" cy="1931540"/>
          </a:xfrm>
          <a:prstGeom prst="ellipse">
            <a:avLst/>
          </a:prstGeom>
          <a:gradFill>
            <a:gsLst>
              <a:gs pos="100000">
                <a:srgbClr val="DF6A53"/>
              </a:gs>
              <a:gs pos="53000">
                <a:srgbClr val="4D7A67"/>
              </a:gs>
              <a:gs pos="2000">
                <a:schemeClr val="accent6"/>
              </a:gs>
              <a:gs pos="0">
                <a:schemeClr val="accent6">
                  <a:lumMod val="50000"/>
                </a:schemeClr>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6699943" y="1725326"/>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04</a:t>
            </a:r>
          </a:p>
        </p:txBody>
      </p:sp>
      <p:sp>
        <p:nvSpPr>
          <p:cNvPr id="27" name="Google Shape;57;p15"/>
          <p:cNvSpPr txBox="1">
            <a:spLocks/>
          </p:cNvSpPr>
          <p:nvPr/>
        </p:nvSpPr>
        <p:spPr>
          <a:xfrm>
            <a:off x="176829" y="4535281"/>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Eslam</a:t>
            </a:r>
            <a:endParaRPr lang="en-US" sz="1600" dirty="0"/>
          </a:p>
        </p:txBody>
      </p:sp>
      <p:pic>
        <p:nvPicPr>
          <p:cNvPr id="28"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9817" t="50443" r="63366" b="2096"/>
          <a:stretch/>
        </p:blipFill>
        <p:spPr>
          <a:xfrm>
            <a:off x="286627" y="1970574"/>
            <a:ext cx="1204032" cy="2564707"/>
          </a:xfrm>
          <a:prstGeom prst="rect">
            <a:avLst/>
          </a:prstGeom>
          <a:noFill/>
          <a:ln>
            <a:noFill/>
          </a:ln>
        </p:spPr>
      </p:pic>
    </p:spTree>
    <p:extLst>
      <p:ext uri="{BB962C8B-B14F-4D97-AF65-F5344CB8AC3E}">
        <p14:creationId xmlns:p14="http://schemas.microsoft.com/office/powerpoint/2010/main" val="12076168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01B11C55-CD5F-A7A5-CC8B-D33E1AA36623}"/>
                  </a:ext>
                </a:extLst>
              </p:cNvPr>
              <p:cNvGraphicFramePr>
                <a:graphicFrameLocks noGrp="1"/>
              </p:cNvGraphicFramePr>
              <p:nvPr>
                <p:extLst>
                  <p:ext uri="{D42A27DB-BD31-4B8C-83A1-F6EECF244321}">
                    <p14:modId xmlns:p14="http://schemas.microsoft.com/office/powerpoint/2010/main" val="3298490781"/>
                  </p:ext>
                </p:extLst>
              </p:nvPr>
            </p:nvGraphicFramePr>
            <p:xfrm>
              <a:off x="0" y="0"/>
              <a:ext cx="9144000" cy="5143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Microsoft Power BI">
                <a:extLst>
                  <a:ext uri="{FF2B5EF4-FFF2-40B4-BE49-F238E27FC236}">
                    <a16:creationId xmlns:a16="http://schemas.microsoft.com/office/drawing/2014/main" id="{01B11C55-CD5F-A7A5-CC8B-D33E1AA36623}"/>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4000" cy="5143500"/>
              </a:xfrm>
              <a:prstGeom prst="rect">
                <a:avLst/>
              </a:prstGeom>
            </p:spPr>
          </p:pic>
        </mc:Fallback>
      </mc:AlternateContent>
    </p:spTree>
    <p:extLst>
      <p:ext uri="{BB962C8B-B14F-4D97-AF65-F5344CB8AC3E}">
        <p14:creationId xmlns:p14="http://schemas.microsoft.com/office/powerpoint/2010/main" val="310383266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EF2BC04E-87BD-3071-83B9-7F6D1924A490}"/>
                  </a:ext>
                </a:extLst>
              </p:cNvPr>
              <p:cNvGraphicFramePr>
                <a:graphicFrameLocks noGrp="1"/>
              </p:cNvGraphicFramePr>
              <p:nvPr>
                <p:extLst>
                  <p:ext uri="{D42A27DB-BD31-4B8C-83A1-F6EECF244321}">
                    <p14:modId xmlns:p14="http://schemas.microsoft.com/office/powerpoint/2010/main" val="2907551137"/>
                  </p:ext>
                </p:extLst>
              </p:nvPr>
            </p:nvGraphicFramePr>
            <p:xfrm>
              <a:off x="5550" y="1"/>
              <a:ext cx="9138450" cy="5143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Microsoft Power BI">
                <a:extLst>
                  <a:ext uri="{FF2B5EF4-FFF2-40B4-BE49-F238E27FC236}">
                    <a16:creationId xmlns:a16="http://schemas.microsoft.com/office/drawing/2014/main" id="{EF2BC04E-87BD-3071-83B9-7F6D1924A490}"/>
                  </a:ext>
                </a:extLst>
              </p:cNvPr>
              <p:cNvPicPr>
                <a:picLocks noGrp="1" noRot="1" noChangeAspect="1" noMove="1" noResize="1" noEditPoints="1" noAdjustHandles="1" noChangeArrowheads="1" noChangeShapeType="1"/>
              </p:cNvPicPr>
              <p:nvPr/>
            </p:nvPicPr>
            <p:blipFill>
              <a:blip r:embed="rId3"/>
              <a:stretch>
                <a:fillRect/>
              </a:stretch>
            </p:blipFill>
            <p:spPr>
              <a:xfrm>
                <a:off x="5550" y="1"/>
                <a:ext cx="9138450" cy="5143500"/>
              </a:xfrm>
              <a:prstGeom prst="rect">
                <a:avLst/>
              </a:prstGeom>
            </p:spPr>
          </p:pic>
        </mc:Fallback>
      </mc:AlternateContent>
    </p:spTree>
    <p:extLst>
      <p:ext uri="{BB962C8B-B14F-4D97-AF65-F5344CB8AC3E}">
        <p14:creationId xmlns:p14="http://schemas.microsoft.com/office/powerpoint/2010/main" val="9560718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220" y="1471309"/>
            <a:ext cx="4879316" cy="1289301"/>
          </a:xfrm>
        </p:spPr>
        <p:txBody>
          <a:bodyPr/>
          <a:lstStyle/>
          <a:p>
            <a:r>
              <a:rPr lang="en-US" sz="4800" dirty="0"/>
              <a:t>Feature Selection &amp; Extraction</a:t>
            </a:r>
          </a:p>
        </p:txBody>
      </p:sp>
      <p:sp>
        <p:nvSpPr>
          <p:cNvPr id="3" name="Google Shape;1318;p47"/>
          <p:cNvSpPr/>
          <p:nvPr/>
        </p:nvSpPr>
        <p:spPr>
          <a:xfrm>
            <a:off x="6721043" y="1260581"/>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7051009" y="1604765"/>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05</a:t>
            </a:r>
          </a:p>
        </p:txBody>
      </p:sp>
      <p:sp>
        <p:nvSpPr>
          <p:cNvPr id="27" name="Google Shape;57;p15"/>
          <p:cNvSpPr txBox="1">
            <a:spLocks/>
          </p:cNvSpPr>
          <p:nvPr/>
        </p:nvSpPr>
        <p:spPr>
          <a:xfrm>
            <a:off x="439486" y="4365273"/>
            <a:ext cx="941839"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Sama</a:t>
            </a:r>
            <a:endParaRPr lang="en-US" sz="1600" dirty="0"/>
          </a:p>
        </p:txBody>
      </p:sp>
      <p:pic>
        <p:nvPicPr>
          <p:cNvPr id="50"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38051" t="1731" r="38320" b="49597"/>
          <a:stretch/>
        </p:blipFill>
        <p:spPr>
          <a:xfrm>
            <a:off x="418100" y="2445248"/>
            <a:ext cx="984613" cy="2065092"/>
          </a:xfrm>
          <a:prstGeom prst="rect">
            <a:avLst/>
          </a:prstGeom>
          <a:noFill/>
          <a:ln>
            <a:noFill/>
          </a:ln>
        </p:spPr>
      </p:pic>
    </p:spTree>
    <p:extLst>
      <p:ext uri="{BB962C8B-B14F-4D97-AF65-F5344CB8AC3E}">
        <p14:creationId xmlns:p14="http://schemas.microsoft.com/office/powerpoint/2010/main" val="243638292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9" y="375113"/>
            <a:ext cx="7704000" cy="572700"/>
          </a:xfrm>
        </p:spPr>
        <p:txBody>
          <a:bodyPr/>
          <a:lstStyle/>
          <a:p>
            <a:r>
              <a:rPr lang="en-US" sz="2400" dirty="0"/>
              <a:t>Feature Selection: F-Test and </a:t>
            </a:r>
            <a:r>
              <a:rPr lang="en-US" sz="2400" dirty="0" err="1"/>
              <a:t>SelectPercentile</a:t>
            </a:r>
            <a:r>
              <a:rPr lang="en-US" sz="2400" dirty="0"/>
              <a:t> for Identifying Relevant Features</a:t>
            </a:r>
          </a:p>
        </p:txBody>
      </p:sp>
      <p:pic>
        <p:nvPicPr>
          <p:cNvPr id="3" name="Picture 2"/>
          <p:cNvPicPr>
            <a:picLocks noChangeAspect="1"/>
          </p:cNvPicPr>
          <p:nvPr/>
        </p:nvPicPr>
        <p:blipFill>
          <a:blip r:embed="rId2"/>
          <a:stretch>
            <a:fillRect/>
          </a:stretch>
        </p:blipFill>
        <p:spPr>
          <a:xfrm>
            <a:off x="2023804" y="1733122"/>
            <a:ext cx="5096586" cy="752580"/>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6" name="Rectangle 5"/>
          <p:cNvSpPr/>
          <p:nvPr/>
        </p:nvSpPr>
        <p:spPr>
          <a:xfrm>
            <a:off x="1328031" y="2921689"/>
            <a:ext cx="6488131" cy="2031325"/>
          </a:xfrm>
          <a:prstGeom prst="rect">
            <a:avLst/>
          </a:prstGeom>
        </p:spPr>
        <p:txBody>
          <a:bodyPr wrap="square">
            <a:spAutoFit/>
          </a:bodyPr>
          <a:lstStyle/>
          <a:p>
            <a:pPr marL="285750" indent="-285750">
              <a:buClr>
                <a:schemeClr val="tx2"/>
              </a:buClr>
              <a:buFont typeface="Arial" panose="020B0604020202020204" pitchFamily="34" charset="0"/>
              <a:buChar char="•"/>
            </a:pPr>
            <a:r>
              <a:rPr lang="en-US" dirty="0">
                <a:solidFill>
                  <a:schemeClr val="accent4"/>
                </a:solidFill>
                <a:latin typeface="Rajdhani" panose="020B0604020202020204" charset="0"/>
                <a:cs typeface="Rajdhani" panose="020B0604020202020204" charset="0"/>
              </a:rPr>
              <a:t>In feature selection, the F-test is used to measure the relationship between each input feature and the target variable.</a:t>
            </a:r>
          </a:p>
          <a:p>
            <a:pPr marL="285750" indent="-285750">
              <a:buClr>
                <a:schemeClr val="tx2"/>
              </a:buClr>
              <a:buFont typeface="Arial" panose="020B0604020202020204" pitchFamily="34" charset="0"/>
              <a:buChar char="•"/>
            </a:pPr>
            <a:endParaRPr lang="en-US" dirty="0">
              <a:solidFill>
                <a:schemeClr val="accent4"/>
              </a:solidFill>
              <a:latin typeface="Rajdhani" panose="020B0604020202020204" charset="0"/>
              <a:cs typeface="Rajdhani" panose="020B0604020202020204" charset="0"/>
            </a:endParaRPr>
          </a:p>
          <a:p>
            <a:pPr marL="285750" indent="-285750">
              <a:buClr>
                <a:schemeClr val="tx2"/>
              </a:buClr>
              <a:buFont typeface="Arial" panose="020B0604020202020204" pitchFamily="34" charset="0"/>
              <a:buChar char="•"/>
            </a:pPr>
            <a:r>
              <a:rPr lang="en-US" dirty="0">
                <a:solidFill>
                  <a:schemeClr val="accent4"/>
                </a:solidFill>
                <a:latin typeface="Rajdhani" panose="020B0604020202020204" charset="0"/>
                <a:cs typeface="Rajdhani" panose="020B0604020202020204" charset="0"/>
              </a:rPr>
              <a:t>Higher F-statistic values indicate stronger relationships between features and the target variable.</a:t>
            </a:r>
          </a:p>
          <a:p>
            <a:pPr marL="285750" indent="-285750">
              <a:buClr>
                <a:schemeClr val="tx2"/>
              </a:buClr>
              <a:buFont typeface="Arial" panose="020B0604020202020204" pitchFamily="34" charset="0"/>
              <a:buChar char="•"/>
            </a:pPr>
            <a:endParaRPr lang="en-US" altLang="en-US" dirty="0">
              <a:solidFill>
                <a:schemeClr val="accent4"/>
              </a:solidFill>
              <a:latin typeface="Rajdhani" panose="020B0604020202020204" charset="0"/>
              <a:cs typeface="Rajdhani" panose="020B0604020202020204" charset="0"/>
            </a:endParaRPr>
          </a:p>
          <a:p>
            <a:pPr marL="285750" indent="-285750">
              <a:buClr>
                <a:schemeClr val="tx2"/>
              </a:buClr>
              <a:buFont typeface="Arial" panose="020B0604020202020204" pitchFamily="34" charset="0"/>
              <a:buChar char="•"/>
            </a:pPr>
            <a:r>
              <a:rPr lang="en-US" altLang="en-US" dirty="0">
                <a:solidFill>
                  <a:schemeClr val="accent4"/>
                </a:solidFill>
                <a:latin typeface="Rajdhani" panose="020B0604020202020204" charset="0"/>
                <a:cs typeface="Rajdhani" panose="020B0604020202020204" charset="0"/>
              </a:rPr>
              <a:t>The </a:t>
            </a:r>
            <a:r>
              <a:rPr lang="en-US" altLang="en-US" b="1" dirty="0">
                <a:solidFill>
                  <a:schemeClr val="accent3">
                    <a:lumMod val="75000"/>
                  </a:schemeClr>
                </a:solidFill>
                <a:latin typeface="Rajdhani" panose="020B0604020202020204" charset="0"/>
                <a:cs typeface="Rajdhani" panose="020B0604020202020204" charset="0"/>
              </a:rPr>
              <a:t>Select Percentile</a:t>
            </a:r>
            <a:r>
              <a:rPr lang="en-US" altLang="en-US" dirty="0">
                <a:solidFill>
                  <a:schemeClr val="accent4"/>
                </a:solidFill>
                <a:latin typeface="Rajdhani" panose="020B0604020202020204" charset="0"/>
                <a:cs typeface="Rajdhani" panose="020B0604020202020204" charset="0"/>
              </a:rPr>
              <a:t> method selects the top percentile </a:t>
            </a:r>
            <a:r>
              <a:rPr lang="en-US" altLang="en-US" dirty="0">
                <a:solidFill>
                  <a:schemeClr val="accent3">
                    <a:lumMod val="75000"/>
                  </a:schemeClr>
                </a:solidFill>
                <a:latin typeface="Rajdhani" panose="020B0604020202020204" charset="0"/>
                <a:cs typeface="Rajdhani" panose="020B0604020202020204" charset="0"/>
              </a:rPr>
              <a:t>(95%)</a:t>
            </a:r>
            <a:r>
              <a:rPr lang="en-US" altLang="en-US" dirty="0">
                <a:solidFill>
                  <a:schemeClr val="accent4"/>
                </a:solidFill>
                <a:latin typeface="Rajdhani" panose="020B0604020202020204" charset="0"/>
                <a:cs typeface="Rajdhani" panose="020B0604020202020204" charset="0"/>
              </a:rPr>
              <a:t> of features with the highest F-statistic scores. </a:t>
            </a:r>
          </a:p>
          <a:p>
            <a:pPr marL="285750" indent="-285750">
              <a:buClr>
                <a:schemeClr val="tx2"/>
              </a:buClr>
              <a:buFont typeface="Arial" panose="020B0604020202020204" pitchFamily="34" charset="0"/>
              <a:buChar char="•"/>
            </a:pPr>
            <a:endParaRPr lang="en-US" dirty="0">
              <a:solidFill>
                <a:schemeClr val="accent4"/>
              </a:solidFill>
              <a:latin typeface="Rajdhani" panose="020B0604020202020204" charset="0"/>
              <a:cs typeface="Rajdhani" panose="020B0604020202020204" charset="0"/>
            </a:endParaRPr>
          </a:p>
        </p:txBody>
      </p:sp>
    </p:spTree>
    <p:extLst>
      <p:ext uri="{BB962C8B-B14F-4D97-AF65-F5344CB8AC3E}">
        <p14:creationId xmlns:p14="http://schemas.microsoft.com/office/powerpoint/2010/main" val="158618909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00" y="498403"/>
            <a:ext cx="7704000" cy="572700"/>
          </a:xfrm>
        </p:spPr>
        <p:txBody>
          <a:bodyPr/>
          <a:lstStyle/>
          <a:p>
            <a:r>
              <a:rPr lang="en-US" sz="2400" dirty="0"/>
              <a:t>Feature Selection Results: Dropping Irrelevant Columns Based on F-Test and Select Percentile</a:t>
            </a:r>
          </a:p>
        </p:txBody>
      </p:sp>
      <p:pic>
        <p:nvPicPr>
          <p:cNvPr id="3" name="Picture 2"/>
          <p:cNvPicPr>
            <a:picLocks noChangeAspect="1"/>
          </p:cNvPicPr>
          <p:nvPr/>
        </p:nvPicPr>
        <p:blipFill>
          <a:blip r:embed="rId2"/>
          <a:stretch>
            <a:fillRect/>
          </a:stretch>
        </p:blipFill>
        <p:spPr>
          <a:xfrm>
            <a:off x="860085" y="1810214"/>
            <a:ext cx="4934639" cy="838317"/>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6297349" y="1810214"/>
            <a:ext cx="2126751" cy="3034588"/>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5" name="Rectangle 4"/>
          <p:cNvSpPr/>
          <p:nvPr/>
        </p:nvSpPr>
        <p:spPr>
          <a:xfrm>
            <a:off x="720100" y="2944533"/>
            <a:ext cx="4572000" cy="1077218"/>
          </a:xfrm>
          <a:prstGeom prst="rect">
            <a:avLst/>
          </a:prstGeom>
        </p:spPr>
        <p:txBody>
          <a:bodyPr>
            <a:spAutoFit/>
          </a:bodyPr>
          <a:lstStyle/>
          <a:p>
            <a:pPr marL="285750" indent="-285750">
              <a:buClr>
                <a:schemeClr val="tx2"/>
              </a:buClr>
              <a:buFont typeface="Arial" panose="020B0604020202020204" pitchFamily="34" charset="0"/>
              <a:buChar char="•"/>
            </a:pPr>
            <a:r>
              <a:rPr lang="en-US" sz="1600" dirty="0">
                <a:solidFill>
                  <a:schemeClr val="tx2"/>
                </a:solidFill>
                <a:latin typeface="Rajdhani" panose="020B0604020202020204" charset="0"/>
                <a:cs typeface="Rajdhani" panose="020B0604020202020204" charset="0"/>
              </a:rPr>
              <a:t>After applying the F-test and selecting the top percentile of features with the highest F-statistic scores, we dropped columns with </a:t>
            </a:r>
            <a:r>
              <a:rPr lang="en-US" sz="1600" b="1" dirty="0">
                <a:solidFill>
                  <a:schemeClr val="accent3">
                    <a:lumMod val="75000"/>
                  </a:schemeClr>
                </a:solidFill>
                <a:latin typeface="Rajdhani" panose="020B0604020202020204" charset="0"/>
                <a:cs typeface="Rajdhani" panose="020B0604020202020204" charset="0"/>
              </a:rPr>
              <a:t>“false”</a:t>
            </a:r>
            <a:r>
              <a:rPr lang="en-US" sz="1600" dirty="0">
                <a:solidFill>
                  <a:schemeClr val="tx2"/>
                </a:solidFill>
                <a:latin typeface="Rajdhani" panose="020B0604020202020204" charset="0"/>
                <a:cs typeface="Rajdhani" panose="020B0604020202020204" charset="0"/>
              </a:rPr>
              <a:t> from the </a:t>
            </a:r>
            <a:r>
              <a:rPr lang="en-US" sz="1600" dirty="0" err="1">
                <a:solidFill>
                  <a:schemeClr val="tx2"/>
                </a:solidFill>
                <a:latin typeface="Rajdhani" panose="020B0604020202020204" charset="0"/>
                <a:cs typeface="Rajdhani" panose="020B0604020202020204" charset="0"/>
              </a:rPr>
              <a:t>dataframe</a:t>
            </a:r>
            <a:endParaRPr lang="en-US" sz="1600" dirty="0">
              <a:solidFill>
                <a:schemeClr val="tx2"/>
              </a:solidFill>
              <a:latin typeface="Rajdhani" panose="020B0604020202020204" charset="0"/>
              <a:cs typeface="Rajdhani" panose="020B0604020202020204" charset="0"/>
            </a:endParaRPr>
          </a:p>
        </p:txBody>
      </p:sp>
    </p:spTree>
    <p:extLst>
      <p:ext uri="{BB962C8B-B14F-4D97-AF65-F5344CB8AC3E}">
        <p14:creationId xmlns:p14="http://schemas.microsoft.com/office/powerpoint/2010/main" val="109043700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25" y="437178"/>
            <a:ext cx="7704000" cy="572700"/>
          </a:xfrm>
        </p:spPr>
        <p:txBody>
          <a:bodyPr/>
          <a:lstStyle/>
          <a:p>
            <a:r>
              <a:rPr lang="en-US" sz="2400" dirty="0"/>
              <a:t>Dimensionality Reduction: Applying PCA for Improved Efficiency and Reduced Overfitting</a:t>
            </a:r>
          </a:p>
        </p:txBody>
      </p:sp>
      <p:pic>
        <p:nvPicPr>
          <p:cNvPr id="3" name="Picture 2"/>
          <p:cNvPicPr>
            <a:picLocks noChangeAspect="1"/>
          </p:cNvPicPr>
          <p:nvPr/>
        </p:nvPicPr>
        <p:blipFill>
          <a:blip r:embed="rId2"/>
          <a:stretch>
            <a:fillRect/>
          </a:stretch>
        </p:blipFill>
        <p:spPr>
          <a:xfrm>
            <a:off x="5429676" y="1480612"/>
            <a:ext cx="2965849" cy="2233617"/>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endPos="0" dist="5000" dir="5400000" sy="-100000" algn="bl" rotWithShape="0"/>
          </a:effectLst>
        </p:spPr>
      </p:pic>
      <p:pic>
        <p:nvPicPr>
          <p:cNvPr id="4" name="Picture 3"/>
          <p:cNvPicPr>
            <a:picLocks noChangeAspect="1"/>
          </p:cNvPicPr>
          <p:nvPr/>
        </p:nvPicPr>
        <p:blipFill>
          <a:blip r:embed="rId3"/>
          <a:stretch>
            <a:fillRect/>
          </a:stretch>
        </p:blipFill>
        <p:spPr>
          <a:xfrm>
            <a:off x="5100641" y="3888112"/>
            <a:ext cx="3623918" cy="1105052"/>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5" name="Rectangle 4"/>
          <p:cNvSpPr/>
          <p:nvPr/>
        </p:nvSpPr>
        <p:spPr>
          <a:xfrm>
            <a:off x="393575" y="1682904"/>
            <a:ext cx="4572000" cy="2031325"/>
          </a:xfrm>
          <a:prstGeom prst="rect">
            <a:avLst/>
          </a:prstGeom>
        </p:spPr>
        <p:txBody>
          <a:bodyPr>
            <a:spAutoFit/>
          </a:bodyPr>
          <a:lstStyle/>
          <a:p>
            <a:pPr marL="285750" indent="-285750">
              <a:buClr>
                <a:schemeClr val="tx2"/>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The provided code applies Principal Component Analysis </a:t>
            </a:r>
            <a:r>
              <a:rPr lang="en-US" b="1" dirty="0">
                <a:solidFill>
                  <a:schemeClr val="accent3">
                    <a:lumMod val="75000"/>
                  </a:schemeClr>
                </a:solidFill>
                <a:latin typeface="Rajdhani" panose="020B0604020202020204" charset="0"/>
                <a:cs typeface="Rajdhani" panose="020B0604020202020204" charset="0"/>
              </a:rPr>
              <a:t>(PCA)</a:t>
            </a:r>
            <a:r>
              <a:rPr lang="en-US" dirty="0">
                <a:solidFill>
                  <a:schemeClr val="tx2"/>
                </a:solidFill>
                <a:latin typeface="Rajdhani" panose="020B0604020202020204" charset="0"/>
                <a:cs typeface="Rajdhani" panose="020B0604020202020204" charset="0"/>
              </a:rPr>
              <a:t> to the input features to reduce their dimensionality while retaining most of the original information.</a:t>
            </a:r>
          </a:p>
          <a:p>
            <a:pPr marL="285750" indent="-285750">
              <a:buClr>
                <a:schemeClr val="tx2"/>
              </a:buClr>
              <a:buFont typeface="Arial" panose="020B0604020202020204" pitchFamily="34" charset="0"/>
              <a:buChar char="•"/>
            </a:pPr>
            <a:endParaRPr lang="en-US" dirty="0">
              <a:solidFill>
                <a:schemeClr val="tx2"/>
              </a:solidFill>
              <a:latin typeface="Rajdhani" panose="020B0604020202020204" charset="0"/>
              <a:cs typeface="Rajdhani" panose="020B0604020202020204" charset="0"/>
            </a:endParaRPr>
          </a:p>
          <a:p>
            <a:pPr marL="285750" indent="-285750">
              <a:buClr>
                <a:schemeClr val="tx2"/>
              </a:buClr>
              <a:buFont typeface="Arial" panose="020B0604020202020204" pitchFamily="34" charset="0"/>
              <a:buChar char="•"/>
            </a:pPr>
            <a:r>
              <a:rPr lang="en-US" dirty="0">
                <a:solidFill>
                  <a:schemeClr val="tx2"/>
                </a:solidFill>
                <a:latin typeface="Rajdhani" panose="020B0604020202020204" charset="0"/>
                <a:cs typeface="Rajdhani" panose="020B0604020202020204" charset="0"/>
              </a:rPr>
              <a:t>The transformed dataset </a:t>
            </a:r>
            <a:r>
              <a:rPr lang="en-US" b="1" dirty="0">
                <a:solidFill>
                  <a:schemeClr val="accent3">
                    <a:lumMod val="75000"/>
                  </a:schemeClr>
                </a:solidFill>
                <a:latin typeface="Rajdhani" panose="020B0604020202020204" charset="0"/>
                <a:cs typeface="Rajdhani" panose="020B0604020202020204" charset="0"/>
              </a:rPr>
              <a:t>'</a:t>
            </a:r>
            <a:r>
              <a:rPr lang="en-US" b="1" dirty="0" err="1">
                <a:solidFill>
                  <a:schemeClr val="accent3">
                    <a:lumMod val="75000"/>
                  </a:schemeClr>
                </a:solidFill>
                <a:latin typeface="Rajdhani" panose="020B0604020202020204" charset="0"/>
                <a:cs typeface="Rajdhani" panose="020B0604020202020204" charset="0"/>
              </a:rPr>
              <a:t>X_pca</a:t>
            </a:r>
            <a:r>
              <a:rPr lang="en-US" b="1" dirty="0">
                <a:solidFill>
                  <a:schemeClr val="accent3">
                    <a:lumMod val="75000"/>
                  </a:schemeClr>
                </a:solidFill>
                <a:latin typeface="Rajdhani" panose="020B0604020202020204" charset="0"/>
                <a:cs typeface="Rajdhani" panose="020B0604020202020204" charset="0"/>
              </a:rPr>
              <a:t>'</a:t>
            </a:r>
            <a:r>
              <a:rPr lang="en-US" dirty="0">
                <a:solidFill>
                  <a:schemeClr val="tx2"/>
                </a:solidFill>
                <a:latin typeface="Rajdhani" panose="020B0604020202020204" charset="0"/>
                <a:cs typeface="Rajdhani" panose="020B0604020202020204" charset="0"/>
              </a:rPr>
              <a:t> has a reduced number of features </a:t>
            </a:r>
            <a:r>
              <a:rPr lang="en-US" b="1" dirty="0">
                <a:solidFill>
                  <a:schemeClr val="accent3">
                    <a:lumMod val="75000"/>
                  </a:schemeClr>
                </a:solidFill>
                <a:latin typeface="Rajdhani" panose="020B0604020202020204" charset="0"/>
                <a:cs typeface="Rajdhani" panose="020B0604020202020204" charset="0"/>
              </a:rPr>
              <a:t>(17)</a:t>
            </a:r>
            <a:r>
              <a:rPr lang="en-US" dirty="0">
                <a:solidFill>
                  <a:schemeClr val="tx2"/>
                </a:solidFill>
                <a:latin typeface="Rajdhani" panose="020B0604020202020204" charset="0"/>
                <a:cs typeface="Rajdhani" panose="020B0604020202020204" charset="0"/>
              </a:rPr>
              <a:t> compared to the original dataset </a:t>
            </a:r>
            <a:r>
              <a:rPr lang="en-US" b="1" dirty="0">
                <a:solidFill>
                  <a:schemeClr val="accent3">
                    <a:lumMod val="75000"/>
                  </a:schemeClr>
                </a:solidFill>
                <a:latin typeface="Rajdhani" panose="020B0604020202020204" charset="0"/>
                <a:cs typeface="Rajdhani" panose="020B0604020202020204" charset="0"/>
              </a:rPr>
              <a:t>'X' (44)</a:t>
            </a:r>
            <a:r>
              <a:rPr lang="en-US" dirty="0">
                <a:solidFill>
                  <a:schemeClr val="tx2"/>
                </a:solidFill>
                <a:latin typeface="Rajdhani" panose="020B0604020202020204" charset="0"/>
                <a:cs typeface="Rajdhani" panose="020B0604020202020204" charset="0"/>
              </a:rPr>
              <a:t>, potentially improving computational efficiency and reducing the risk of overfitting.</a:t>
            </a:r>
          </a:p>
        </p:txBody>
      </p:sp>
    </p:spTree>
    <p:extLst>
      <p:ext uri="{BB962C8B-B14F-4D97-AF65-F5344CB8AC3E}">
        <p14:creationId xmlns:p14="http://schemas.microsoft.com/office/powerpoint/2010/main" val="291024347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18" y="580596"/>
            <a:ext cx="7704000" cy="572700"/>
          </a:xfrm>
        </p:spPr>
        <p:txBody>
          <a:bodyPr/>
          <a:lstStyle/>
          <a:p>
            <a:r>
              <a:rPr lang="en-US" sz="2800" dirty="0"/>
              <a:t>Feature Scaling: Applying Min-Max Scaling to Transformed Dataset</a:t>
            </a:r>
          </a:p>
        </p:txBody>
      </p:sp>
      <p:pic>
        <p:nvPicPr>
          <p:cNvPr id="4" name="Picture 3"/>
          <p:cNvPicPr>
            <a:picLocks noChangeAspect="1"/>
          </p:cNvPicPr>
          <p:nvPr/>
        </p:nvPicPr>
        <p:blipFill>
          <a:blip r:embed="rId2"/>
          <a:stretch>
            <a:fillRect/>
          </a:stretch>
        </p:blipFill>
        <p:spPr>
          <a:xfrm>
            <a:off x="2995963" y="1963846"/>
            <a:ext cx="3296110" cy="1200318"/>
          </a:xfrm>
          <a:prstGeom prst="roundRect">
            <a:avLst>
              <a:gd name="adj" fmla="val 8594"/>
            </a:avLst>
          </a:prstGeom>
          <a:solidFill>
            <a:srgbClr val="FFFFFF">
              <a:shade val="85000"/>
            </a:srgbClr>
          </a:solidFill>
          <a:ln>
            <a:solidFill>
              <a:schemeClr val="accent3">
                <a:lumMod val="75000"/>
              </a:schemeClr>
            </a:solidFill>
          </a:ln>
          <a:effectLst>
            <a:glow rad="139700">
              <a:schemeClr val="accent3">
                <a:satMod val="175000"/>
                <a:alpha val="40000"/>
              </a:schemeClr>
            </a:glow>
            <a:reflection blurRad="12700" stA="38000" endPos="28000" dist="5000" dir="5400000" sy="-100000" algn="bl" rotWithShape="0"/>
          </a:effectLst>
        </p:spPr>
      </p:pic>
      <p:sp>
        <p:nvSpPr>
          <p:cNvPr id="6" name="Rectangle 5"/>
          <p:cNvSpPr/>
          <p:nvPr/>
        </p:nvSpPr>
        <p:spPr>
          <a:xfrm>
            <a:off x="1279232" y="3714288"/>
            <a:ext cx="6729573" cy="738664"/>
          </a:xfrm>
          <a:prstGeom prst="rect">
            <a:avLst/>
          </a:prstGeom>
        </p:spPr>
        <p:txBody>
          <a:bodyPr wrap="square">
            <a:spAutoFit/>
          </a:bodyPr>
          <a:lstStyle/>
          <a:p>
            <a:r>
              <a:rPr lang="en-US" dirty="0">
                <a:solidFill>
                  <a:schemeClr val="tx2"/>
                </a:solidFill>
                <a:latin typeface="Rajdhani" panose="020B0604020202020204" charset="0"/>
                <a:cs typeface="Rajdhani" panose="020B0604020202020204" charset="0"/>
              </a:rPr>
              <a:t>The code applies Min-Max Scaling to the transformed dataset '</a:t>
            </a:r>
            <a:r>
              <a:rPr lang="en-US" dirty="0" err="1">
                <a:solidFill>
                  <a:schemeClr val="tx2"/>
                </a:solidFill>
                <a:latin typeface="Rajdhani" panose="020B0604020202020204" charset="0"/>
                <a:cs typeface="Rajdhani" panose="020B0604020202020204" charset="0"/>
              </a:rPr>
              <a:t>X_pca</a:t>
            </a:r>
            <a:r>
              <a:rPr lang="en-US" dirty="0">
                <a:solidFill>
                  <a:schemeClr val="tx2"/>
                </a:solidFill>
                <a:latin typeface="Rajdhani" panose="020B0604020202020204" charset="0"/>
                <a:cs typeface="Rajdhani" panose="020B0604020202020204" charset="0"/>
              </a:rPr>
              <a:t>', ensuring consistent feature scales for improved machine learning performance. It reduces feature dimensionality and enhances computational efficiency while mitigating overfitting risks.</a:t>
            </a:r>
          </a:p>
        </p:txBody>
      </p:sp>
    </p:spTree>
    <p:extLst>
      <p:ext uri="{BB962C8B-B14F-4D97-AF65-F5344CB8AC3E}">
        <p14:creationId xmlns:p14="http://schemas.microsoft.com/office/powerpoint/2010/main" val="30667822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627" y="1326171"/>
            <a:ext cx="4879316" cy="1289301"/>
          </a:xfrm>
        </p:spPr>
        <p:txBody>
          <a:bodyPr/>
          <a:lstStyle/>
          <a:p>
            <a:r>
              <a:rPr lang="en-US" sz="4800" dirty="0"/>
              <a:t>Classification Techniques Used</a:t>
            </a:r>
          </a:p>
        </p:txBody>
      </p:sp>
      <p:sp>
        <p:nvSpPr>
          <p:cNvPr id="3" name="Google Shape;1318;p47"/>
          <p:cNvSpPr/>
          <p:nvPr/>
        </p:nvSpPr>
        <p:spPr>
          <a:xfrm>
            <a:off x="6657056" y="1130361"/>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6987022" y="1497609"/>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06</a:t>
            </a:r>
          </a:p>
        </p:txBody>
      </p:sp>
      <p:sp>
        <p:nvSpPr>
          <p:cNvPr id="27" name="Google Shape;57;p15"/>
          <p:cNvSpPr txBox="1">
            <a:spLocks/>
          </p:cNvSpPr>
          <p:nvPr/>
        </p:nvSpPr>
        <p:spPr>
          <a:xfrm>
            <a:off x="354112" y="4270205"/>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Mariam</a:t>
            </a:r>
            <a:endParaRPr lang="en-US" sz="1600" dirty="0"/>
          </a:p>
        </p:txBody>
      </p:sp>
      <p:pic>
        <p:nvPicPr>
          <p:cNvPr id="50"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38051" t="1731" r="38320" b="49597"/>
          <a:stretch/>
        </p:blipFill>
        <p:spPr>
          <a:xfrm>
            <a:off x="518031" y="2416754"/>
            <a:ext cx="984613" cy="2157560"/>
          </a:xfrm>
          <a:prstGeom prst="rect">
            <a:avLst/>
          </a:prstGeom>
          <a:noFill/>
          <a:ln>
            <a:noFill/>
          </a:ln>
        </p:spPr>
      </p:pic>
    </p:spTree>
    <p:extLst>
      <p:ext uri="{BB962C8B-B14F-4D97-AF65-F5344CB8AC3E}">
        <p14:creationId xmlns:p14="http://schemas.microsoft.com/office/powerpoint/2010/main" val="365091832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p:cNvSpPr>
            <a:spLocks noGrp="1"/>
          </p:cNvSpPr>
          <p:nvPr>
            <p:ph type="title"/>
          </p:nvPr>
        </p:nvSpPr>
        <p:spPr>
          <a:xfrm>
            <a:off x="1850251" y="1842663"/>
            <a:ext cx="4879316" cy="1289301"/>
          </a:xfrm>
        </p:spPr>
        <p:txBody>
          <a:bodyPr/>
          <a:lstStyle/>
          <a:p>
            <a:r>
              <a:rPr lang="en-US" sz="4800" dirty="0"/>
              <a:t>Overview</a:t>
            </a:r>
          </a:p>
        </p:txBody>
      </p:sp>
      <p:sp>
        <p:nvSpPr>
          <p:cNvPr id="36" name="Google Shape;1318;p47"/>
          <p:cNvSpPr/>
          <p:nvPr/>
        </p:nvSpPr>
        <p:spPr>
          <a:xfrm>
            <a:off x="6681470" y="1200424"/>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 name="Google Shape;64;p16"/>
          <p:cNvSpPr txBox="1">
            <a:spLocks/>
          </p:cNvSpPr>
          <p:nvPr/>
        </p:nvSpPr>
        <p:spPr>
          <a:xfrm>
            <a:off x="7011436" y="1567671"/>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01</a:t>
            </a:r>
          </a:p>
        </p:txBody>
      </p:sp>
      <p:pic>
        <p:nvPicPr>
          <p:cNvPr id="39"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38051" t="1731" r="38320" b="49597"/>
          <a:stretch/>
        </p:blipFill>
        <p:spPr>
          <a:xfrm>
            <a:off x="583769" y="2810843"/>
            <a:ext cx="984613" cy="1950870"/>
          </a:xfrm>
          <a:prstGeom prst="rect">
            <a:avLst/>
          </a:prstGeom>
          <a:noFill/>
          <a:ln>
            <a:noFill/>
          </a:ln>
        </p:spPr>
      </p:pic>
      <p:sp>
        <p:nvSpPr>
          <p:cNvPr id="41" name="Google Shape;57;p15"/>
          <p:cNvSpPr txBox="1">
            <a:spLocks/>
          </p:cNvSpPr>
          <p:nvPr/>
        </p:nvSpPr>
        <p:spPr>
          <a:xfrm>
            <a:off x="613169" y="4635832"/>
            <a:ext cx="925811" cy="4071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t>Rawan</a:t>
            </a:r>
            <a:endParaRPr lang="en-US" sz="1400" dirty="0"/>
          </a:p>
        </p:txBody>
      </p:sp>
    </p:spTree>
    <p:extLst>
      <p:ext uri="{BB962C8B-B14F-4D97-AF65-F5344CB8AC3E}">
        <p14:creationId xmlns:p14="http://schemas.microsoft.com/office/powerpoint/2010/main" val="2901358861"/>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516" y="444361"/>
            <a:ext cx="6788336" cy="572700"/>
          </a:xfrm>
        </p:spPr>
        <p:txBody>
          <a:bodyPr/>
          <a:lstStyle/>
          <a:p>
            <a:r>
              <a:rPr lang="en-US" sz="2800" dirty="0"/>
              <a:t>Decision tree</a:t>
            </a:r>
          </a:p>
        </p:txBody>
      </p:sp>
      <p:pic>
        <p:nvPicPr>
          <p:cNvPr id="3" name="Picture 2"/>
          <p:cNvPicPr>
            <a:picLocks noChangeAspect="1"/>
          </p:cNvPicPr>
          <p:nvPr/>
        </p:nvPicPr>
        <p:blipFill>
          <a:blip r:embed="rId2"/>
          <a:stretch>
            <a:fillRect/>
          </a:stretch>
        </p:blipFill>
        <p:spPr>
          <a:xfrm>
            <a:off x="2507297" y="1265617"/>
            <a:ext cx="4248774" cy="2285101"/>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endPos="0" dist="5000" dir="5400000" sy="-100000" algn="bl" rotWithShape="0"/>
          </a:effectLst>
        </p:spPr>
      </p:pic>
      <p:pic>
        <p:nvPicPr>
          <p:cNvPr id="4" name="Picture 3"/>
          <p:cNvPicPr>
            <a:picLocks noChangeAspect="1"/>
          </p:cNvPicPr>
          <p:nvPr/>
        </p:nvPicPr>
        <p:blipFill>
          <a:blip r:embed="rId3"/>
          <a:stretch>
            <a:fillRect/>
          </a:stretch>
        </p:blipFill>
        <p:spPr>
          <a:xfrm>
            <a:off x="3247663" y="3878016"/>
            <a:ext cx="2768042" cy="900990"/>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5" name="Google Shape;845;p33"/>
          <p:cNvSpPr/>
          <p:nvPr/>
        </p:nvSpPr>
        <p:spPr>
          <a:xfrm>
            <a:off x="545434" y="893947"/>
            <a:ext cx="1117800" cy="1117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60;p33"/>
          <p:cNvGrpSpPr/>
          <p:nvPr/>
        </p:nvGrpSpPr>
        <p:grpSpPr>
          <a:xfrm rot="10800000">
            <a:off x="595145" y="964654"/>
            <a:ext cx="1015737" cy="976386"/>
            <a:chOff x="6039282" y="1042577"/>
            <a:chExt cx="734316" cy="731929"/>
          </a:xfrm>
        </p:grpSpPr>
        <p:sp>
          <p:nvSpPr>
            <p:cNvPr id="7"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8"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9"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0"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1"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2"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3"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4"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5"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6"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7"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8"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19"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20"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21"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22"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23"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24"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25"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26"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27"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0" name="Google Shape;861;p33"/>
            <p:cNvSpPr/>
            <p:nvPr/>
          </p:nvSpPr>
          <p:spPr>
            <a:xfrm>
              <a:off x="6045349" y="1300188"/>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1" name="Google Shape;862;p33"/>
            <p:cNvSpPr/>
            <p:nvPr/>
          </p:nvSpPr>
          <p:spPr>
            <a:xfrm>
              <a:off x="6080516" y="1201233"/>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2" name="Google Shape;863;p33"/>
            <p:cNvSpPr/>
            <p:nvPr/>
          </p:nvSpPr>
          <p:spPr>
            <a:xfrm>
              <a:off x="6140962" y="1121168"/>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3" name="Google Shape;864;p33"/>
            <p:cNvSpPr/>
            <p:nvPr/>
          </p:nvSpPr>
          <p:spPr>
            <a:xfrm>
              <a:off x="6232449" y="1063385"/>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4" name="Google Shape;865;p33"/>
            <p:cNvSpPr/>
            <p:nvPr/>
          </p:nvSpPr>
          <p:spPr>
            <a:xfrm>
              <a:off x="6335380" y="1043229"/>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5" name="Google Shape;866;p33"/>
            <p:cNvSpPr/>
            <p:nvPr/>
          </p:nvSpPr>
          <p:spPr>
            <a:xfrm>
              <a:off x="6431327"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6" name="Google Shape;877;p33"/>
            <p:cNvSpPr/>
            <p:nvPr/>
          </p:nvSpPr>
          <p:spPr>
            <a:xfrm>
              <a:off x="6177206" y="1595625"/>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7" name="Google Shape;878;p33"/>
            <p:cNvSpPr/>
            <p:nvPr/>
          </p:nvSpPr>
          <p:spPr>
            <a:xfrm>
              <a:off x="6103206" y="1542379"/>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8" name="Google Shape;879;p33"/>
            <p:cNvSpPr/>
            <p:nvPr/>
          </p:nvSpPr>
          <p:spPr>
            <a:xfrm>
              <a:off x="6054491" y="1478912"/>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9" name="Google Shape;880;p33"/>
            <p:cNvSpPr/>
            <p:nvPr/>
          </p:nvSpPr>
          <p:spPr>
            <a:xfrm>
              <a:off x="6039283" y="1407396"/>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grpSp>
      <p:sp>
        <p:nvSpPr>
          <p:cNvPr id="28" name="Google Shape;951;p33"/>
          <p:cNvSpPr txBox="1"/>
          <p:nvPr/>
        </p:nvSpPr>
        <p:spPr>
          <a:xfrm>
            <a:off x="791889" y="1248472"/>
            <a:ext cx="731400" cy="457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lt2"/>
                </a:solidFill>
                <a:latin typeface="Rajdhani"/>
                <a:ea typeface="Rajdhani"/>
                <a:cs typeface="Rajdhani"/>
                <a:sym typeface="Rajdhani"/>
              </a:rPr>
              <a:t>96%</a:t>
            </a:r>
            <a:endParaRPr sz="2000" b="1" dirty="0">
              <a:solidFill>
                <a:schemeClr val="lt2"/>
              </a:solidFill>
              <a:latin typeface="Rajdhani"/>
              <a:ea typeface="Rajdhani"/>
              <a:cs typeface="Rajdhani"/>
              <a:sym typeface="Rajdhani"/>
            </a:endParaRPr>
          </a:p>
        </p:txBody>
      </p:sp>
      <p:sp>
        <p:nvSpPr>
          <p:cNvPr id="29" name="Google Shape;957;p33"/>
          <p:cNvSpPr/>
          <p:nvPr/>
        </p:nvSpPr>
        <p:spPr>
          <a:xfrm>
            <a:off x="406984" y="755497"/>
            <a:ext cx="1394700" cy="1394700"/>
          </a:xfrm>
          <a:prstGeom prst="blockArc">
            <a:avLst>
              <a:gd name="adj1" fmla="val 16275121"/>
              <a:gd name="adj2" fmla="val 13346371"/>
              <a:gd name="adj3" fmla="val 612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Title 1"/>
          <p:cNvSpPr txBox="1">
            <a:spLocks/>
          </p:cNvSpPr>
          <p:nvPr/>
        </p:nvSpPr>
        <p:spPr>
          <a:xfrm>
            <a:off x="268342" y="2147867"/>
            <a:ext cx="1778493" cy="43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t>Accuracy</a:t>
            </a:r>
          </a:p>
        </p:txBody>
      </p:sp>
    </p:spTree>
    <p:extLst>
      <p:ext uri="{BB962C8B-B14F-4D97-AF65-F5344CB8AC3E}">
        <p14:creationId xmlns:p14="http://schemas.microsoft.com/office/powerpoint/2010/main" val="383090194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634" y="556221"/>
            <a:ext cx="6670177" cy="572700"/>
          </a:xfrm>
        </p:spPr>
        <p:txBody>
          <a:bodyPr/>
          <a:lstStyle/>
          <a:p>
            <a:r>
              <a:rPr lang="en-US" dirty="0"/>
              <a:t>Logistic Regression</a:t>
            </a:r>
          </a:p>
        </p:txBody>
      </p:sp>
      <p:pic>
        <p:nvPicPr>
          <p:cNvPr id="3" name="Picture 2"/>
          <p:cNvPicPr>
            <a:picLocks noChangeAspect="1"/>
          </p:cNvPicPr>
          <p:nvPr/>
        </p:nvPicPr>
        <p:blipFill>
          <a:blip r:embed="rId2"/>
          <a:stretch>
            <a:fillRect/>
          </a:stretch>
        </p:blipFill>
        <p:spPr>
          <a:xfrm>
            <a:off x="2557963" y="1390194"/>
            <a:ext cx="4359517" cy="2517468"/>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endPos="0" dist="5000" dir="5400000" sy="-100000" algn="bl" rotWithShape="0"/>
          </a:effectLst>
        </p:spPr>
      </p:pic>
      <p:pic>
        <p:nvPicPr>
          <p:cNvPr id="4" name="Picture 3"/>
          <p:cNvPicPr>
            <a:picLocks noChangeAspect="1"/>
          </p:cNvPicPr>
          <p:nvPr/>
        </p:nvPicPr>
        <p:blipFill>
          <a:blip r:embed="rId3"/>
          <a:stretch>
            <a:fillRect/>
          </a:stretch>
        </p:blipFill>
        <p:spPr>
          <a:xfrm>
            <a:off x="3118245" y="4168935"/>
            <a:ext cx="3238952" cy="704948"/>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5" name="Google Shape;845;p33"/>
          <p:cNvSpPr/>
          <p:nvPr/>
        </p:nvSpPr>
        <p:spPr>
          <a:xfrm>
            <a:off x="405142" y="685667"/>
            <a:ext cx="1117800" cy="1117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60;p33"/>
          <p:cNvGrpSpPr/>
          <p:nvPr/>
        </p:nvGrpSpPr>
        <p:grpSpPr>
          <a:xfrm rot="10800000">
            <a:off x="479686" y="761927"/>
            <a:ext cx="968415" cy="965268"/>
            <a:chOff x="6039282" y="1042577"/>
            <a:chExt cx="734315" cy="731929"/>
          </a:xfrm>
        </p:grpSpPr>
        <p:sp>
          <p:nvSpPr>
            <p:cNvPr id="7"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8"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9"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0"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1"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2"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3"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4"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5"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6"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7"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8"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19"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0"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1"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2"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3"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4"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5"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6"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27"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grpSp>
      <p:sp>
        <p:nvSpPr>
          <p:cNvPr id="28" name="Google Shape;951;p33"/>
          <p:cNvSpPr txBox="1"/>
          <p:nvPr/>
        </p:nvSpPr>
        <p:spPr>
          <a:xfrm>
            <a:off x="634189" y="1041883"/>
            <a:ext cx="731400" cy="457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lt2"/>
                </a:solidFill>
                <a:latin typeface="Rajdhani"/>
                <a:ea typeface="Rajdhani"/>
                <a:cs typeface="Rajdhani"/>
                <a:sym typeface="Rajdhani"/>
              </a:rPr>
              <a:t>32%</a:t>
            </a:r>
            <a:endParaRPr sz="2000" b="1" dirty="0">
              <a:solidFill>
                <a:schemeClr val="lt2"/>
              </a:solidFill>
              <a:latin typeface="Rajdhani"/>
              <a:ea typeface="Rajdhani"/>
              <a:cs typeface="Rajdhani"/>
              <a:sym typeface="Rajdhani"/>
            </a:endParaRPr>
          </a:p>
        </p:txBody>
      </p:sp>
      <p:sp>
        <p:nvSpPr>
          <p:cNvPr id="29" name="Google Shape;957;p33"/>
          <p:cNvSpPr/>
          <p:nvPr/>
        </p:nvSpPr>
        <p:spPr>
          <a:xfrm>
            <a:off x="266700" y="539500"/>
            <a:ext cx="1394700" cy="1394700"/>
          </a:xfrm>
          <a:prstGeom prst="blockArc">
            <a:avLst>
              <a:gd name="adj1" fmla="val 16196372"/>
              <a:gd name="adj2" fmla="val 2170712"/>
              <a:gd name="adj3" fmla="val 5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Title 1"/>
          <p:cNvSpPr txBox="1">
            <a:spLocks/>
          </p:cNvSpPr>
          <p:nvPr/>
        </p:nvSpPr>
        <p:spPr>
          <a:xfrm>
            <a:off x="110642" y="2022386"/>
            <a:ext cx="1778493" cy="43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t>Accuracy</a:t>
            </a:r>
          </a:p>
        </p:txBody>
      </p:sp>
    </p:spTree>
    <p:extLst>
      <p:ext uri="{BB962C8B-B14F-4D97-AF65-F5344CB8AC3E}">
        <p14:creationId xmlns:p14="http://schemas.microsoft.com/office/powerpoint/2010/main" val="370784755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9" y="489881"/>
            <a:ext cx="7704000" cy="572700"/>
          </a:xfrm>
        </p:spPr>
        <p:txBody>
          <a:bodyPr/>
          <a:lstStyle/>
          <a:p>
            <a:r>
              <a:rPr lang="en-US" dirty="0"/>
              <a:t>Random Forest</a:t>
            </a:r>
          </a:p>
        </p:txBody>
      </p:sp>
      <p:pic>
        <p:nvPicPr>
          <p:cNvPr id="3" name="Picture 2"/>
          <p:cNvPicPr>
            <a:picLocks noChangeAspect="1"/>
          </p:cNvPicPr>
          <p:nvPr/>
        </p:nvPicPr>
        <p:blipFill>
          <a:blip r:embed="rId2"/>
          <a:stretch>
            <a:fillRect/>
          </a:stretch>
        </p:blipFill>
        <p:spPr>
          <a:xfrm>
            <a:off x="2423179" y="1313609"/>
            <a:ext cx="4297840" cy="2399559"/>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93000" endPos="0" dist="5000" dir="5400000" sy="-100000" algn="bl" rotWithShape="0"/>
          </a:effectLst>
        </p:spPr>
      </p:pic>
      <p:pic>
        <p:nvPicPr>
          <p:cNvPr id="4" name="Picture 3"/>
          <p:cNvPicPr>
            <a:picLocks noChangeAspect="1"/>
          </p:cNvPicPr>
          <p:nvPr/>
        </p:nvPicPr>
        <p:blipFill>
          <a:blip r:embed="rId3"/>
          <a:stretch>
            <a:fillRect/>
          </a:stretch>
        </p:blipFill>
        <p:spPr>
          <a:xfrm>
            <a:off x="3271162" y="3964196"/>
            <a:ext cx="2601874" cy="879819"/>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30" name="Google Shape;845;p33"/>
          <p:cNvSpPr/>
          <p:nvPr/>
        </p:nvSpPr>
        <p:spPr>
          <a:xfrm>
            <a:off x="504337" y="877150"/>
            <a:ext cx="1117800" cy="1117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860;p33"/>
          <p:cNvGrpSpPr/>
          <p:nvPr/>
        </p:nvGrpSpPr>
        <p:grpSpPr>
          <a:xfrm rot="10800000">
            <a:off x="554048" y="947857"/>
            <a:ext cx="1015737" cy="976386"/>
            <a:chOff x="6039282" y="1042577"/>
            <a:chExt cx="734316" cy="731929"/>
          </a:xfrm>
        </p:grpSpPr>
        <p:sp>
          <p:nvSpPr>
            <p:cNvPr id="32"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3"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4"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5"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6"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7"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8"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9"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0"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1"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2"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3"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4"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5"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6"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7"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8"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9"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0"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1"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2"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3" name="Google Shape;861;p33"/>
            <p:cNvSpPr/>
            <p:nvPr/>
          </p:nvSpPr>
          <p:spPr>
            <a:xfrm>
              <a:off x="6045349" y="1300188"/>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4" name="Google Shape;862;p33"/>
            <p:cNvSpPr/>
            <p:nvPr/>
          </p:nvSpPr>
          <p:spPr>
            <a:xfrm>
              <a:off x="6080516" y="1201233"/>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5" name="Google Shape;863;p33"/>
            <p:cNvSpPr/>
            <p:nvPr/>
          </p:nvSpPr>
          <p:spPr>
            <a:xfrm>
              <a:off x="6140962" y="1121168"/>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6" name="Google Shape;864;p33"/>
            <p:cNvSpPr/>
            <p:nvPr/>
          </p:nvSpPr>
          <p:spPr>
            <a:xfrm>
              <a:off x="6232449" y="1063385"/>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7" name="Google Shape;865;p33"/>
            <p:cNvSpPr/>
            <p:nvPr/>
          </p:nvSpPr>
          <p:spPr>
            <a:xfrm>
              <a:off x="6335380" y="1043229"/>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8" name="Google Shape;866;p33"/>
            <p:cNvSpPr/>
            <p:nvPr/>
          </p:nvSpPr>
          <p:spPr>
            <a:xfrm>
              <a:off x="6431327"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9" name="Google Shape;877;p33"/>
            <p:cNvSpPr/>
            <p:nvPr/>
          </p:nvSpPr>
          <p:spPr>
            <a:xfrm>
              <a:off x="6177206" y="1595625"/>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0" name="Google Shape;878;p33"/>
            <p:cNvSpPr/>
            <p:nvPr/>
          </p:nvSpPr>
          <p:spPr>
            <a:xfrm>
              <a:off x="6103206" y="1542379"/>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1" name="Google Shape;879;p33"/>
            <p:cNvSpPr/>
            <p:nvPr/>
          </p:nvSpPr>
          <p:spPr>
            <a:xfrm>
              <a:off x="6054491" y="1478912"/>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2" name="Google Shape;880;p33"/>
            <p:cNvSpPr/>
            <p:nvPr/>
          </p:nvSpPr>
          <p:spPr>
            <a:xfrm>
              <a:off x="6039283" y="1407396"/>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grpSp>
      <p:sp>
        <p:nvSpPr>
          <p:cNvPr id="63" name="Google Shape;951;p33"/>
          <p:cNvSpPr txBox="1"/>
          <p:nvPr/>
        </p:nvSpPr>
        <p:spPr>
          <a:xfrm>
            <a:off x="750792" y="1231675"/>
            <a:ext cx="731400" cy="457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lt2"/>
                </a:solidFill>
                <a:latin typeface="Rajdhani"/>
                <a:ea typeface="Rajdhani"/>
                <a:cs typeface="Rajdhani"/>
                <a:sym typeface="Rajdhani"/>
              </a:rPr>
              <a:t>97%</a:t>
            </a:r>
            <a:endParaRPr sz="2000" b="1" dirty="0">
              <a:solidFill>
                <a:schemeClr val="lt2"/>
              </a:solidFill>
              <a:latin typeface="Rajdhani"/>
              <a:ea typeface="Rajdhani"/>
              <a:cs typeface="Rajdhani"/>
              <a:sym typeface="Rajdhani"/>
            </a:endParaRPr>
          </a:p>
        </p:txBody>
      </p:sp>
      <p:sp>
        <p:nvSpPr>
          <p:cNvPr id="64" name="Google Shape;957;p33"/>
          <p:cNvSpPr/>
          <p:nvPr/>
        </p:nvSpPr>
        <p:spPr>
          <a:xfrm>
            <a:off x="365887" y="738700"/>
            <a:ext cx="1394700" cy="1394700"/>
          </a:xfrm>
          <a:prstGeom prst="blockArc">
            <a:avLst>
              <a:gd name="adj1" fmla="val 16275121"/>
              <a:gd name="adj2" fmla="val 14613391"/>
              <a:gd name="adj3" fmla="val 54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Title 1"/>
          <p:cNvSpPr txBox="1">
            <a:spLocks/>
          </p:cNvSpPr>
          <p:nvPr/>
        </p:nvSpPr>
        <p:spPr>
          <a:xfrm>
            <a:off x="227245" y="2192046"/>
            <a:ext cx="1778493" cy="43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t>Accuracy</a:t>
            </a:r>
          </a:p>
        </p:txBody>
      </p:sp>
    </p:spTree>
    <p:extLst>
      <p:ext uri="{BB962C8B-B14F-4D97-AF65-F5344CB8AC3E}">
        <p14:creationId xmlns:p14="http://schemas.microsoft.com/office/powerpoint/2010/main" val="256194128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401" y="385397"/>
            <a:ext cx="7704000" cy="572700"/>
          </a:xfrm>
        </p:spPr>
        <p:txBody>
          <a:bodyPr/>
          <a:lstStyle/>
          <a:p>
            <a:r>
              <a:rPr lang="en-US" dirty="0"/>
              <a:t>XGB</a:t>
            </a:r>
          </a:p>
        </p:txBody>
      </p:sp>
      <p:pic>
        <p:nvPicPr>
          <p:cNvPr id="3" name="Picture 2"/>
          <p:cNvPicPr>
            <a:picLocks noChangeAspect="1"/>
          </p:cNvPicPr>
          <p:nvPr/>
        </p:nvPicPr>
        <p:blipFill>
          <a:blip r:embed="rId2"/>
          <a:stretch>
            <a:fillRect/>
          </a:stretch>
        </p:blipFill>
        <p:spPr>
          <a:xfrm>
            <a:off x="2498042" y="1138417"/>
            <a:ext cx="4219852" cy="2653061"/>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0" dist="5000" dir="5400000" sy="-100000" algn="bl" rotWithShape="0"/>
          </a:effectLst>
        </p:spPr>
      </p:pic>
      <p:pic>
        <p:nvPicPr>
          <p:cNvPr id="4" name="Picture 3"/>
          <p:cNvPicPr>
            <a:picLocks noChangeAspect="1"/>
          </p:cNvPicPr>
          <p:nvPr/>
        </p:nvPicPr>
        <p:blipFill>
          <a:blip r:embed="rId3"/>
          <a:stretch>
            <a:fillRect/>
          </a:stretch>
        </p:blipFill>
        <p:spPr>
          <a:xfrm>
            <a:off x="3317433" y="4045894"/>
            <a:ext cx="2581070" cy="752580"/>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30" name="Google Shape;845;p33"/>
          <p:cNvSpPr/>
          <p:nvPr/>
        </p:nvSpPr>
        <p:spPr>
          <a:xfrm>
            <a:off x="613712" y="682428"/>
            <a:ext cx="1117800" cy="1117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860;p33"/>
          <p:cNvGrpSpPr/>
          <p:nvPr/>
        </p:nvGrpSpPr>
        <p:grpSpPr>
          <a:xfrm rot="10800000">
            <a:off x="663423" y="753135"/>
            <a:ext cx="1015737" cy="976386"/>
            <a:chOff x="6039282" y="1042577"/>
            <a:chExt cx="734316" cy="731929"/>
          </a:xfrm>
        </p:grpSpPr>
        <p:sp>
          <p:nvSpPr>
            <p:cNvPr id="32"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3"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4"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5"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6"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7"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8"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9"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0"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1"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2"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3"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4"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5"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6"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7"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8"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9"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0"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1"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2"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3" name="Google Shape;861;p33"/>
            <p:cNvSpPr/>
            <p:nvPr/>
          </p:nvSpPr>
          <p:spPr>
            <a:xfrm>
              <a:off x="6045349" y="1300188"/>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4" name="Google Shape;862;p33"/>
            <p:cNvSpPr/>
            <p:nvPr/>
          </p:nvSpPr>
          <p:spPr>
            <a:xfrm>
              <a:off x="6080516" y="1201233"/>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5" name="Google Shape;863;p33"/>
            <p:cNvSpPr/>
            <p:nvPr/>
          </p:nvSpPr>
          <p:spPr>
            <a:xfrm>
              <a:off x="6140962" y="1121168"/>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6" name="Google Shape;864;p33"/>
            <p:cNvSpPr/>
            <p:nvPr/>
          </p:nvSpPr>
          <p:spPr>
            <a:xfrm>
              <a:off x="6232449" y="1063385"/>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7" name="Google Shape;865;p33"/>
            <p:cNvSpPr/>
            <p:nvPr/>
          </p:nvSpPr>
          <p:spPr>
            <a:xfrm>
              <a:off x="6335380" y="1043229"/>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8" name="Google Shape;866;p33"/>
            <p:cNvSpPr/>
            <p:nvPr/>
          </p:nvSpPr>
          <p:spPr>
            <a:xfrm>
              <a:off x="6431327"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9" name="Google Shape;877;p33"/>
            <p:cNvSpPr/>
            <p:nvPr/>
          </p:nvSpPr>
          <p:spPr>
            <a:xfrm>
              <a:off x="6177206" y="1595625"/>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0" name="Google Shape;878;p33"/>
            <p:cNvSpPr/>
            <p:nvPr/>
          </p:nvSpPr>
          <p:spPr>
            <a:xfrm>
              <a:off x="6103206" y="1542379"/>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1" name="Google Shape;879;p33"/>
            <p:cNvSpPr/>
            <p:nvPr/>
          </p:nvSpPr>
          <p:spPr>
            <a:xfrm>
              <a:off x="6054491" y="1478912"/>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2" name="Google Shape;880;p33"/>
            <p:cNvSpPr/>
            <p:nvPr/>
          </p:nvSpPr>
          <p:spPr>
            <a:xfrm>
              <a:off x="6039283" y="1407396"/>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grpSp>
      <p:sp>
        <p:nvSpPr>
          <p:cNvPr id="63" name="Google Shape;951;p33"/>
          <p:cNvSpPr txBox="1"/>
          <p:nvPr/>
        </p:nvSpPr>
        <p:spPr>
          <a:xfrm>
            <a:off x="860167" y="1036953"/>
            <a:ext cx="731400" cy="457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lt2"/>
                </a:solidFill>
                <a:latin typeface="Rajdhani"/>
                <a:ea typeface="Rajdhani"/>
                <a:cs typeface="Rajdhani"/>
                <a:sym typeface="Rajdhani"/>
              </a:rPr>
              <a:t>97%</a:t>
            </a:r>
            <a:endParaRPr sz="2000" b="1" dirty="0">
              <a:solidFill>
                <a:schemeClr val="lt2"/>
              </a:solidFill>
              <a:latin typeface="Rajdhani"/>
              <a:ea typeface="Rajdhani"/>
              <a:cs typeface="Rajdhani"/>
              <a:sym typeface="Rajdhani"/>
            </a:endParaRPr>
          </a:p>
        </p:txBody>
      </p:sp>
      <p:sp>
        <p:nvSpPr>
          <p:cNvPr id="64" name="Google Shape;957;p33"/>
          <p:cNvSpPr/>
          <p:nvPr/>
        </p:nvSpPr>
        <p:spPr>
          <a:xfrm>
            <a:off x="475262" y="543978"/>
            <a:ext cx="1394700" cy="1394700"/>
          </a:xfrm>
          <a:prstGeom prst="blockArc">
            <a:avLst>
              <a:gd name="adj1" fmla="val 16275121"/>
              <a:gd name="adj2" fmla="val 14613391"/>
              <a:gd name="adj3" fmla="val 54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Title 1"/>
          <p:cNvSpPr txBox="1">
            <a:spLocks/>
          </p:cNvSpPr>
          <p:nvPr/>
        </p:nvSpPr>
        <p:spPr>
          <a:xfrm>
            <a:off x="283365" y="2021448"/>
            <a:ext cx="1778493" cy="43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t>Accuracy</a:t>
            </a:r>
          </a:p>
        </p:txBody>
      </p:sp>
    </p:spTree>
    <p:extLst>
      <p:ext uri="{BB962C8B-B14F-4D97-AF65-F5344CB8AC3E}">
        <p14:creationId xmlns:p14="http://schemas.microsoft.com/office/powerpoint/2010/main" val="63835896"/>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SVM</a:t>
            </a:r>
          </a:p>
        </p:txBody>
      </p:sp>
      <p:pic>
        <p:nvPicPr>
          <p:cNvPr id="3" name="Picture 2"/>
          <p:cNvPicPr>
            <a:picLocks noChangeAspect="1"/>
          </p:cNvPicPr>
          <p:nvPr/>
        </p:nvPicPr>
        <p:blipFill>
          <a:blip r:embed="rId2"/>
          <a:stretch>
            <a:fillRect/>
          </a:stretch>
        </p:blipFill>
        <p:spPr>
          <a:xfrm>
            <a:off x="2321863" y="1604847"/>
            <a:ext cx="4500465" cy="1974888"/>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0" dist="5000" dir="5400000" sy="-100000" algn="bl" rotWithShape="0"/>
          </a:effectLst>
        </p:spPr>
      </p:pic>
      <p:pic>
        <p:nvPicPr>
          <p:cNvPr id="4" name="Picture 3"/>
          <p:cNvPicPr>
            <a:picLocks noChangeAspect="1"/>
          </p:cNvPicPr>
          <p:nvPr/>
        </p:nvPicPr>
        <p:blipFill>
          <a:blip r:embed="rId3"/>
          <a:stretch>
            <a:fillRect/>
          </a:stretch>
        </p:blipFill>
        <p:spPr>
          <a:xfrm>
            <a:off x="3531839" y="3854809"/>
            <a:ext cx="2080515" cy="431514"/>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30" name="Google Shape;845;p33"/>
          <p:cNvSpPr/>
          <p:nvPr/>
        </p:nvSpPr>
        <p:spPr>
          <a:xfrm>
            <a:off x="613712" y="682428"/>
            <a:ext cx="1117800" cy="11178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860;p33"/>
          <p:cNvGrpSpPr/>
          <p:nvPr/>
        </p:nvGrpSpPr>
        <p:grpSpPr>
          <a:xfrm rot="10800000">
            <a:off x="663423" y="753135"/>
            <a:ext cx="1015737" cy="976386"/>
            <a:chOff x="6039282" y="1042577"/>
            <a:chExt cx="734316" cy="731929"/>
          </a:xfrm>
        </p:grpSpPr>
        <p:sp>
          <p:nvSpPr>
            <p:cNvPr id="32"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3"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4"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5"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6"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7"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8"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39"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0"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1"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2"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3"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4"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5"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6"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7"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8"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49"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0"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1"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2"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3" name="Google Shape;861;p33"/>
            <p:cNvSpPr/>
            <p:nvPr/>
          </p:nvSpPr>
          <p:spPr>
            <a:xfrm>
              <a:off x="6045349" y="1300188"/>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4" name="Google Shape;862;p33"/>
            <p:cNvSpPr/>
            <p:nvPr/>
          </p:nvSpPr>
          <p:spPr>
            <a:xfrm>
              <a:off x="6080516" y="1201233"/>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5" name="Google Shape;863;p33"/>
            <p:cNvSpPr/>
            <p:nvPr/>
          </p:nvSpPr>
          <p:spPr>
            <a:xfrm>
              <a:off x="6140962" y="1121168"/>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6" name="Google Shape;864;p33"/>
            <p:cNvSpPr/>
            <p:nvPr/>
          </p:nvSpPr>
          <p:spPr>
            <a:xfrm>
              <a:off x="6232449" y="1063385"/>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7" name="Google Shape;865;p33"/>
            <p:cNvSpPr/>
            <p:nvPr/>
          </p:nvSpPr>
          <p:spPr>
            <a:xfrm>
              <a:off x="6335380" y="1043229"/>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8" name="Google Shape;866;p33"/>
            <p:cNvSpPr/>
            <p:nvPr/>
          </p:nvSpPr>
          <p:spPr>
            <a:xfrm>
              <a:off x="6431327"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59" name="Google Shape;877;p33"/>
            <p:cNvSpPr/>
            <p:nvPr/>
          </p:nvSpPr>
          <p:spPr>
            <a:xfrm>
              <a:off x="6177206" y="1595625"/>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0" name="Google Shape;878;p33"/>
            <p:cNvSpPr/>
            <p:nvPr/>
          </p:nvSpPr>
          <p:spPr>
            <a:xfrm>
              <a:off x="6103206" y="1542379"/>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1" name="Google Shape;879;p33"/>
            <p:cNvSpPr/>
            <p:nvPr/>
          </p:nvSpPr>
          <p:spPr>
            <a:xfrm>
              <a:off x="6054491" y="1478912"/>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sp>
          <p:nvSpPr>
            <p:cNvPr id="62" name="Google Shape;880;p33"/>
            <p:cNvSpPr/>
            <p:nvPr/>
          </p:nvSpPr>
          <p:spPr>
            <a:xfrm>
              <a:off x="6039283" y="1407396"/>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solidFill>
                  <a:schemeClr val="accent3">
                    <a:lumMod val="60000"/>
                    <a:lumOff val="40000"/>
                  </a:schemeClr>
                </a:solidFill>
              </a:endParaRPr>
            </a:p>
          </p:txBody>
        </p:sp>
      </p:grpSp>
      <p:sp>
        <p:nvSpPr>
          <p:cNvPr id="63" name="Google Shape;951;p33"/>
          <p:cNvSpPr txBox="1"/>
          <p:nvPr/>
        </p:nvSpPr>
        <p:spPr>
          <a:xfrm>
            <a:off x="860167" y="1036953"/>
            <a:ext cx="731400" cy="457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000" b="1" dirty="0">
                <a:solidFill>
                  <a:schemeClr val="lt2"/>
                </a:solidFill>
                <a:latin typeface="Rajdhani"/>
                <a:ea typeface="Rajdhani"/>
                <a:cs typeface="Rajdhani"/>
                <a:sym typeface="Rajdhani"/>
              </a:rPr>
              <a:t>71%</a:t>
            </a:r>
            <a:endParaRPr sz="2000" b="1" dirty="0">
              <a:solidFill>
                <a:schemeClr val="lt2"/>
              </a:solidFill>
              <a:latin typeface="Rajdhani"/>
              <a:ea typeface="Rajdhani"/>
              <a:cs typeface="Rajdhani"/>
              <a:sym typeface="Rajdhani"/>
            </a:endParaRPr>
          </a:p>
        </p:txBody>
      </p:sp>
      <p:sp>
        <p:nvSpPr>
          <p:cNvPr id="64" name="Google Shape;957;p33"/>
          <p:cNvSpPr/>
          <p:nvPr/>
        </p:nvSpPr>
        <p:spPr>
          <a:xfrm>
            <a:off x="475262" y="543978"/>
            <a:ext cx="1394700" cy="1394700"/>
          </a:xfrm>
          <a:prstGeom prst="blockArc">
            <a:avLst>
              <a:gd name="adj1" fmla="val 16275121"/>
              <a:gd name="adj2" fmla="val 9271595"/>
              <a:gd name="adj3" fmla="val 561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Title 1"/>
          <p:cNvSpPr txBox="1">
            <a:spLocks/>
          </p:cNvSpPr>
          <p:nvPr/>
        </p:nvSpPr>
        <p:spPr>
          <a:xfrm>
            <a:off x="283365" y="2021448"/>
            <a:ext cx="1778493" cy="43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t>Accuracy</a:t>
            </a:r>
          </a:p>
        </p:txBody>
      </p:sp>
    </p:spTree>
    <p:extLst>
      <p:ext uri="{BB962C8B-B14F-4D97-AF65-F5344CB8AC3E}">
        <p14:creationId xmlns:p14="http://schemas.microsoft.com/office/powerpoint/2010/main" val="1836050550"/>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578" y="1400612"/>
            <a:ext cx="4879316" cy="1289301"/>
          </a:xfrm>
        </p:spPr>
        <p:txBody>
          <a:bodyPr/>
          <a:lstStyle/>
          <a:p>
            <a:r>
              <a:rPr lang="en-US" sz="4800" dirty="0"/>
              <a:t>Models Performance</a:t>
            </a:r>
          </a:p>
        </p:txBody>
      </p:sp>
      <p:sp>
        <p:nvSpPr>
          <p:cNvPr id="3" name="Google Shape;1318;p47"/>
          <p:cNvSpPr/>
          <p:nvPr/>
        </p:nvSpPr>
        <p:spPr>
          <a:xfrm>
            <a:off x="6441895" y="1420349"/>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6771861" y="1764533"/>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8000" dirty="0"/>
              <a:t>07</a:t>
            </a:r>
          </a:p>
        </p:txBody>
      </p:sp>
      <p:sp>
        <p:nvSpPr>
          <p:cNvPr id="27" name="Google Shape;57;p15"/>
          <p:cNvSpPr txBox="1">
            <a:spLocks/>
          </p:cNvSpPr>
          <p:nvPr/>
        </p:nvSpPr>
        <p:spPr>
          <a:xfrm>
            <a:off x="515654" y="4303543"/>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Mariam</a:t>
            </a:r>
            <a:endParaRPr lang="en-US" sz="1600" dirty="0"/>
          </a:p>
        </p:txBody>
      </p:sp>
      <p:pic>
        <p:nvPicPr>
          <p:cNvPr id="50"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38051" t="1731" r="38320" b="49597"/>
          <a:stretch/>
        </p:blipFill>
        <p:spPr>
          <a:xfrm>
            <a:off x="685781" y="2386119"/>
            <a:ext cx="984613" cy="2157560"/>
          </a:xfrm>
          <a:prstGeom prst="rect">
            <a:avLst/>
          </a:prstGeom>
          <a:noFill/>
          <a:ln>
            <a:noFill/>
          </a:ln>
        </p:spPr>
      </p:pic>
    </p:spTree>
    <p:extLst>
      <p:ext uri="{BB962C8B-B14F-4D97-AF65-F5344CB8AC3E}">
        <p14:creationId xmlns:p14="http://schemas.microsoft.com/office/powerpoint/2010/main" val="419186731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470" y="786080"/>
            <a:ext cx="7704000" cy="572700"/>
          </a:xfrm>
        </p:spPr>
        <p:txBody>
          <a:bodyPr/>
          <a:lstStyle/>
          <a:p>
            <a:r>
              <a:rPr lang="en-US" sz="2400" dirty="0"/>
              <a:t>Model Performance: Accuracy Comparison and Conclusion</a:t>
            </a:r>
          </a:p>
        </p:txBody>
      </p:sp>
      <p:pic>
        <p:nvPicPr>
          <p:cNvPr id="3" name="Picture 2"/>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70000"/>
                    </a14:imgEffect>
                    <a14:imgEffect>
                      <a14:colorTemperature colorTemp="8800"/>
                    </a14:imgEffect>
                    <a14:imgEffect>
                      <a14:brightnessContrast contrast="40000"/>
                    </a14:imgEffect>
                  </a14:imgLayer>
                </a14:imgProps>
              </a:ext>
            </a:extLst>
          </a:blip>
          <a:stretch>
            <a:fillRect/>
          </a:stretch>
        </p:blipFill>
        <p:spPr>
          <a:xfrm>
            <a:off x="1594302" y="1818844"/>
            <a:ext cx="2214890" cy="2192831"/>
          </a:xfrm>
          <a:prstGeom prst="roundRect">
            <a:avLst>
              <a:gd name="adj" fmla="val 8594"/>
            </a:avLst>
          </a:prstGeom>
          <a:solidFill>
            <a:srgbClr val="FFFFFF">
              <a:shade val="85000"/>
            </a:srgbClr>
          </a:solidFill>
          <a:ln>
            <a:solidFill>
              <a:schemeClr val="accent3">
                <a:lumMod val="75000"/>
              </a:schemeClr>
            </a:solidFill>
          </a:ln>
          <a:effectLst>
            <a:glow rad="1397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sharpenSoften amount="67000"/>
                    </a14:imgEffect>
                    <a14:imgEffect>
                      <a14:brightnessContrast bright="40000" contrast="-20000"/>
                    </a14:imgEffect>
                  </a14:imgLayer>
                </a14:imgProps>
              </a:ext>
            </a:extLst>
          </a:blip>
          <a:stretch>
            <a:fillRect/>
          </a:stretch>
        </p:blipFill>
        <p:spPr>
          <a:xfrm>
            <a:off x="5141025" y="1818844"/>
            <a:ext cx="2514165" cy="2192831"/>
          </a:xfrm>
          <a:prstGeom prst="roundRect">
            <a:avLst>
              <a:gd name="adj" fmla="val 8594"/>
            </a:avLst>
          </a:prstGeom>
          <a:solidFill>
            <a:srgbClr val="FFFFFF">
              <a:shade val="85000"/>
            </a:srgbClr>
          </a:solidFill>
          <a:ln>
            <a:solidFill>
              <a:schemeClr val="accent3">
                <a:lumMod val="75000"/>
              </a:schemeClr>
            </a:solidFill>
          </a:ln>
          <a:effectLst>
            <a:glow rad="139700">
              <a:schemeClr val="accent3">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422970429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140" y="1399893"/>
            <a:ext cx="4879316" cy="1289301"/>
          </a:xfrm>
        </p:spPr>
        <p:txBody>
          <a:bodyPr/>
          <a:lstStyle/>
          <a:p>
            <a:r>
              <a:rPr lang="en-US" sz="4800" dirty="0"/>
              <a:t>Hyperparameter Tuning </a:t>
            </a:r>
          </a:p>
        </p:txBody>
      </p:sp>
      <p:sp>
        <p:nvSpPr>
          <p:cNvPr id="3" name="Google Shape;1318;p47"/>
          <p:cNvSpPr/>
          <p:nvPr/>
        </p:nvSpPr>
        <p:spPr>
          <a:xfrm>
            <a:off x="6709021" y="1223330"/>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7038987" y="1567514"/>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08</a:t>
            </a:r>
          </a:p>
        </p:txBody>
      </p:sp>
      <p:sp>
        <p:nvSpPr>
          <p:cNvPr id="7" name="Google Shape;57;p15"/>
          <p:cNvSpPr txBox="1">
            <a:spLocks/>
          </p:cNvSpPr>
          <p:nvPr/>
        </p:nvSpPr>
        <p:spPr>
          <a:xfrm>
            <a:off x="248746" y="4609251"/>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Eslam</a:t>
            </a:r>
            <a:endParaRPr lang="en-US" sz="1600" dirty="0"/>
          </a:p>
        </p:txBody>
      </p:sp>
      <p:pic>
        <p:nvPicPr>
          <p:cNvPr id="8"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9817" t="50443" r="63366" b="2096"/>
          <a:stretch/>
        </p:blipFill>
        <p:spPr>
          <a:xfrm>
            <a:off x="358544" y="2044544"/>
            <a:ext cx="1204032" cy="2564707"/>
          </a:xfrm>
          <a:prstGeom prst="rect">
            <a:avLst/>
          </a:prstGeom>
          <a:noFill/>
          <a:ln>
            <a:noFill/>
          </a:ln>
        </p:spPr>
      </p:pic>
    </p:spTree>
    <p:extLst>
      <p:ext uri="{BB962C8B-B14F-4D97-AF65-F5344CB8AC3E}">
        <p14:creationId xmlns:p14="http://schemas.microsoft.com/office/powerpoint/2010/main" val="155839180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824" y="502446"/>
            <a:ext cx="7704000" cy="572700"/>
          </a:xfrm>
        </p:spPr>
        <p:txBody>
          <a:bodyPr/>
          <a:lstStyle/>
          <a:p>
            <a:r>
              <a:rPr lang="en-US" dirty="0"/>
              <a:t>XGB</a:t>
            </a:r>
          </a:p>
        </p:txBody>
      </p:sp>
      <p:pic>
        <p:nvPicPr>
          <p:cNvPr id="3" name="Picture 2"/>
          <p:cNvPicPr>
            <a:picLocks noChangeAspect="1"/>
          </p:cNvPicPr>
          <p:nvPr/>
        </p:nvPicPr>
        <p:blipFill>
          <a:blip r:embed="rId2"/>
          <a:stretch>
            <a:fillRect/>
          </a:stretch>
        </p:blipFill>
        <p:spPr>
          <a:xfrm>
            <a:off x="720100" y="1444800"/>
            <a:ext cx="3247562" cy="2529075"/>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4572100" y="1444800"/>
            <a:ext cx="4098588" cy="2531298"/>
          </a:xfrm>
          <a:prstGeom prst="roundRect">
            <a:avLst>
              <a:gd name="adj" fmla="val 8594"/>
            </a:avLst>
          </a:prstGeom>
          <a:solidFill>
            <a:srgbClr val="FFFFFF">
              <a:shade val="85000"/>
            </a:srgbClr>
          </a:solidFill>
          <a:ln>
            <a:solidFill>
              <a:schemeClr val="accent3">
                <a:lumMod val="75000"/>
              </a:schemeClr>
            </a:solidFill>
          </a:ln>
          <a:effectLst>
            <a:glow rad="63500">
              <a:schemeClr val="accent3">
                <a:satMod val="175000"/>
                <a:alpha val="40000"/>
              </a:schemeClr>
            </a:glow>
            <a:reflection blurRad="12700" stA="38000" endPos="28000" dist="5000" dir="5400000" sy="-100000" algn="bl" rotWithShape="0"/>
          </a:effectLst>
        </p:spPr>
      </p:pic>
      <p:sp>
        <p:nvSpPr>
          <p:cNvPr id="5" name="Title 1"/>
          <p:cNvSpPr txBox="1">
            <a:spLocks/>
          </p:cNvSpPr>
          <p:nvPr/>
        </p:nvSpPr>
        <p:spPr>
          <a:xfrm>
            <a:off x="1084895" y="4140484"/>
            <a:ext cx="2517972" cy="49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solidFill>
                  <a:schemeClr val="accent3">
                    <a:lumMod val="60000"/>
                    <a:lumOff val="40000"/>
                  </a:schemeClr>
                </a:solidFill>
              </a:rPr>
              <a:t>Grid Search</a:t>
            </a:r>
          </a:p>
        </p:txBody>
      </p:sp>
      <p:sp>
        <p:nvSpPr>
          <p:cNvPr id="6" name="Title 1"/>
          <p:cNvSpPr txBox="1">
            <a:spLocks/>
          </p:cNvSpPr>
          <p:nvPr/>
        </p:nvSpPr>
        <p:spPr>
          <a:xfrm>
            <a:off x="5275128" y="4140484"/>
            <a:ext cx="2692531" cy="49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solidFill>
                  <a:schemeClr val="accent3">
                    <a:lumMod val="60000"/>
                    <a:lumOff val="40000"/>
                  </a:schemeClr>
                </a:solidFill>
              </a:rPr>
              <a:t>Random Search</a:t>
            </a:r>
          </a:p>
        </p:txBody>
      </p:sp>
    </p:spTree>
    <p:extLst>
      <p:ext uri="{BB962C8B-B14F-4D97-AF65-F5344CB8AC3E}">
        <p14:creationId xmlns:p14="http://schemas.microsoft.com/office/powerpoint/2010/main" val="2792055272"/>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28" y="579228"/>
            <a:ext cx="7704000" cy="572700"/>
          </a:xfrm>
        </p:spPr>
        <p:txBody>
          <a:bodyPr/>
          <a:lstStyle/>
          <a:p>
            <a:r>
              <a:rPr lang="en-US" dirty="0"/>
              <a:t>XGB</a:t>
            </a:r>
          </a:p>
        </p:txBody>
      </p:sp>
      <p:pic>
        <p:nvPicPr>
          <p:cNvPr id="3" name="Picture 2"/>
          <p:cNvPicPr>
            <a:picLocks noChangeAspect="1"/>
          </p:cNvPicPr>
          <p:nvPr/>
        </p:nvPicPr>
        <p:blipFill>
          <a:blip r:embed="rId2"/>
          <a:stretch>
            <a:fillRect/>
          </a:stretch>
        </p:blipFill>
        <p:spPr>
          <a:xfrm>
            <a:off x="2149445" y="1493638"/>
            <a:ext cx="5150270" cy="2749929"/>
          </a:xfrm>
          <a:prstGeom prst="roundRect">
            <a:avLst>
              <a:gd name="adj" fmla="val 4742"/>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65" name="Google Shape;845;p33"/>
          <p:cNvSpPr/>
          <p:nvPr/>
        </p:nvSpPr>
        <p:spPr>
          <a:xfrm>
            <a:off x="410492" y="443828"/>
            <a:ext cx="1060107" cy="1121389"/>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66" name="Google Shape;860;p33"/>
          <p:cNvGrpSpPr/>
          <p:nvPr/>
        </p:nvGrpSpPr>
        <p:grpSpPr>
          <a:xfrm rot="10800000">
            <a:off x="460204" y="514989"/>
            <a:ext cx="963312" cy="979521"/>
            <a:chOff x="6039282" y="1042577"/>
            <a:chExt cx="734316" cy="731929"/>
          </a:xfrm>
        </p:grpSpPr>
        <p:sp>
          <p:nvSpPr>
            <p:cNvPr id="67"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8"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9"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0"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1"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2"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3"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4"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5"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6"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7"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8"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79"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0"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1"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2"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3"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4"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5"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6"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7"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8" name="Google Shape;861;p33"/>
            <p:cNvSpPr/>
            <p:nvPr/>
          </p:nvSpPr>
          <p:spPr>
            <a:xfrm>
              <a:off x="6045349" y="1300188"/>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89" name="Google Shape;862;p33"/>
            <p:cNvSpPr/>
            <p:nvPr/>
          </p:nvSpPr>
          <p:spPr>
            <a:xfrm>
              <a:off x="6080516" y="1201233"/>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90" name="Google Shape;863;p33"/>
            <p:cNvSpPr/>
            <p:nvPr/>
          </p:nvSpPr>
          <p:spPr>
            <a:xfrm>
              <a:off x="6140962" y="1121168"/>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91" name="Google Shape;864;p33"/>
            <p:cNvSpPr/>
            <p:nvPr/>
          </p:nvSpPr>
          <p:spPr>
            <a:xfrm>
              <a:off x="6232449" y="1063385"/>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92" name="Google Shape;865;p33"/>
            <p:cNvSpPr/>
            <p:nvPr/>
          </p:nvSpPr>
          <p:spPr>
            <a:xfrm>
              <a:off x="6335380" y="1043229"/>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93" name="Google Shape;866;p33"/>
            <p:cNvSpPr/>
            <p:nvPr/>
          </p:nvSpPr>
          <p:spPr>
            <a:xfrm>
              <a:off x="6431327"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94" name="Google Shape;877;p33"/>
            <p:cNvSpPr/>
            <p:nvPr/>
          </p:nvSpPr>
          <p:spPr>
            <a:xfrm>
              <a:off x="6177206" y="1595625"/>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95" name="Google Shape;878;p33"/>
            <p:cNvSpPr/>
            <p:nvPr/>
          </p:nvSpPr>
          <p:spPr>
            <a:xfrm>
              <a:off x="6103206" y="1542379"/>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96" name="Google Shape;879;p33"/>
            <p:cNvSpPr/>
            <p:nvPr/>
          </p:nvSpPr>
          <p:spPr>
            <a:xfrm>
              <a:off x="6054491" y="1478912"/>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97" name="Google Shape;880;p33"/>
            <p:cNvSpPr/>
            <p:nvPr/>
          </p:nvSpPr>
          <p:spPr>
            <a:xfrm>
              <a:off x="6039283" y="1407396"/>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grpSp>
      <p:sp>
        <p:nvSpPr>
          <p:cNvPr id="98" name="Google Shape;951;p33"/>
          <p:cNvSpPr txBox="1"/>
          <p:nvPr/>
        </p:nvSpPr>
        <p:spPr>
          <a:xfrm>
            <a:off x="604757" y="790467"/>
            <a:ext cx="693651" cy="458668"/>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800" b="1" dirty="0">
                <a:solidFill>
                  <a:schemeClr val="lt2"/>
                </a:solidFill>
                <a:latin typeface="Rajdhani"/>
                <a:ea typeface="Rajdhani"/>
                <a:cs typeface="Rajdhani"/>
                <a:sym typeface="Rajdhani"/>
              </a:rPr>
              <a:t>97%</a:t>
            </a:r>
            <a:endParaRPr sz="1800" b="1" dirty="0">
              <a:solidFill>
                <a:schemeClr val="lt2"/>
              </a:solidFill>
              <a:latin typeface="Rajdhani"/>
              <a:ea typeface="Rajdhani"/>
              <a:cs typeface="Rajdhani"/>
              <a:sym typeface="Rajdhani"/>
            </a:endParaRPr>
          </a:p>
        </p:txBody>
      </p:sp>
      <p:sp>
        <p:nvSpPr>
          <p:cNvPr id="99" name="Google Shape;957;p33"/>
          <p:cNvSpPr/>
          <p:nvPr/>
        </p:nvSpPr>
        <p:spPr>
          <a:xfrm>
            <a:off x="272043" y="304489"/>
            <a:ext cx="1322716" cy="1399178"/>
          </a:xfrm>
          <a:prstGeom prst="blockArc">
            <a:avLst>
              <a:gd name="adj1" fmla="val 16275121"/>
              <a:gd name="adj2" fmla="val 14613391"/>
              <a:gd name="adj3" fmla="val 54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 name="Title 1"/>
          <p:cNvSpPr txBox="1">
            <a:spLocks/>
          </p:cNvSpPr>
          <p:nvPr/>
        </p:nvSpPr>
        <p:spPr>
          <a:xfrm>
            <a:off x="108233" y="1703667"/>
            <a:ext cx="1686700" cy="4325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800" dirty="0"/>
              <a:t>Accuracy</a:t>
            </a:r>
          </a:p>
        </p:txBody>
      </p:sp>
    </p:spTree>
    <p:extLst>
      <p:ext uri="{BB962C8B-B14F-4D97-AF65-F5344CB8AC3E}">
        <p14:creationId xmlns:p14="http://schemas.microsoft.com/office/powerpoint/2010/main" val="2710889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40" y="1179488"/>
            <a:ext cx="7704000" cy="847511"/>
          </a:xfrm>
        </p:spPr>
        <p:txBody>
          <a:bodyPr/>
          <a:lstStyle/>
          <a:p>
            <a:pPr marL="342900" indent="-342900" algn="l">
              <a:buFont typeface="Arial" panose="020B0604020202020204" pitchFamily="34" charset="0"/>
              <a:buChar char="•"/>
            </a:pPr>
            <a:r>
              <a:rPr lang="en-US" sz="2400" b="0" dirty="0"/>
              <a:t>Analyzing a dataset containing various factors related to companies and their financial information</a:t>
            </a:r>
            <a:endParaRPr lang="en-US" sz="2400" dirty="0"/>
          </a:p>
        </p:txBody>
      </p:sp>
      <p:sp>
        <p:nvSpPr>
          <p:cNvPr id="4" name="Title 1"/>
          <p:cNvSpPr txBox="1">
            <a:spLocks/>
          </p:cNvSpPr>
          <p:nvPr/>
        </p:nvSpPr>
        <p:spPr>
          <a:xfrm>
            <a:off x="0" y="327382"/>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The objective of this project :</a:t>
            </a:r>
          </a:p>
        </p:txBody>
      </p:sp>
      <p:sp>
        <p:nvSpPr>
          <p:cNvPr id="7" name="Title 1"/>
          <p:cNvSpPr txBox="1">
            <a:spLocks/>
          </p:cNvSpPr>
          <p:nvPr/>
        </p:nvSpPr>
        <p:spPr>
          <a:xfrm>
            <a:off x="799040" y="2815005"/>
            <a:ext cx="7704000" cy="8475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marL="342900" indent="-342900" algn="l">
              <a:buFont typeface="Arial" panose="020B0604020202020204" pitchFamily="34" charset="0"/>
              <a:buChar char="•"/>
            </a:pPr>
            <a:r>
              <a:rPr lang="en-US" sz="2400" b="0" dirty="0"/>
              <a:t>Understand the key determinants that influence whether a loan is successfully completed or not.</a:t>
            </a:r>
          </a:p>
        </p:txBody>
      </p:sp>
      <p:sp>
        <p:nvSpPr>
          <p:cNvPr id="8" name="Title 1"/>
          <p:cNvSpPr txBox="1">
            <a:spLocks/>
          </p:cNvSpPr>
          <p:nvPr/>
        </p:nvSpPr>
        <p:spPr>
          <a:xfrm>
            <a:off x="799040" y="2155822"/>
            <a:ext cx="7704000" cy="53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marL="342900" indent="-342900" algn="l">
              <a:buFont typeface="Arial" panose="020B0604020202020204" pitchFamily="34" charset="0"/>
              <a:buChar char="•"/>
            </a:pPr>
            <a:r>
              <a:rPr lang="en-US" sz="2400" b="0" dirty="0"/>
              <a:t>Predict the completion status of a loan</a:t>
            </a:r>
          </a:p>
        </p:txBody>
      </p:sp>
      <p:sp>
        <p:nvSpPr>
          <p:cNvPr id="10" name="Title 1"/>
          <p:cNvSpPr txBox="1">
            <a:spLocks/>
          </p:cNvSpPr>
          <p:nvPr/>
        </p:nvSpPr>
        <p:spPr>
          <a:xfrm>
            <a:off x="799040" y="3791339"/>
            <a:ext cx="7704000" cy="8745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marL="342900" indent="-342900" algn="l">
              <a:buFont typeface="Arial" panose="020B0604020202020204" pitchFamily="34" charset="0"/>
              <a:buChar char="•"/>
            </a:pPr>
            <a:r>
              <a:rPr lang="en-US" sz="2400" b="0" dirty="0"/>
              <a:t>It also aims to make informed decisions regarding loan approvals and risk management.</a:t>
            </a:r>
          </a:p>
        </p:txBody>
      </p:sp>
      <p:grpSp>
        <p:nvGrpSpPr>
          <p:cNvPr id="11" name="Google Shape;316;p36"/>
          <p:cNvGrpSpPr/>
          <p:nvPr/>
        </p:nvGrpSpPr>
        <p:grpSpPr>
          <a:xfrm rot="795882">
            <a:off x="7883151" y="331823"/>
            <a:ext cx="973219" cy="746085"/>
            <a:chOff x="7343425" y="328575"/>
            <a:chExt cx="1354149" cy="1012825"/>
          </a:xfrm>
        </p:grpSpPr>
        <p:sp>
          <p:nvSpPr>
            <p:cNvPr id="12"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solidFill>
              <a:schemeClr val="accent3">
                <a:lumMod val="60000"/>
                <a:lumOff val="40000"/>
              </a:scheme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48" name="Google Shape;316;p36"/>
          <p:cNvGrpSpPr/>
          <p:nvPr/>
        </p:nvGrpSpPr>
        <p:grpSpPr>
          <a:xfrm rot="20941549">
            <a:off x="52576" y="4350209"/>
            <a:ext cx="821453" cy="631278"/>
            <a:chOff x="7343425" y="328575"/>
            <a:chExt cx="1354149" cy="1012825"/>
          </a:xfrm>
        </p:grpSpPr>
        <p:sp>
          <p:nvSpPr>
            <p:cNvPr id="49"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solidFill>
              <a:schemeClr val="accent3">
                <a:lumMod val="60000"/>
                <a:lumOff val="40000"/>
              </a:scheme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extLst>
      <p:ext uri="{BB962C8B-B14F-4D97-AF65-F5344CB8AC3E}">
        <p14:creationId xmlns:p14="http://schemas.microsoft.com/office/powerpoint/2010/main" val="841562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pic>
        <p:nvPicPr>
          <p:cNvPr id="3" name="Picture 2"/>
          <p:cNvPicPr>
            <a:picLocks noChangeAspect="1"/>
          </p:cNvPicPr>
          <p:nvPr/>
        </p:nvPicPr>
        <p:blipFill>
          <a:blip r:embed="rId2"/>
          <a:stretch>
            <a:fillRect/>
          </a:stretch>
        </p:blipFill>
        <p:spPr>
          <a:xfrm>
            <a:off x="1142919" y="1511300"/>
            <a:ext cx="2914737" cy="2539507"/>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4534000" y="1511300"/>
            <a:ext cx="4021315" cy="2539507"/>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5" name="Title 1"/>
          <p:cNvSpPr txBox="1">
            <a:spLocks/>
          </p:cNvSpPr>
          <p:nvPr/>
        </p:nvSpPr>
        <p:spPr>
          <a:xfrm>
            <a:off x="1341301" y="4416570"/>
            <a:ext cx="2517972" cy="49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solidFill>
                  <a:schemeClr val="accent3">
                    <a:lumMod val="60000"/>
                    <a:lumOff val="40000"/>
                  </a:schemeClr>
                </a:solidFill>
              </a:rPr>
              <a:t>Grid Search</a:t>
            </a:r>
          </a:p>
        </p:txBody>
      </p:sp>
      <p:sp>
        <p:nvSpPr>
          <p:cNvPr id="6" name="Title 1"/>
          <p:cNvSpPr txBox="1">
            <a:spLocks/>
          </p:cNvSpPr>
          <p:nvPr/>
        </p:nvSpPr>
        <p:spPr>
          <a:xfrm>
            <a:off x="5198391" y="4416570"/>
            <a:ext cx="2692531" cy="49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solidFill>
                  <a:schemeClr val="accent3">
                    <a:lumMod val="60000"/>
                    <a:lumOff val="40000"/>
                  </a:schemeClr>
                </a:solidFill>
              </a:rPr>
              <a:t>Random Search</a:t>
            </a:r>
          </a:p>
        </p:txBody>
      </p:sp>
    </p:spTree>
    <p:extLst>
      <p:ext uri="{BB962C8B-B14F-4D97-AF65-F5344CB8AC3E}">
        <p14:creationId xmlns:p14="http://schemas.microsoft.com/office/powerpoint/2010/main" val="3620763093"/>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020" y="507392"/>
            <a:ext cx="7704000" cy="572700"/>
          </a:xfrm>
        </p:spPr>
        <p:txBody>
          <a:bodyPr/>
          <a:lstStyle/>
          <a:p>
            <a:r>
              <a:rPr lang="en-US" dirty="0"/>
              <a:t>Decision Tree</a:t>
            </a:r>
          </a:p>
        </p:txBody>
      </p:sp>
      <p:pic>
        <p:nvPicPr>
          <p:cNvPr id="3" name="Picture 2"/>
          <p:cNvPicPr>
            <a:picLocks noChangeAspect="1"/>
          </p:cNvPicPr>
          <p:nvPr/>
        </p:nvPicPr>
        <p:blipFill>
          <a:blip r:embed="rId2"/>
          <a:stretch>
            <a:fillRect/>
          </a:stretch>
        </p:blipFill>
        <p:spPr>
          <a:xfrm>
            <a:off x="1975273" y="1568655"/>
            <a:ext cx="5175494" cy="3059515"/>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29" name="Google Shape;845;p33"/>
          <p:cNvSpPr/>
          <p:nvPr/>
        </p:nvSpPr>
        <p:spPr>
          <a:xfrm>
            <a:off x="410492" y="443828"/>
            <a:ext cx="1060107" cy="1121389"/>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30" name="Google Shape;860;p33"/>
          <p:cNvGrpSpPr/>
          <p:nvPr/>
        </p:nvGrpSpPr>
        <p:grpSpPr>
          <a:xfrm rot="10800000">
            <a:off x="460204" y="514989"/>
            <a:ext cx="963312" cy="979521"/>
            <a:chOff x="6039282" y="1042577"/>
            <a:chExt cx="734316" cy="731929"/>
          </a:xfrm>
        </p:grpSpPr>
        <p:sp>
          <p:nvSpPr>
            <p:cNvPr id="31"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2"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3"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4"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5"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6"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7"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8"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9"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0"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1"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2"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3"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4"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5"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6"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7"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8"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9"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0"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1"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2" name="Google Shape;861;p33"/>
            <p:cNvSpPr/>
            <p:nvPr/>
          </p:nvSpPr>
          <p:spPr>
            <a:xfrm>
              <a:off x="6045349" y="1300188"/>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3" name="Google Shape;862;p33"/>
            <p:cNvSpPr/>
            <p:nvPr/>
          </p:nvSpPr>
          <p:spPr>
            <a:xfrm>
              <a:off x="6080516" y="1201233"/>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4" name="Google Shape;863;p33"/>
            <p:cNvSpPr/>
            <p:nvPr/>
          </p:nvSpPr>
          <p:spPr>
            <a:xfrm>
              <a:off x="6140962" y="1121168"/>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5" name="Google Shape;864;p33"/>
            <p:cNvSpPr/>
            <p:nvPr/>
          </p:nvSpPr>
          <p:spPr>
            <a:xfrm>
              <a:off x="6232449" y="1063385"/>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6" name="Google Shape;865;p33"/>
            <p:cNvSpPr/>
            <p:nvPr/>
          </p:nvSpPr>
          <p:spPr>
            <a:xfrm>
              <a:off x="6335380" y="1043229"/>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7" name="Google Shape;866;p33"/>
            <p:cNvSpPr/>
            <p:nvPr/>
          </p:nvSpPr>
          <p:spPr>
            <a:xfrm>
              <a:off x="6431327"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8" name="Google Shape;877;p33"/>
            <p:cNvSpPr/>
            <p:nvPr/>
          </p:nvSpPr>
          <p:spPr>
            <a:xfrm>
              <a:off x="6177206" y="1595625"/>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9" name="Google Shape;878;p33"/>
            <p:cNvSpPr/>
            <p:nvPr/>
          </p:nvSpPr>
          <p:spPr>
            <a:xfrm>
              <a:off x="6103206" y="1542379"/>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0" name="Google Shape;879;p33"/>
            <p:cNvSpPr/>
            <p:nvPr/>
          </p:nvSpPr>
          <p:spPr>
            <a:xfrm>
              <a:off x="6054491" y="1478912"/>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1" name="Google Shape;880;p33"/>
            <p:cNvSpPr/>
            <p:nvPr/>
          </p:nvSpPr>
          <p:spPr>
            <a:xfrm>
              <a:off x="6039283" y="1407396"/>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grpSp>
      <p:sp>
        <p:nvSpPr>
          <p:cNvPr id="62" name="Google Shape;951;p33"/>
          <p:cNvSpPr txBox="1"/>
          <p:nvPr/>
        </p:nvSpPr>
        <p:spPr>
          <a:xfrm>
            <a:off x="604757" y="790467"/>
            <a:ext cx="693651" cy="458668"/>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800" b="1" dirty="0">
                <a:solidFill>
                  <a:schemeClr val="lt2"/>
                </a:solidFill>
                <a:latin typeface="Rajdhani"/>
                <a:ea typeface="Rajdhani"/>
                <a:cs typeface="Rajdhani"/>
                <a:sym typeface="Rajdhani"/>
              </a:rPr>
              <a:t>96%</a:t>
            </a:r>
            <a:endParaRPr sz="1800" b="1" dirty="0">
              <a:solidFill>
                <a:schemeClr val="lt2"/>
              </a:solidFill>
              <a:latin typeface="Rajdhani"/>
              <a:ea typeface="Rajdhani"/>
              <a:cs typeface="Rajdhani"/>
              <a:sym typeface="Rajdhani"/>
            </a:endParaRPr>
          </a:p>
        </p:txBody>
      </p:sp>
      <p:sp>
        <p:nvSpPr>
          <p:cNvPr id="63" name="Google Shape;957;p33"/>
          <p:cNvSpPr/>
          <p:nvPr/>
        </p:nvSpPr>
        <p:spPr>
          <a:xfrm>
            <a:off x="272043" y="304489"/>
            <a:ext cx="1322716" cy="1399178"/>
          </a:xfrm>
          <a:prstGeom prst="blockArc">
            <a:avLst>
              <a:gd name="adj1" fmla="val 16275121"/>
              <a:gd name="adj2" fmla="val 14712928"/>
              <a:gd name="adj3" fmla="val 43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 name="Title 1"/>
          <p:cNvSpPr txBox="1">
            <a:spLocks/>
          </p:cNvSpPr>
          <p:nvPr/>
        </p:nvSpPr>
        <p:spPr>
          <a:xfrm>
            <a:off x="108233" y="1703667"/>
            <a:ext cx="1686700" cy="4325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800" dirty="0"/>
              <a:t>Accuracy</a:t>
            </a:r>
          </a:p>
        </p:txBody>
      </p:sp>
    </p:spTree>
    <p:extLst>
      <p:ext uri="{BB962C8B-B14F-4D97-AF65-F5344CB8AC3E}">
        <p14:creationId xmlns:p14="http://schemas.microsoft.com/office/powerpoint/2010/main" val="3354949656"/>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1609" y="306845"/>
            <a:ext cx="2978597" cy="572700"/>
          </a:xfrm>
        </p:spPr>
        <p:txBody>
          <a:bodyPr/>
          <a:lstStyle/>
          <a:p>
            <a:r>
              <a:rPr lang="en-US" dirty="0"/>
              <a:t>Random Forest</a:t>
            </a:r>
          </a:p>
        </p:txBody>
      </p:sp>
      <p:sp>
        <p:nvSpPr>
          <p:cNvPr id="5" name="Title 1"/>
          <p:cNvSpPr txBox="1">
            <a:spLocks/>
          </p:cNvSpPr>
          <p:nvPr/>
        </p:nvSpPr>
        <p:spPr>
          <a:xfrm>
            <a:off x="1041319" y="4418084"/>
            <a:ext cx="2517972" cy="49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solidFill>
                  <a:schemeClr val="accent3">
                    <a:lumMod val="60000"/>
                    <a:lumOff val="40000"/>
                  </a:schemeClr>
                </a:solidFill>
              </a:rPr>
              <a:t>Grid Search</a:t>
            </a:r>
          </a:p>
        </p:txBody>
      </p:sp>
      <p:sp>
        <p:nvSpPr>
          <p:cNvPr id="6" name="Title 1"/>
          <p:cNvSpPr txBox="1">
            <a:spLocks/>
          </p:cNvSpPr>
          <p:nvPr/>
        </p:nvSpPr>
        <p:spPr>
          <a:xfrm>
            <a:off x="5512090" y="4418085"/>
            <a:ext cx="2692531" cy="4985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rtl="1"/>
            <a:r>
              <a:rPr lang="en-US" sz="2000" dirty="0">
                <a:solidFill>
                  <a:schemeClr val="accent3">
                    <a:lumMod val="60000"/>
                    <a:lumOff val="40000"/>
                  </a:schemeClr>
                </a:solidFill>
              </a:rPr>
              <a:t>Random Search</a:t>
            </a:r>
          </a:p>
        </p:txBody>
      </p:sp>
      <p:pic>
        <p:nvPicPr>
          <p:cNvPr id="7" name="Picture 6"/>
          <p:cNvPicPr>
            <a:picLocks noChangeAspect="1"/>
          </p:cNvPicPr>
          <p:nvPr/>
        </p:nvPicPr>
        <p:blipFill>
          <a:blip r:embed="rId2"/>
          <a:stretch>
            <a:fillRect/>
          </a:stretch>
        </p:blipFill>
        <p:spPr>
          <a:xfrm>
            <a:off x="798168" y="1307620"/>
            <a:ext cx="3004274" cy="2682389"/>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pic>
        <p:nvPicPr>
          <p:cNvPr id="8" name="Picture 7"/>
          <p:cNvPicPr>
            <a:picLocks noChangeAspect="1"/>
          </p:cNvPicPr>
          <p:nvPr/>
        </p:nvPicPr>
        <p:blipFill>
          <a:blip r:embed="rId3"/>
          <a:stretch>
            <a:fillRect/>
          </a:stretch>
        </p:blipFill>
        <p:spPr>
          <a:xfrm>
            <a:off x="4874863" y="1307621"/>
            <a:ext cx="3782049" cy="2682389"/>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94863279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9511" y="538679"/>
            <a:ext cx="2593066" cy="572700"/>
          </a:xfrm>
        </p:spPr>
        <p:txBody>
          <a:bodyPr/>
          <a:lstStyle/>
          <a:p>
            <a:r>
              <a:rPr lang="en-US" dirty="0"/>
              <a:t>Random Forest</a:t>
            </a:r>
          </a:p>
        </p:txBody>
      </p:sp>
      <p:sp>
        <p:nvSpPr>
          <p:cNvPr id="29" name="Google Shape;845;p33"/>
          <p:cNvSpPr/>
          <p:nvPr/>
        </p:nvSpPr>
        <p:spPr>
          <a:xfrm>
            <a:off x="410492" y="443828"/>
            <a:ext cx="1060107" cy="1121389"/>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30" name="Google Shape;860;p33"/>
          <p:cNvGrpSpPr/>
          <p:nvPr/>
        </p:nvGrpSpPr>
        <p:grpSpPr>
          <a:xfrm rot="10800000">
            <a:off x="460204" y="514989"/>
            <a:ext cx="963312" cy="979521"/>
            <a:chOff x="6039282" y="1042577"/>
            <a:chExt cx="734316" cy="731929"/>
          </a:xfrm>
        </p:grpSpPr>
        <p:sp>
          <p:nvSpPr>
            <p:cNvPr id="31"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2"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3"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4"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5"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6"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7"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8"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9"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0"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1"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2"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3"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4"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5"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6"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7"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8"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9"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0"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1"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2" name="Google Shape;861;p33"/>
            <p:cNvSpPr/>
            <p:nvPr/>
          </p:nvSpPr>
          <p:spPr>
            <a:xfrm>
              <a:off x="6045349" y="1300188"/>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3" name="Google Shape;862;p33"/>
            <p:cNvSpPr/>
            <p:nvPr/>
          </p:nvSpPr>
          <p:spPr>
            <a:xfrm>
              <a:off x="6080516" y="1201233"/>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4" name="Google Shape;863;p33"/>
            <p:cNvSpPr/>
            <p:nvPr/>
          </p:nvSpPr>
          <p:spPr>
            <a:xfrm>
              <a:off x="6140962" y="1121168"/>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5" name="Google Shape;864;p33"/>
            <p:cNvSpPr/>
            <p:nvPr/>
          </p:nvSpPr>
          <p:spPr>
            <a:xfrm>
              <a:off x="6232449" y="1063385"/>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6" name="Google Shape;865;p33"/>
            <p:cNvSpPr/>
            <p:nvPr/>
          </p:nvSpPr>
          <p:spPr>
            <a:xfrm>
              <a:off x="6335380" y="1043229"/>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7" name="Google Shape;866;p33"/>
            <p:cNvSpPr/>
            <p:nvPr/>
          </p:nvSpPr>
          <p:spPr>
            <a:xfrm>
              <a:off x="6431327"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8" name="Google Shape;877;p33"/>
            <p:cNvSpPr/>
            <p:nvPr/>
          </p:nvSpPr>
          <p:spPr>
            <a:xfrm>
              <a:off x="6177206" y="1595625"/>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9" name="Google Shape;878;p33"/>
            <p:cNvSpPr/>
            <p:nvPr/>
          </p:nvSpPr>
          <p:spPr>
            <a:xfrm>
              <a:off x="6103206" y="1542379"/>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0" name="Google Shape;879;p33"/>
            <p:cNvSpPr/>
            <p:nvPr/>
          </p:nvSpPr>
          <p:spPr>
            <a:xfrm>
              <a:off x="6054491" y="1478912"/>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1" name="Google Shape;880;p33"/>
            <p:cNvSpPr/>
            <p:nvPr/>
          </p:nvSpPr>
          <p:spPr>
            <a:xfrm>
              <a:off x="6039283" y="1407396"/>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grpSp>
      <p:sp>
        <p:nvSpPr>
          <p:cNvPr id="62" name="Google Shape;951;p33"/>
          <p:cNvSpPr txBox="1"/>
          <p:nvPr/>
        </p:nvSpPr>
        <p:spPr>
          <a:xfrm>
            <a:off x="604757" y="790467"/>
            <a:ext cx="693651" cy="458668"/>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800" b="1">
                <a:solidFill>
                  <a:schemeClr val="lt2"/>
                </a:solidFill>
                <a:latin typeface="Rajdhani"/>
                <a:ea typeface="Rajdhani"/>
                <a:cs typeface="Rajdhani"/>
                <a:sym typeface="Rajdhani"/>
              </a:rPr>
              <a:t>98%</a:t>
            </a:r>
            <a:endParaRPr sz="1800" b="1" dirty="0">
              <a:solidFill>
                <a:schemeClr val="lt2"/>
              </a:solidFill>
              <a:latin typeface="Rajdhani"/>
              <a:ea typeface="Rajdhani"/>
              <a:cs typeface="Rajdhani"/>
              <a:sym typeface="Rajdhani"/>
            </a:endParaRPr>
          </a:p>
        </p:txBody>
      </p:sp>
      <p:sp>
        <p:nvSpPr>
          <p:cNvPr id="63" name="Google Shape;957;p33"/>
          <p:cNvSpPr/>
          <p:nvPr/>
        </p:nvSpPr>
        <p:spPr>
          <a:xfrm>
            <a:off x="272043" y="304489"/>
            <a:ext cx="1322716" cy="1399178"/>
          </a:xfrm>
          <a:prstGeom prst="blockArc">
            <a:avLst>
              <a:gd name="adj1" fmla="val 16275121"/>
              <a:gd name="adj2" fmla="val 14712928"/>
              <a:gd name="adj3" fmla="val 435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 name="Title 1"/>
          <p:cNvSpPr txBox="1">
            <a:spLocks/>
          </p:cNvSpPr>
          <p:nvPr/>
        </p:nvSpPr>
        <p:spPr>
          <a:xfrm>
            <a:off x="108233" y="1703667"/>
            <a:ext cx="1686700" cy="4325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800" dirty="0"/>
              <a:t>Accuracy</a:t>
            </a:r>
          </a:p>
        </p:txBody>
      </p:sp>
      <p:pic>
        <p:nvPicPr>
          <p:cNvPr id="5" name="Picture 4" descr="A screenshot of a computer program&#10;&#10;Description automatically generated with medium confidence">
            <a:extLst>
              <a:ext uri="{FF2B5EF4-FFF2-40B4-BE49-F238E27FC236}">
                <a16:creationId xmlns:a16="http://schemas.microsoft.com/office/drawing/2014/main" id="{39FCC1BD-4DCD-3209-CD49-7958BA0A485B}"/>
              </a:ext>
            </a:extLst>
          </p:cNvPr>
          <p:cNvPicPr>
            <a:picLocks noChangeAspect="1"/>
          </p:cNvPicPr>
          <p:nvPr/>
        </p:nvPicPr>
        <p:blipFill>
          <a:blip r:embed="rId2"/>
          <a:stretch>
            <a:fillRect/>
          </a:stretch>
        </p:blipFill>
        <p:spPr>
          <a:xfrm>
            <a:off x="1867999" y="1493638"/>
            <a:ext cx="6451200" cy="3119760"/>
          </a:xfrm>
          <a:prstGeom prst="roundRect">
            <a:avLst>
              <a:gd name="adj" fmla="val 16667"/>
            </a:avLst>
          </a:prstGeom>
          <a:ln>
            <a:solidFill>
              <a:schemeClr val="accent3">
                <a:lumMod val="75000"/>
              </a:schemeClr>
            </a:solidFill>
          </a:ln>
          <a:effectLst>
            <a:glow rad="101600">
              <a:schemeClr val="accent3">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431165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140" y="1646473"/>
            <a:ext cx="4879316" cy="1289301"/>
          </a:xfrm>
        </p:spPr>
        <p:txBody>
          <a:bodyPr/>
          <a:lstStyle/>
          <a:p>
            <a:r>
              <a:rPr lang="en-US" sz="4400" dirty="0"/>
              <a:t>Models Evaluation</a:t>
            </a:r>
          </a:p>
        </p:txBody>
      </p:sp>
      <p:sp>
        <p:nvSpPr>
          <p:cNvPr id="3" name="Google Shape;1318;p47"/>
          <p:cNvSpPr/>
          <p:nvPr/>
        </p:nvSpPr>
        <p:spPr>
          <a:xfrm>
            <a:off x="6709021" y="1223330"/>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7038987" y="1567514"/>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09</a:t>
            </a:r>
          </a:p>
        </p:txBody>
      </p:sp>
      <p:sp>
        <p:nvSpPr>
          <p:cNvPr id="7" name="Google Shape;57;p15"/>
          <p:cNvSpPr txBox="1">
            <a:spLocks/>
          </p:cNvSpPr>
          <p:nvPr/>
        </p:nvSpPr>
        <p:spPr>
          <a:xfrm>
            <a:off x="248746" y="4609251"/>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400" dirty="0"/>
              <a:t>Eslam</a:t>
            </a:r>
            <a:endParaRPr lang="en-US" sz="1600" dirty="0"/>
          </a:p>
        </p:txBody>
      </p:sp>
      <p:pic>
        <p:nvPicPr>
          <p:cNvPr id="8"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9817" t="50443" r="63366" b="2096"/>
          <a:stretch/>
        </p:blipFill>
        <p:spPr>
          <a:xfrm>
            <a:off x="358544" y="2044544"/>
            <a:ext cx="1204032" cy="2564707"/>
          </a:xfrm>
          <a:prstGeom prst="rect">
            <a:avLst/>
          </a:prstGeom>
          <a:noFill/>
          <a:ln>
            <a:noFill/>
          </a:ln>
        </p:spPr>
      </p:pic>
    </p:spTree>
    <p:extLst>
      <p:ext uri="{BB962C8B-B14F-4D97-AF65-F5344CB8AC3E}">
        <p14:creationId xmlns:p14="http://schemas.microsoft.com/office/powerpoint/2010/main" val="1775327091"/>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8800"/>
                    </a14:imgEffect>
                    <a14:imgEffect>
                      <a14:brightnessContrast bright="40000" contrast="-40000"/>
                    </a14:imgEffect>
                  </a14:imgLayer>
                </a14:imgProps>
              </a:ext>
            </a:extLst>
          </a:blip>
          <a:stretch>
            <a:fillRect/>
          </a:stretch>
        </p:blipFill>
        <p:spPr>
          <a:xfrm>
            <a:off x="4931602" y="2143125"/>
            <a:ext cx="2976507" cy="2416570"/>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pic>
        <p:nvPicPr>
          <p:cNvPr id="4" name="Picture 3"/>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sharpenSoften amount="50000"/>
                    </a14:imgEffect>
                    <a14:imgEffect>
                      <a14:brightnessContrast bright="20000" contrast="-20000"/>
                    </a14:imgEffect>
                  </a14:imgLayer>
                </a14:imgProps>
              </a:ext>
            </a:extLst>
          </a:blip>
          <a:stretch>
            <a:fillRect/>
          </a:stretch>
        </p:blipFill>
        <p:spPr>
          <a:xfrm>
            <a:off x="1585461" y="2143125"/>
            <a:ext cx="2493746" cy="2416570"/>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5" name="Title 1"/>
          <p:cNvSpPr>
            <a:spLocks noGrp="1"/>
          </p:cNvSpPr>
          <p:nvPr>
            <p:ph type="title"/>
          </p:nvPr>
        </p:nvSpPr>
        <p:spPr>
          <a:xfrm>
            <a:off x="792019" y="714161"/>
            <a:ext cx="7704000" cy="572700"/>
          </a:xfrm>
        </p:spPr>
        <p:txBody>
          <a:bodyPr/>
          <a:lstStyle/>
          <a:p>
            <a:r>
              <a:rPr lang="en-US" sz="2400" dirty="0"/>
              <a:t>Model Performance: Accuracy Comparison and Conclusion</a:t>
            </a:r>
          </a:p>
        </p:txBody>
      </p:sp>
    </p:spTree>
    <p:extLst>
      <p:ext uri="{BB962C8B-B14F-4D97-AF65-F5344CB8AC3E}">
        <p14:creationId xmlns:p14="http://schemas.microsoft.com/office/powerpoint/2010/main" val="3092742462"/>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bg>
      <p:bgPr>
        <a:pattFill prst="smConfetti">
          <a:fgClr>
            <a:schemeClr val="accent2">
              <a:lumMod val="60000"/>
              <a:lumOff val="40000"/>
            </a:schemeClr>
          </a:fgClr>
          <a:bgClr>
            <a:schemeClr val="accent5">
              <a:lumMod val="90000"/>
              <a:lumOff val="1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0100" y="364840"/>
            <a:ext cx="7704000" cy="572700"/>
          </a:xfrm>
        </p:spPr>
        <p:txBody>
          <a:bodyPr/>
          <a:lstStyle/>
          <a:p>
            <a:r>
              <a:rPr lang="en-US" sz="2800" dirty="0"/>
              <a:t>Applying the best model</a:t>
            </a:r>
          </a:p>
        </p:txBody>
      </p:sp>
      <p:sp>
        <p:nvSpPr>
          <p:cNvPr id="4" name="Title 1"/>
          <p:cNvSpPr txBox="1">
            <a:spLocks/>
          </p:cNvSpPr>
          <p:nvPr/>
        </p:nvSpPr>
        <p:spPr>
          <a:xfrm>
            <a:off x="3658153" y="937540"/>
            <a:ext cx="1827891" cy="387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solidFill>
                  <a:schemeClr val="accent3">
                    <a:lumMod val="60000"/>
                    <a:lumOff val="40000"/>
                  </a:schemeClr>
                </a:solidFill>
              </a:rPr>
              <a:t>Random Forest</a:t>
            </a:r>
          </a:p>
        </p:txBody>
      </p:sp>
      <p:sp>
        <p:nvSpPr>
          <p:cNvPr id="30" name="Google Shape;845;p33"/>
          <p:cNvSpPr/>
          <p:nvPr/>
        </p:nvSpPr>
        <p:spPr>
          <a:xfrm>
            <a:off x="720097" y="1325366"/>
            <a:ext cx="1060107" cy="1121389"/>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31" name="Google Shape;860;p33"/>
          <p:cNvGrpSpPr/>
          <p:nvPr/>
        </p:nvGrpSpPr>
        <p:grpSpPr>
          <a:xfrm rot="10800000">
            <a:off x="769809" y="1396527"/>
            <a:ext cx="963312" cy="979521"/>
            <a:chOff x="6039282" y="1042577"/>
            <a:chExt cx="734316" cy="731929"/>
          </a:xfrm>
        </p:grpSpPr>
        <p:sp>
          <p:nvSpPr>
            <p:cNvPr id="32" name="Google Shape;861;p33"/>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3" name="Google Shape;862;p33"/>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4" name="Google Shape;863;p33"/>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5" name="Google Shape;864;p33"/>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6" name="Google Shape;865;p33"/>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7" name="Google Shape;866;p33"/>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8" name="Google Shape;867;p33"/>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39" name="Google Shape;868;p33"/>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0" name="Google Shape;869;p33"/>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1" name="Google Shape;870;p33"/>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2" name="Google Shape;871;p33"/>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3" name="Google Shape;872;p33"/>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4" name="Google Shape;873;p33"/>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5" name="Google Shape;874;p33"/>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6" name="Google Shape;875;p33"/>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7" name="Google Shape;876;p33"/>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8" name="Google Shape;877;p33"/>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49" name="Google Shape;878;p33"/>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0" name="Google Shape;879;p33"/>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1" name="Google Shape;880;p33"/>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2" name="Google Shape;881;p33"/>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3" name="Google Shape;861;p33"/>
            <p:cNvSpPr/>
            <p:nvPr/>
          </p:nvSpPr>
          <p:spPr>
            <a:xfrm>
              <a:off x="6045349" y="1300188"/>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4" name="Google Shape;862;p33"/>
            <p:cNvSpPr/>
            <p:nvPr/>
          </p:nvSpPr>
          <p:spPr>
            <a:xfrm>
              <a:off x="6080516" y="1201233"/>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5" name="Google Shape;863;p33"/>
            <p:cNvSpPr/>
            <p:nvPr/>
          </p:nvSpPr>
          <p:spPr>
            <a:xfrm>
              <a:off x="6140962" y="1121168"/>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6" name="Google Shape;864;p33"/>
            <p:cNvSpPr/>
            <p:nvPr/>
          </p:nvSpPr>
          <p:spPr>
            <a:xfrm>
              <a:off x="6232449" y="1063385"/>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7" name="Google Shape;865;p33"/>
            <p:cNvSpPr/>
            <p:nvPr/>
          </p:nvSpPr>
          <p:spPr>
            <a:xfrm>
              <a:off x="6335380" y="1043229"/>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8" name="Google Shape;866;p33"/>
            <p:cNvSpPr/>
            <p:nvPr/>
          </p:nvSpPr>
          <p:spPr>
            <a:xfrm>
              <a:off x="6431327"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59" name="Google Shape;877;p33"/>
            <p:cNvSpPr/>
            <p:nvPr/>
          </p:nvSpPr>
          <p:spPr>
            <a:xfrm>
              <a:off x="6177206" y="1595625"/>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0" name="Google Shape;878;p33"/>
            <p:cNvSpPr/>
            <p:nvPr/>
          </p:nvSpPr>
          <p:spPr>
            <a:xfrm>
              <a:off x="6103206" y="1542379"/>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1" name="Google Shape;879;p33"/>
            <p:cNvSpPr/>
            <p:nvPr/>
          </p:nvSpPr>
          <p:spPr>
            <a:xfrm>
              <a:off x="6054491" y="1478912"/>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sp>
          <p:nvSpPr>
            <p:cNvPr id="62" name="Google Shape;880;p33"/>
            <p:cNvSpPr/>
            <p:nvPr/>
          </p:nvSpPr>
          <p:spPr>
            <a:xfrm>
              <a:off x="6039283" y="1407396"/>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sz="1200">
                <a:solidFill>
                  <a:schemeClr val="accent3">
                    <a:lumMod val="60000"/>
                    <a:lumOff val="40000"/>
                  </a:schemeClr>
                </a:solidFill>
              </a:endParaRPr>
            </a:p>
          </p:txBody>
        </p:sp>
      </p:grpSp>
      <p:sp>
        <p:nvSpPr>
          <p:cNvPr id="63" name="Google Shape;951;p33"/>
          <p:cNvSpPr txBox="1"/>
          <p:nvPr/>
        </p:nvSpPr>
        <p:spPr>
          <a:xfrm>
            <a:off x="914362" y="1672005"/>
            <a:ext cx="693651" cy="458668"/>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1800" b="1" dirty="0">
                <a:solidFill>
                  <a:schemeClr val="lt2"/>
                </a:solidFill>
                <a:latin typeface="Rajdhani"/>
                <a:ea typeface="Rajdhani"/>
                <a:cs typeface="Rajdhani"/>
                <a:sym typeface="Rajdhani"/>
              </a:rPr>
              <a:t>98%</a:t>
            </a:r>
            <a:endParaRPr sz="1800" b="1" dirty="0">
              <a:solidFill>
                <a:schemeClr val="lt2"/>
              </a:solidFill>
              <a:latin typeface="Rajdhani"/>
              <a:ea typeface="Rajdhani"/>
              <a:cs typeface="Rajdhani"/>
              <a:sym typeface="Rajdhani"/>
            </a:endParaRPr>
          </a:p>
        </p:txBody>
      </p:sp>
      <p:sp>
        <p:nvSpPr>
          <p:cNvPr id="64" name="Google Shape;957;p33"/>
          <p:cNvSpPr/>
          <p:nvPr/>
        </p:nvSpPr>
        <p:spPr>
          <a:xfrm>
            <a:off x="581648" y="1186027"/>
            <a:ext cx="1322716" cy="1399178"/>
          </a:xfrm>
          <a:prstGeom prst="blockArc">
            <a:avLst>
              <a:gd name="adj1" fmla="val 16275121"/>
              <a:gd name="adj2" fmla="val 14613391"/>
              <a:gd name="adj3" fmla="val 54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 name="Title 1"/>
          <p:cNvSpPr txBox="1">
            <a:spLocks/>
          </p:cNvSpPr>
          <p:nvPr/>
        </p:nvSpPr>
        <p:spPr>
          <a:xfrm>
            <a:off x="417838" y="2585205"/>
            <a:ext cx="1686700" cy="4325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1800" dirty="0"/>
              <a:t>Accuracy</a:t>
            </a:r>
          </a:p>
        </p:txBody>
      </p:sp>
      <p:pic>
        <p:nvPicPr>
          <p:cNvPr id="6" name="Picture 5" descr="A screenshot of a graph&#10;&#10;Description automatically generated with medium confidence">
            <a:extLst>
              <a:ext uri="{FF2B5EF4-FFF2-40B4-BE49-F238E27FC236}">
                <a16:creationId xmlns:a16="http://schemas.microsoft.com/office/drawing/2014/main" id="{DE515089-F4EB-1464-DC16-ED69BB1543FB}"/>
              </a:ext>
            </a:extLst>
          </p:cNvPr>
          <p:cNvPicPr>
            <a:picLocks noChangeAspect="1"/>
          </p:cNvPicPr>
          <p:nvPr/>
        </p:nvPicPr>
        <p:blipFill>
          <a:blip r:embed="rId2">
            <a:duotone>
              <a:schemeClr val="accent6">
                <a:shade val="45000"/>
                <a:satMod val="135000"/>
              </a:schemeClr>
              <a:prstClr val="white"/>
            </a:duotone>
          </a:blip>
          <a:stretch>
            <a:fillRect/>
          </a:stretch>
        </p:blipFill>
        <p:spPr>
          <a:xfrm>
            <a:off x="2931865" y="1510240"/>
            <a:ext cx="3280270" cy="3438877"/>
          </a:xfrm>
          <a:prstGeom prst="roundRect">
            <a:avLst>
              <a:gd name="adj" fmla="val 16667"/>
            </a:avLst>
          </a:prstGeom>
          <a:ln>
            <a:solidFill>
              <a:schemeClr val="accent3">
                <a:lumMod val="75000"/>
              </a:schemeClr>
            </a:solidFill>
          </a:ln>
          <a:effectLst>
            <a:glow rad="101600">
              <a:schemeClr val="accent3">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97344918"/>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514" y="1624455"/>
            <a:ext cx="4879316" cy="1289301"/>
          </a:xfrm>
        </p:spPr>
        <p:txBody>
          <a:bodyPr/>
          <a:lstStyle/>
          <a:p>
            <a:r>
              <a:rPr lang="en-US" sz="4800" dirty="0"/>
              <a:t>Conclusion </a:t>
            </a:r>
            <a:br>
              <a:rPr lang="en-US" sz="4800" dirty="0"/>
            </a:br>
            <a:r>
              <a:rPr lang="en-US" sz="4800" dirty="0"/>
              <a:t>and Intuition</a:t>
            </a:r>
          </a:p>
        </p:txBody>
      </p:sp>
      <p:sp>
        <p:nvSpPr>
          <p:cNvPr id="3" name="Google Shape;1318;p47"/>
          <p:cNvSpPr/>
          <p:nvPr/>
        </p:nvSpPr>
        <p:spPr>
          <a:xfrm>
            <a:off x="6626830" y="1224908"/>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6956796" y="1597292"/>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10</a:t>
            </a:r>
          </a:p>
        </p:txBody>
      </p:sp>
      <p:sp>
        <p:nvSpPr>
          <p:cNvPr id="51" name="Google Shape;57;p15"/>
          <p:cNvSpPr txBox="1">
            <a:spLocks/>
          </p:cNvSpPr>
          <p:nvPr/>
        </p:nvSpPr>
        <p:spPr>
          <a:xfrm>
            <a:off x="323886" y="4272702"/>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400" dirty="0"/>
              <a:t>Rawan</a:t>
            </a:r>
            <a:endParaRPr lang="en-US" sz="1600" dirty="0"/>
          </a:p>
        </p:txBody>
      </p:sp>
      <p:pic>
        <p:nvPicPr>
          <p:cNvPr id="65"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38051" t="1731" r="38320" b="49597"/>
          <a:stretch/>
        </p:blipFill>
        <p:spPr>
          <a:xfrm>
            <a:off x="583957" y="2563080"/>
            <a:ext cx="903486" cy="2013731"/>
          </a:xfrm>
          <a:prstGeom prst="rect">
            <a:avLst/>
          </a:prstGeom>
          <a:noFill/>
          <a:ln>
            <a:noFill/>
          </a:ln>
        </p:spPr>
      </p:pic>
    </p:spTree>
    <p:extLst>
      <p:ext uri="{BB962C8B-B14F-4D97-AF65-F5344CB8AC3E}">
        <p14:creationId xmlns:p14="http://schemas.microsoft.com/office/powerpoint/2010/main" val="2218708634"/>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00" y="358670"/>
            <a:ext cx="7704000" cy="572700"/>
          </a:xfrm>
        </p:spPr>
        <p:txBody>
          <a:bodyPr/>
          <a:lstStyle/>
          <a:p>
            <a:r>
              <a:rPr lang="en-US" dirty="0"/>
              <a:t>Project Objective and Scope</a:t>
            </a:r>
          </a:p>
        </p:txBody>
      </p:sp>
      <p:sp>
        <p:nvSpPr>
          <p:cNvPr id="3" name="Rectangle 2"/>
          <p:cNvSpPr/>
          <p:nvPr/>
        </p:nvSpPr>
        <p:spPr>
          <a:xfrm>
            <a:off x="5327150" y="1382623"/>
            <a:ext cx="3477803" cy="3539430"/>
          </a:xfrm>
          <a:prstGeom prst="rect">
            <a:avLst/>
          </a:prstGeom>
        </p:spPr>
        <p:txBody>
          <a:bodyPr wrap="square">
            <a:spAutoFit/>
          </a:bodyPr>
          <a:lstStyle/>
          <a:p>
            <a:endParaRPr lang="en-US" dirty="0">
              <a:solidFill>
                <a:schemeClr val="tx2"/>
              </a:solidFill>
              <a:latin typeface="Rajdhani" panose="020B0604020202020204" charset="0"/>
              <a:cs typeface="Rajdhani" panose="020B0604020202020204" charset="0"/>
            </a:endParaRPr>
          </a:p>
          <a:p>
            <a:pPr algn="ctr"/>
            <a:r>
              <a:rPr lang="en-US" b="1" dirty="0">
                <a:solidFill>
                  <a:schemeClr val="accent3">
                    <a:lumMod val="60000"/>
                    <a:lumOff val="40000"/>
                  </a:schemeClr>
                </a:solidFill>
                <a:latin typeface="Rajdhani" panose="020B0604020202020204" charset="0"/>
                <a:cs typeface="Rajdhani" panose="020B0604020202020204" charset="0"/>
              </a:rPr>
              <a:t>Conclusion:</a:t>
            </a:r>
          </a:p>
          <a:p>
            <a:endParaRPr lang="en-US" dirty="0">
              <a:solidFill>
                <a:schemeClr val="tx2"/>
              </a:solidFill>
              <a:latin typeface="Rajdhani" panose="020B0604020202020204" charset="0"/>
              <a:cs typeface="Rajdhani" panose="020B0604020202020204" charset="0"/>
            </a:endParaRPr>
          </a:p>
          <a:p>
            <a:r>
              <a:rPr lang="en-US" dirty="0">
                <a:solidFill>
                  <a:schemeClr val="tx2"/>
                </a:solidFill>
                <a:latin typeface="Rajdhani" panose="020B0604020202020204" charset="0"/>
                <a:cs typeface="Rajdhani" panose="020B0604020202020204" charset="0"/>
              </a:rPr>
              <a:t>The project entails analyzing a dataset of company-related factors to predict loan completion status. By understanding the key determinants of loan completion, informed decisions can be made to improve loan approval processes and manage risks effectively. This project seeks to enhance understanding and decision-making in the lending industry.</a:t>
            </a:r>
          </a:p>
          <a:p>
            <a:endParaRPr lang="en-US" dirty="0">
              <a:solidFill>
                <a:schemeClr val="tx2"/>
              </a:solidFill>
              <a:latin typeface="Rajdhani" panose="020B0604020202020204" charset="0"/>
              <a:cs typeface="Rajdhani" panose="020B0604020202020204" charset="0"/>
            </a:endParaRPr>
          </a:p>
          <a:p>
            <a:endParaRPr lang="en-US" dirty="0">
              <a:solidFill>
                <a:schemeClr val="tx2"/>
              </a:solidFill>
              <a:latin typeface="Rajdhani" panose="020B0604020202020204" charset="0"/>
              <a:cs typeface="Rajdhani" panose="020B0604020202020204" charset="0"/>
            </a:endParaRPr>
          </a:p>
          <a:p>
            <a:endParaRPr lang="en-US" dirty="0">
              <a:solidFill>
                <a:schemeClr val="tx2"/>
              </a:solidFill>
              <a:latin typeface="Rajdhani" panose="020B0604020202020204" charset="0"/>
              <a:cs typeface="Rajdhani" panose="020B0604020202020204" charset="0"/>
            </a:endParaRPr>
          </a:p>
          <a:p>
            <a:endParaRPr lang="en-US" dirty="0">
              <a:solidFill>
                <a:schemeClr val="tx2"/>
              </a:solidFill>
              <a:latin typeface="Rajdhani" panose="020B0604020202020204" charset="0"/>
              <a:cs typeface="Rajdhani" panose="020B0604020202020204" charset="0"/>
            </a:endParaRPr>
          </a:p>
        </p:txBody>
      </p:sp>
      <p:sp>
        <p:nvSpPr>
          <p:cNvPr id="4" name="Title 1"/>
          <p:cNvSpPr txBox="1">
            <a:spLocks/>
          </p:cNvSpPr>
          <p:nvPr/>
        </p:nvSpPr>
        <p:spPr>
          <a:xfrm>
            <a:off x="116130" y="3760031"/>
            <a:ext cx="4666485" cy="9051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n-US" sz="1200" dirty="0">
                <a:solidFill>
                  <a:schemeClr val="accent3">
                    <a:lumMod val="60000"/>
                    <a:lumOff val="40000"/>
                  </a:schemeClr>
                </a:solidFill>
              </a:rPr>
              <a:t>Informed Decision-Making: </a:t>
            </a:r>
            <a:r>
              <a:rPr lang="en-US" sz="1200" b="0" dirty="0"/>
              <a:t>The project intends to utilize the identified determinants to make informed decisions regarding loan approvals and risk management. By leveraging the insights gained from the analysis, the project aims to enhance the decision-making process in terms of loan approvals and mitigating potential risks.</a:t>
            </a:r>
          </a:p>
        </p:txBody>
      </p:sp>
      <p:sp>
        <p:nvSpPr>
          <p:cNvPr id="5" name="Title 1"/>
          <p:cNvSpPr txBox="1">
            <a:spLocks/>
          </p:cNvSpPr>
          <p:nvPr/>
        </p:nvSpPr>
        <p:spPr>
          <a:xfrm>
            <a:off x="116131" y="1382623"/>
            <a:ext cx="4666485" cy="710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n-US" sz="1200" dirty="0">
                <a:solidFill>
                  <a:schemeClr val="accent3">
                    <a:lumMod val="60000"/>
                    <a:lumOff val="40000"/>
                  </a:schemeClr>
                </a:solidFill>
              </a:rPr>
              <a:t>Dataset Analysis:</a:t>
            </a:r>
            <a:r>
              <a:rPr lang="en-US" sz="1200" b="0" dirty="0"/>
              <a:t> The project involves analyzing a dataset that includes various factors related to companies and their financial information.</a:t>
            </a:r>
          </a:p>
        </p:txBody>
      </p:sp>
      <p:sp>
        <p:nvSpPr>
          <p:cNvPr id="6" name="Title 1"/>
          <p:cNvSpPr txBox="1">
            <a:spLocks/>
          </p:cNvSpPr>
          <p:nvPr/>
        </p:nvSpPr>
        <p:spPr>
          <a:xfrm>
            <a:off x="116131" y="1890182"/>
            <a:ext cx="4666485" cy="6545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endParaRPr lang="en-US" sz="1200" b="0" dirty="0"/>
          </a:p>
          <a:p>
            <a:pPr algn="l"/>
            <a:r>
              <a:rPr lang="en-US" sz="1200" dirty="0">
                <a:solidFill>
                  <a:schemeClr val="accent3">
                    <a:lumMod val="60000"/>
                    <a:lumOff val="40000"/>
                  </a:schemeClr>
                </a:solidFill>
              </a:rPr>
              <a:t>Loan Completion Prediction:</a:t>
            </a:r>
            <a:r>
              <a:rPr lang="en-US" sz="1200" b="0" dirty="0"/>
              <a:t> The objective is to predict the completion status of loans, indicating whether a loan will be successfully completed or not.</a:t>
            </a:r>
          </a:p>
        </p:txBody>
      </p:sp>
      <p:sp>
        <p:nvSpPr>
          <p:cNvPr id="7" name="Title 1"/>
          <p:cNvSpPr txBox="1">
            <a:spLocks/>
          </p:cNvSpPr>
          <p:nvPr/>
        </p:nvSpPr>
        <p:spPr>
          <a:xfrm>
            <a:off x="116130" y="2804552"/>
            <a:ext cx="4666485" cy="945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n-US" sz="1200" dirty="0">
                <a:solidFill>
                  <a:schemeClr val="accent3">
                    <a:lumMod val="60000"/>
                    <a:lumOff val="40000"/>
                  </a:schemeClr>
                </a:solidFill>
              </a:rPr>
              <a:t>Key Determinants:</a:t>
            </a:r>
            <a:r>
              <a:rPr lang="en-US" sz="1200" dirty="0"/>
              <a:t> </a:t>
            </a:r>
            <a:r>
              <a:rPr lang="en-US" sz="1200" b="0" dirty="0"/>
              <a:t>The project aims to identify and understand the key factors that influence the successful completion of loans. By analyzing these determinants, insights can be gained into the factors that contribute to loan completion or non-completion.</a:t>
            </a:r>
          </a:p>
        </p:txBody>
      </p:sp>
    </p:spTree>
    <p:extLst>
      <p:ext uri="{BB962C8B-B14F-4D97-AF65-F5344CB8AC3E}">
        <p14:creationId xmlns:p14="http://schemas.microsoft.com/office/powerpoint/2010/main" val="228816338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780836" y="2000513"/>
            <a:ext cx="4417887" cy="1021694"/>
          </a:xfrm>
          <a:prstGeom prst="rect">
            <a:avLst/>
          </a:prstGeom>
        </p:spPr>
        <p:txBody>
          <a:bodyPr spcFirstLastPara="1" wrap="square" lIns="91425" tIns="91425" rIns="91425" bIns="91425" anchor="b" anchorCtr="0">
            <a:noAutofit/>
          </a:bodyPr>
          <a:lstStyle/>
          <a:p>
            <a:pPr lvl="0" algn="ctr"/>
            <a:r>
              <a:rPr lang="en-US" sz="6000" dirty="0"/>
              <a:t>Thank You !</a:t>
            </a:r>
            <a:endParaRPr sz="4400" dirty="0"/>
          </a:p>
        </p:txBody>
      </p:sp>
      <p:pic>
        <p:nvPicPr>
          <p:cNvPr id="6" name="Google Shape;2243;p61"/>
          <p:cNvPicPr preferRelativeResize="0"/>
          <p:nvPr/>
        </p:nvPicPr>
        <p:blipFill rotWithShape="1">
          <a:blip r:embed="rId3">
            <a:alphaModFix/>
            <a:extLst>
              <a:ext uri="{BEBA8EAE-BF5A-486C-A8C5-ECC9F3942E4B}">
                <a14:imgProps xmlns:a14="http://schemas.microsoft.com/office/drawing/2010/main">
                  <a14:imgLayer r:embed="rId4">
                    <a14:imgEffect>
                      <a14:colorTemperature colorTemp="7200"/>
                    </a14:imgEffect>
                    <a14:imgEffect>
                      <a14:brightnessContrast contrast="40000"/>
                    </a14:imgEffect>
                  </a14:imgLayer>
                </a14:imgProps>
              </a:ext>
            </a:extLst>
          </a:blip>
          <a:srcRect l="48636" r="11540"/>
          <a:stretch/>
        </p:blipFill>
        <p:spPr>
          <a:xfrm>
            <a:off x="5778589" y="505944"/>
            <a:ext cx="3365411" cy="4688927"/>
          </a:xfrm>
          <a:prstGeom prst="rect">
            <a:avLst/>
          </a:prstGeom>
          <a:noFill/>
          <a:ln>
            <a:noFill/>
          </a:ln>
        </p:spPr>
      </p:pic>
      <p:pic>
        <p:nvPicPr>
          <p:cNvPr id="4" name="Picture 2" descr="Image"/>
          <p:cNvPicPr>
            <a:picLocks noChangeAspect="1" noChangeArrowheads="1"/>
          </p:cNvPicPr>
          <p:nvPr/>
        </p:nvPicPr>
        <p:blipFill>
          <a:blip r:embed="rId5">
            <a:duotone>
              <a:prstClr val="black"/>
              <a:schemeClr val="accent3">
                <a:lumMod val="60000"/>
                <a:lumOff val="40000"/>
                <a:tint val="45000"/>
                <a:satMod val="400000"/>
              </a:schemeClr>
            </a:duotone>
            <a:extLst>
              <a:ext uri="{28A0092B-C50C-407E-A947-70E740481C1C}">
                <a14:useLocalDpi xmlns:a14="http://schemas.microsoft.com/office/drawing/2010/main" val="0"/>
              </a:ext>
            </a:extLst>
          </a:blip>
          <a:srcRect/>
          <a:stretch>
            <a:fillRect/>
          </a:stretch>
        </p:blipFill>
        <p:spPr bwMode="auto">
          <a:xfrm>
            <a:off x="210548" y="170236"/>
            <a:ext cx="1356981" cy="671415"/>
          </a:xfrm>
          <a:prstGeom prst="rect">
            <a:avLst/>
          </a:prstGeom>
          <a:noFill/>
          <a:effectLst>
            <a:glow rad="101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0353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52535" y="1467551"/>
            <a:ext cx="7296463" cy="2860158"/>
          </a:xfrm>
          <a:prstGeom prst="roundRect">
            <a:avLst>
              <a:gd name="adj" fmla="val 8594"/>
            </a:avLst>
          </a:prstGeom>
          <a:solidFill>
            <a:srgbClr val="FFFFFF">
              <a:shade val="85000"/>
            </a:srgbClr>
          </a:solidFill>
          <a:ln>
            <a:solidFill>
              <a:schemeClr val="accent3">
                <a:lumMod val="75000"/>
              </a:schemeClr>
            </a:solidFill>
          </a:ln>
          <a:effectLst>
            <a:glow rad="101600">
              <a:schemeClr val="accent3">
                <a:satMod val="175000"/>
                <a:alpha val="40000"/>
              </a:schemeClr>
            </a:glow>
            <a:reflection blurRad="12700" stA="38000" endPos="28000" dist="5000" dir="5400000" sy="-100000" algn="bl" rotWithShape="0"/>
          </a:effectLst>
        </p:spPr>
      </p:pic>
      <p:sp>
        <p:nvSpPr>
          <p:cNvPr id="5" name="Title 1"/>
          <p:cNvSpPr>
            <a:spLocks noGrp="1"/>
          </p:cNvSpPr>
          <p:nvPr>
            <p:ph type="title"/>
          </p:nvPr>
        </p:nvSpPr>
        <p:spPr>
          <a:xfrm>
            <a:off x="1808991" y="332362"/>
            <a:ext cx="5583550" cy="1289301"/>
          </a:xfrm>
        </p:spPr>
        <p:txBody>
          <a:bodyPr/>
          <a:lstStyle/>
          <a:p>
            <a:r>
              <a:rPr lang="en-US" sz="2800" dirty="0"/>
              <a:t>Data Description and Column Explanation</a:t>
            </a:r>
          </a:p>
        </p:txBody>
      </p:sp>
    </p:spTree>
    <p:extLst>
      <p:ext uri="{BB962C8B-B14F-4D97-AF65-F5344CB8AC3E}">
        <p14:creationId xmlns:p14="http://schemas.microsoft.com/office/powerpoint/2010/main" val="235198347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29" y="248460"/>
            <a:ext cx="9042142" cy="572700"/>
          </a:xfrm>
        </p:spPr>
        <p:txBody>
          <a:bodyPr/>
          <a:lstStyle/>
          <a:p>
            <a:r>
              <a:rPr lang="en-US" dirty="0"/>
              <a:t>Dataset Overview</a:t>
            </a:r>
          </a:p>
        </p:txBody>
      </p:sp>
      <p:pic>
        <p:nvPicPr>
          <p:cNvPr id="9" name="Picture 8"/>
          <p:cNvPicPr>
            <a:picLocks noChangeAspect="1"/>
          </p:cNvPicPr>
          <p:nvPr/>
        </p:nvPicPr>
        <p:blipFill>
          <a:blip r:embed="rId3"/>
          <a:stretch>
            <a:fillRect/>
          </a:stretch>
        </p:blipFill>
        <p:spPr>
          <a:xfrm>
            <a:off x="5596588" y="1203499"/>
            <a:ext cx="3156325" cy="2893298"/>
          </a:xfrm>
          <a:prstGeom prst="roundRect">
            <a:avLst>
              <a:gd name="adj" fmla="val 2786"/>
            </a:avLst>
          </a:prstGeom>
          <a:solidFill>
            <a:srgbClr val="FFFFFF">
              <a:shade val="85000"/>
            </a:srgbClr>
          </a:solidFill>
          <a:ln>
            <a:solidFill>
              <a:schemeClr val="accent3">
                <a:lumMod val="75000"/>
              </a:schemeClr>
            </a:solidFill>
          </a:ln>
          <a:effectLst>
            <a:glow rad="127000">
              <a:schemeClr val="accent3">
                <a:lumMod val="75000"/>
              </a:schemeClr>
            </a:glow>
            <a:reflection blurRad="12700" stA="38000" endPos="28000" dist="5000" dir="5400000" sy="-100000" algn="bl" rotWithShape="0"/>
          </a:effectLst>
        </p:spPr>
      </p:pic>
      <p:sp>
        <p:nvSpPr>
          <p:cNvPr id="11" name="Title 1"/>
          <p:cNvSpPr txBox="1">
            <a:spLocks/>
          </p:cNvSpPr>
          <p:nvPr/>
        </p:nvSpPr>
        <p:spPr>
          <a:xfrm>
            <a:off x="196978" y="1389601"/>
            <a:ext cx="5176407" cy="11368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marL="285750" indent="-285750" algn="l">
              <a:buFont typeface="Arial" panose="020B0604020202020204" pitchFamily="34" charset="0"/>
              <a:buChar char="•"/>
            </a:pPr>
            <a:r>
              <a:rPr lang="en-US" sz="2000" b="0" dirty="0"/>
              <a:t>The dataset contains information on </a:t>
            </a:r>
            <a:r>
              <a:rPr lang="en-US" sz="2000" dirty="0">
                <a:solidFill>
                  <a:schemeClr val="accent3">
                    <a:lumMod val="75000"/>
                  </a:schemeClr>
                </a:solidFill>
              </a:rPr>
              <a:t>1,810</a:t>
            </a:r>
            <a:r>
              <a:rPr lang="en-US" sz="2000" b="0" dirty="0">
                <a:solidFill>
                  <a:schemeClr val="accent3">
                    <a:lumMod val="75000"/>
                  </a:schemeClr>
                </a:solidFill>
              </a:rPr>
              <a:t> </a:t>
            </a:r>
            <a:r>
              <a:rPr lang="en-US" sz="2000" b="0" dirty="0"/>
              <a:t>entries and </a:t>
            </a:r>
            <a:r>
              <a:rPr lang="en-US" sz="2000" dirty="0">
                <a:solidFill>
                  <a:schemeClr val="accent3">
                    <a:lumMod val="75000"/>
                  </a:schemeClr>
                </a:solidFill>
              </a:rPr>
              <a:t>55</a:t>
            </a:r>
            <a:r>
              <a:rPr lang="en-US" sz="2000" b="0" dirty="0"/>
              <a:t> columns related to companies and their financial information.</a:t>
            </a:r>
          </a:p>
        </p:txBody>
      </p:sp>
      <p:sp>
        <p:nvSpPr>
          <p:cNvPr id="13" name="Title 1"/>
          <p:cNvSpPr txBox="1">
            <a:spLocks/>
          </p:cNvSpPr>
          <p:nvPr/>
        </p:nvSpPr>
        <p:spPr>
          <a:xfrm>
            <a:off x="196977" y="2526483"/>
            <a:ext cx="5176407" cy="846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marL="342900" indent="-342900" algn="l">
              <a:buFont typeface="Arial" panose="020B0604020202020204" pitchFamily="34" charset="0"/>
              <a:buChar char="•"/>
            </a:pPr>
            <a:r>
              <a:rPr lang="en-US" sz="2000" b="0" dirty="0"/>
              <a:t>The dataset includes a variety of data types, including </a:t>
            </a:r>
            <a:r>
              <a:rPr lang="en-US" sz="2000" dirty="0">
                <a:solidFill>
                  <a:schemeClr val="accent3">
                    <a:lumMod val="75000"/>
                  </a:schemeClr>
                </a:solidFill>
              </a:rPr>
              <a:t>31</a:t>
            </a:r>
            <a:r>
              <a:rPr lang="en-US" sz="2000" b="0" dirty="0"/>
              <a:t> float64, </a:t>
            </a:r>
            <a:r>
              <a:rPr lang="en-US" sz="2000" dirty="0">
                <a:solidFill>
                  <a:schemeClr val="accent3">
                    <a:lumMod val="75000"/>
                  </a:schemeClr>
                </a:solidFill>
              </a:rPr>
              <a:t>1</a:t>
            </a:r>
            <a:r>
              <a:rPr lang="en-US" sz="2000" b="0" dirty="0"/>
              <a:t> int64, and </a:t>
            </a:r>
            <a:r>
              <a:rPr lang="en-US" sz="2000" dirty="0">
                <a:solidFill>
                  <a:schemeClr val="accent3">
                    <a:lumMod val="75000"/>
                  </a:schemeClr>
                </a:solidFill>
              </a:rPr>
              <a:t>23</a:t>
            </a:r>
            <a:r>
              <a:rPr lang="en-US" sz="2000" b="0" dirty="0"/>
              <a:t> object.</a:t>
            </a:r>
          </a:p>
        </p:txBody>
      </p:sp>
      <p:sp>
        <p:nvSpPr>
          <p:cNvPr id="15" name="Title 1"/>
          <p:cNvSpPr txBox="1">
            <a:spLocks/>
          </p:cNvSpPr>
          <p:nvPr/>
        </p:nvSpPr>
        <p:spPr>
          <a:xfrm>
            <a:off x="196976" y="3373284"/>
            <a:ext cx="5176407" cy="8468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marL="342900" indent="-342900" algn="l">
              <a:buFont typeface="Arial" panose="020B0604020202020204" pitchFamily="34" charset="0"/>
              <a:buChar char="•"/>
            </a:pPr>
            <a:r>
              <a:rPr lang="en-US" sz="2000" b="0" dirty="0"/>
              <a:t>It’s obvious that many columns contains null values.</a:t>
            </a:r>
          </a:p>
        </p:txBody>
      </p:sp>
      <p:sp>
        <p:nvSpPr>
          <p:cNvPr id="17" name="Rectangle 16"/>
          <p:cNvSpPr/>
          <p:nvPr/>
        </p:nvSpPr>
        <p:spPr>
          <a:xfrm>
            <a:off x="2286000" y="2202418"/>
            <a:ext cx="4572000" cy="307777"/>
          </a:xfrm>
          <a:prstGeom prst="rect">
            <a:avLst/>
          </a:prstGeom>
        </p:spPr>
        <p:txBody>
          <a:bodyPr>
            <a:spAutoFit/>
          </a:bodyPr>
          <a:lstStyle/>
          <a:p>
            <a:endParaRPr lang="en-US" dirty="0"/>
          </a:p>
        </p:txBody>
      </p:sp>
      <p:sp>
        <p:nvSpPr>
          <p:cNvPr id="18" name="Title 1"/>
          <p:cNvSpPr txBox="1">
            <a:spLocks/>
          </p:cNvSpPr>
          <p:nvPr/>
        </p:nvSpPr>
        <p:spPr>
          <a:xfrm>
            <a:off x="515475" y="4426169"/>
            <a:ext cx="7909334" cy="3924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algn="l"/>
            <a:r>
              <a:rPr lang="en-US" sz="1600" b="0" dirty="0"/>
              <a:t>Ultimately , This dataset provides valuable insights into the financial aspects of companies</a:t>
            </a:r>
          </a:p>
        </p:txBody>
      </p:sp>
    </p:spTree>
    <p:extLst>
      <p:ext uri="{BB962C8B-B14F-4D97-AF65-F5344CB8AC3E}">
        <p14:creationId xmlns:p14="http://schemas.microsoft.com/office/powerpoint/2010/main" val="40552759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317" y="1521544"/>
            <a:ext cx="4879316" cy="1289301"/>
          </a:xfrm>
        </p:spPr>
        <p:txBody>
          <a:bodyPr/>
          <a:lstStyle/>
          <a:p>
            <a:r>
              <a:rPr lang="en-US" sz="4400" dirty="0"/>
              <a:t>Data Preprocessing Techniques</a:t>
            </a:r>
          </a:p>
        </p:txBody>
      </p:sp>
      <p:sp>
        <p:nvSpPr>
          <p:cNvPr id="3" name="Google Shape;1318;p47"/>
          <p:cNvSpPr/>
          <p:nvPr/>
        </p:nvSpPr>
        <p:spPr>
          <a:xfrm>
            <a:off x="6729568" y="1200424"/>
            <a:ext cx="1910993" cy="1931540"/>
          </a:xfrm>
          <a:prstGeom prst="ellipse">
            <a:avLst/>
          </a:prstGeom>
          <a:gradFill>
            <a:gsLst>
              <a:gs pos="100000">
                <a:srgbClr val="DF6A53"/>
              </a:gs>
              <a:gs pos="53000">
                <a:srgbClr val="4D7A67"/>
              </a:gs>
              <a:gs pos="2000">
                <a:schemeClr val="accent6"/>
              </a:gs>
              <a:gs pos="0">
                <a:schemeClr val="accent6">
                  <a:lumMod val="50000"/>
                </a:schemeClr>
              </a:gs>
              <a:gs pos="0">
                <a:schemeClr val="accent4"/>
              </a:gs>
              <a:gs pos="73445">
                <a:srgbClr val="8D735E"/>
              </a:gs>
              <a:gs pos="100000">
                <a:schemeClr val="bg2">
                  <a:lumMod val="75000"/>
                </a:schemeClr>
              </a:gs>
            </a:gsLst>
            <a:lin ang="54007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 name="Google Shape;64;p16"/>
          <p:cNvSpPr txBox="1">
            <a:spLocks/>
          </p:cNvSpPr>
          <p:nvPr/>
        </p:nvSpPr>
        <p:spPr>
          <a:xfrm>
            <a:off x="7059534" y="1567671"/>
            <a:ext cx="1251060" cy="124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7200" dirty="0"/>
              <a:t>02</a:t>
            </a:r>
          </a:p>
        </p:txBody>
      </p:sp>
      <p:pic>
        <p:nvPicPr>
          <p:cNvPr id="27"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37702" t="49935" r="37165" b="409"/>
          <a:stretch/>
        </p:blipFill>
        <p:spPr>
          <a:xfrm>
            <a:off x="108403" y="1925109"/>
            <a:ext cx="1270948" cy="2811278"/>
          </a:xfrm>
          <a:prstGeom prst="rect">
            <a:avLst/>
          </a:prstGeom>
          <a:noFill/>
          <a:ln>
            <a:noFill/>
          </a:ln>
        </p:spPr>
      </p:pic>
      <p:pic>
        <p:nvPicPr>
          <p:cNvPr id="50" name="Google Shape;2270;p63"/>
          <p:cNvPicPr preferRelativeResize="0"/>
          <p:nvPr/>
        </p:nvPicPr>
        <p:blipFill rotWithShape="1">
          <a:blip r:embed="rId2">
            <a:alphaModFix/>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38051" t="1731" r="38320" b="49597"/>
          <a:stretch/>
        </p:blipFill>
        <p:spPr>
          <a:xfrm>
            <a:off x="1379351" y="2911398"/>
            <a:ext cx="984613" cy="1950870"/>
          </a:xfrm>
          <a:prstGeom prst="rect">
            <a:avLst/>
          </a:prstGeom>
          <a:noFill/>
          <a:ln>
            <a:noFill/>
          </a:ln>
        </p:spPr>
      </p:pic>
      <p:sp>
        <p:nvSpPr>
          <p:cNvPr id="51" name="Google Shape;57;p15"/>
          <p:cNvSpPr txBox="1">
            <a:spLocks/>
          </p:cNvSpPr>
          <p:nvPr/>
        </p:nvSpPr>
        <p:spPr>
          <a:xfrm>
            <a:off x="32063" y="4535281"/>
            <a:ext cx="1423628" cy="6082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Rajdhani"/>
              <a:buNone/>
              <a:defRPr sz="72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5200"/>
              <a:buFont typeface="Rajdhani"/>
              <a:buNone/>
              <a:defRPr sz="5200" b="1" i="0" u="none" strike="noStrike" cap="none">
                <a:solidFill>
                  <a:schemeClr val="lt2"/>
                </a:solidFill>
                <a:latin typeface="Rajdhani"/>
                <a:ea typeface="Rajdhani"/>
                <a:cs typeface="Rajdhani"/>
                <a:sym typeface="Rajdhani"/>
              </a:defRPr>
            </a:lvl9pPr>
          </a:lstStyle>
          <a:p>
            <a:pPr algn="ctr"/>
            <a:r>
              <a:rPr lang="en-US" sz="2000" dirty="0"/>
              <a:t>Salah</a:t>
            </a:r>
            <a:endParaRPr lang="en-US" sz="1400" dirty="0"/>
          </a:p>
        </p:txBody>
      </p:sp>
      <p:sp>
        <p:nvSpPr>
          <p:cNvPr id="52" name="Google Shape;57;p15"/>
          <p:cNvSpPr txBox="1">
            <a:spLocks/>
          </p:cNvSpPr>
          <p:nvPr/>
        </p:nvSpPr>
        <p:spPr>
          <a:xfrm>
            <a:off x="1408751" y="4736387"/>
            <a:ext cx="925811" cy="4071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sz="2000" dirty="0"/>
              <a:t>Rawan</a:t>
            </a:r>
            <a:endParaRPr lang="en-US" sz="1400" dirty="0"/>
          </a:p>
        </p:txBody>
      </p:sp>
    </p:spTree>
    <p:extLst>
      <p:ext uri="{BB962C8B-B14F-4D97-AF65-F5344CB8AC3E}">
        <p14:creationId xmlns:p14="http://schemas.microsoft.com/office/powerpoint/2010/main" val="114051915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34" y="378465"/>
            <a:ext cx="914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r>
              <a:rPr lang="en-US" dirty="0"/>
              <a:t>Nulls</a:t>
            </a:r>
          </a:p>
        </p:txBody>
      </p:sp>
      <p:grpSp>
        <p:nvGrpSpPr>
          <p:cNvPr id="11" name="Google Shape;316;p36"/>
          <p:cNvGrpSpPr/>
          <p:nvPr/>
        </p:nvGrpSpPr>
        <p:grpSpPr>
          <a:xfrm rot="795882">
            <a:off x="7883151" y="331823"/>
            <a:ext cx="973219" cy="746085"/>
            <a:chOff x="7343425" y="328575"/>
            <a:chExt cx="1354149" cy="1012825"/>
          </a:xfrm>
        </p:grpSpPr>
        <p:sp>
          <p:nvSpPr>
            <p:cNvPr id="12"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9"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4"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7"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solidFill>
              <a:schemeClr val="accent3">
                <a:lumMod val="60000"/>
                <a:lumOff val="40000"/>
              </a:scheme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48" name="Google Shape;316;p36"/>
          <p:cNvGrpSpPr/>
          <p:nvPr/>
        </p:nvGrpSpPr>
        <p:grpSpPr>
          <a:xfrm rot="20941549">
            <a:off x="52576" y="4350209"/>
            <a:ext cx="821453" cy="631278"/>
            <a:chOff x="7343425" y="328575"/>
            <a:chExt cx="1354149" cy="1012825"/>
          </a:xfrm>
        </p:grpSpPr>
        <p:sp>
          <p:nvSpPr>
            <p:cNvPr id="49"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2"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4"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9"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0"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1"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3"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solidFill>
              <a:schemeClr val="accent3">
                <a:lumMod val="60000"/>
                <a:lumOff val="40000"/>
              </a:scheme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pic>
        <p:nvPicPr>
          <p:cNvPr id="5" name="Picture 4"/>
          <p:cNvPicPr>
            <a:picLocks noChangeAspect="1"/>
          </p:cNvPicPr>
          <p:nvPr/>
        </p:nvPicPr>
        <p:blipFill>
          <a:blip r:embed="rId2"/>
          <a:stretch>
            <a:fillRect/>
          </a:stretch>
        </p:blipFill>
        <p:spPr>
          <a:xfrm>
            <a:off x="5848236" y="1249711"/>
            <a:ext cx="2233730" cy="3066024"/>
          </a:xfrm>
          <a:prstGeom prst="roundRect">
            <a:avLst>
              <a:gd name="adj" fmla="val 8594"/>
            </a:avLst>
          </a:prstGeom>
          <a:solidFill>
            <a:srgbClr val="FFFFFF">
              <a:shade val="85000"/>
            </a:srgbClr>
          </a:solidFill>
          <a:ln>
            <a:solidFill>
              <a:schemeClr val="accent3">
                <a:lumMod val="75000"/>
              </a:schemeClr>
            </a:solidFill>
          </a:ln>
          <a:effectLst>
            <a:glow rad="139700">
              <a:schemeClr val="accent3">
                <a:satMod val="175000"/>
                <a:alpha val="40000"/>
              </a:schemeClr>
            </a:glow>
            <a:reflection blurRad="12700" stA="38000" endPos="28000" dist="5000" dir="5400000" sy="-100000" algn="bl" rotWithShape="0"/>
          </a:effectLst>
        </p:spPr>
      </p:pic>
      <p:sp>
        <p:nvSpPr>
          <p:cNvPr id="85" name="Title 1"/>
          <p:cNvSpPr txBox="1">
            <a:spLocks/>
          </p:cNvSpPr>
          <p:nvPr/>
        </p:nvSpPr>
        <p:spPr>
          <a:xfrm>
            <a:off x="365873" y="1611089"/>
            <a:ext cx="5176407" cy="2381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3000"/>
              <a:buFont typeface="Rajdhani"/>
              <a:buNone/>
              <a:defRPr sz="3000" b="1" i="0" u="none" strike="noStrike" cap="none">
                <a:solidFill>
                  <a:schemeClr val="lt2"/>
                </a:solidFill>
                <a:latin typeface="Rajdhani"/>
                <a:ea typeface="Rajdhani"/>
                <a:cs typeface="Rajdhani"/>
                <a:sym typeface="Rajdhani"/>
              </a:defRPr>
            </a:lvl9pPr>
          </a:lstStyle>
          <a:p>
            <a:pPr marL="285750" lvl="0" indent="-285750" algn="l">
              <a:lnSpc>
                <a:spcPct val="107000"/>
              </a:lnSpc>
              <a:buSzPts val="1000"/>
              <a:buFont typeface="Arial" panose="020B0604020202020204" pitchFamily="34" charset="0"/>
              <a:buChar char="•"/>
              <a:tabLst>
                <a:tab pos="457200" algn="l"/>
              </a:tabLst>
            </a:pPr>
            <a:r>
              <a:rPr lang="en-US" sz="1600" b="0" dirty="0">
                <a:solidFill>
                  <a:schemeClr val="tx2"/>
                </a:solidFill>
                <a:latin typeface="Rajdhani" panose="020B0604020202020204" charset="0"/>
                <a:ea typeface="Times New Roman" panose="02020603050405020304" pitchFamily="18" charset="0"/>
                <a:cs typeface="Rajdhani" panose="020B0604020202020204" charset="0"/>
              </a:rPr>
              <a:t>The output snippet efficiently displays the percentage of null values in the dataset.</a:t>
            </a:r>
            <a:endParaRPr lang="en-US" sz="1600" b="0" kern="100" dirty="0">
              <a:solidFill>
                <a:schemeClr val="tx2"/>
              </a:solidFill>
              <a:latin typeface="Rajdhani" panose="020B0604020202020204" charset="0"/>
              <a:ea typeface="Calibri" panose="020F0502020204030204" pitchFamily="34" charset="0"/>
              <a:cs typeface="Rajdhani" panose="020B0604020202020204" charset="0"/>
            </a:endParaRPr>
          </a:p>
          <a:p>
            <a:pPr marL="285750" lvl="0" indent="-285750" algn="l">
              <a:lnSpc>
                <a:spcPct val="107000"/>
              </a:lnSpc>
              <a:buSzPts val="1000"/>
              <a:buFont typeface="Arial" panose="020B0604020202020204" pitchFamily="34" charset="0"/>
              <a:buChar char="•"/>
              <a:tabLst>
                <a:tab pos="457200" algn="l"/>
              </a:tabLst>
            </a:pPr>
            <a:endParaRPr lang="en-US" sz="1600" b="0" dirty="0">
              <a:solidFill>
                <a:schemeClr val="tx2"/>
              </a:solidFill>
              <a:latin typeface="Rajdhani" panose="020B0604020202020204" charset="0"/>
              <a:ea typeface="Times New Roman" panose="02020603050405020304" pitchFamily="18" charset="0"/>
              <a:cs typeface="Rajdhani" panose="020B0604020202020204" charset="0"/>
            </a:endParaRPr>
          </a:p>
          <a:p>
            <a:pPr marL="285750" lvl="0" indent="-285750" algn="l">
              <a:lnSpc>
                <a:spcPct val="107000"/>
              </a:lnSpc>
              <a:buSzPts val="1000"/>
              <a:buFont typeface="Arial" panose="020B0604020202020204" pitchFamily="34" charset="0"/>
              <a:buChar char="•"/>
              <a:tabLst>
                <a:tab pos="457200" algn="l"/>
              </a:tabLst>
            </a:pPr>
            <a:r>
              <a:rPr lang="en-US" sz="1600" b="0" dirty="0">
                <a:solidFill>
                  <a:schemeClr val="tx2"/>
                </a:solidFill>
                <a:latin typeface="Rajdhani" panose="020B0604020202020204" charset="0"/>
                <a:ea typeface="Times New Roman" panose="02020603050405020304" pitchFamily="18" charset="0"/>
                <a:cs typeface="Rajdhani" panose="020B0604020202020204" charset="0"/>
              </a:rPr>
              <a:t>Understanding the presence of null values is crucial for data quality assessment and preprocessing.</a:t>
            </a:r>
            <a:endParaRPr lang="en-US" sz="1600" b="0" kern="100" dirty="0">
              <a:solidFill>
                <a:schemeClr val="tx2"/>
              </a:solidFill>
              <a:latin typeface="Rajdhani" panose="020B0604020202020204" charset="0"/>
              <a:ea typeface="Calibri" panose="020F0502020204030204" pitchFamily="34" charset="0"/>
              <a:cs typeface="Rajdhani" panose="020B0604020202020204" charset="0"/>
            </a:endParaRPr>
          </a:p>
          <a:p>
            <a:pPr marL="285750" lvl="0" indent="-285750" algn="l">
              <a:lnSpc>
                <a:spcPct val="107000"/>
              </a:lnSpc>
              <a:buSzPts val="1000"/>
              <a:buFont typeface="Arial" panose="020B0604020202020204" pitchFamily="34" charset="0"/>
              <a:buChar char="•"/>
              <a:tabLst>
                <a:tab pos="457200" algn="l"/>
              </a:tabLst>
            </a:pPr>
            <a:endParaRPr lang="en-US" sz="1600" b="0" dirty="0">
              <a:solidFill>
                <a:schemeClr val="tx2"/>
              </a:solidFill>
              <a:latin typeface="Rajdhani" panose="020B0604020202020204" charset="0"/>
              <a:ea typeface="Times New Roman" panose="02020603050405020304" pitchFamily="18" charset="0"/>
              <a:cs typeface="Rajdhani" panose="020B0604020202020204" charset="0"/>
            </a:endParaRPr>
          </a:p>
          <a:p>
            <a:pPr marL="285750" lvl="0" indent="-285750" algn="l">
              <a:lnSpc>
                <a:spcPct val="107000"/>
              </a:lnSpc>
              <a:buSzPts val="1000"/>
              <a:buFont typeface="Arial" panose="020B0604020202020204" pitchFamily="34" charset="0"/>
              <a:buChar char="•"/>
              <a:tabLst>
                <a:tab pos="457200" algn="l"/>
              </a:tabLst>
            </a:pPr>
            <a:r>
              <a:rPr lang="en-US" sz="1600" b="0" dirty="0">
                <a:solidFill>
                  <a:schemeClr val="tx2"/>
                </a:solidFill>
                <a:latin typeface="Rajdhani" panose="020B0604020202020204" charset="0"/>
                <a:ea typeface="Times New Roman" panose="02020603050405020304" pitchFamily="18" charset="0"/>
                <a:cs typeface="Rajdhani" panose="020B0604020202020204" charset="0"/>
              </a:rPr>
              <a:t>Identifying columns with a high percentage of null values can guide decisions on data imputation or exclusion strategies.</a:t>
            </a:r>
            <a:endParaRPr lang="en-US" sz="1600" b="0" kern="100" dirty="0">
              <a:solidFill>
                <a:schemeClr val="tx2"/>
              </a:solidFill>
              <a:latin typeface="Rajdhani" panose="020B0604020202020204" charset="0"/>
              <a:ea typeface="Calibri" panose="020F0502020204030204" pitchFamily="34" charset="0"/>
              <a:cs typeface="Rajdhani" panose="020B0604020202020204" charset="0"/>
            </a:endParaRPr>
          </a:p>
          <a:p>
            <a:pPr algn="l">
              <a:lnSpc>
                <a:spcPct val="107000"/>
              </a:lnSpc>
              <a:spcAft>
                <a:spcPts val="800"/>
              </a:spcAft>
            </a:pPr>
            <a:r>
              <a:rPr lang="en-US" sz="1600" dirty="0">
                <a:solidFill>
                  <a:schemeClr val="tx2"/>
                </a:solidFill>
                <a:latin typeface="Rajdhani" panose="020B0604020202020204" charset="0"/>
                <a:ea typeface="Times New Roman" panose="02020603050405020304" pitchFamily="18" charset="0"/>
                <a:cs typeface="Rajdhani" panose="020B0604020202020204" charset="0"/>
              </a:rPr>
              <a:t> </a:t>
            </a:r>
            <a:endParaRPr lang="en-US" sz="1600" kern="100" dirty="0">
              <a:solidFill>
                <a:schemeClr val="tx2"/>
              </a:solidFill>
              <a:latin typeface="Rajdhani" panose="020B0604020202020204" charset="0"/>
              <a:ea typeface="Calibri" panose="020F0502020204030204" pitchFamily="34" charset="0"/>
              <a:cs typeface="Rajdhani" panose="020B0604020202020204" charset="0"/>
            </a:endParaRPr>
          </a:p>
          <a:p>
            <a:pPr marL="285750" indent="-285750" algn="l">
              <a:buFont typeface="Arial" panose="020B0604020202020204" pitchFamily="34" charset="0"/>
              <a:buChar char="•"/>
            </a:pPr>
            <a:endParaRPr lang="en-US" sz="1600" b="0" dirty="0">
              <a:solidFill>
                <a:schemeClr val="tx2"/>
              </a:solidFill>
              <a:latin typeface="Rajdhani" panose="020B0604020202020204" charset="0"/>
              <a:cs typeface="Rajdhani" panose="020B0604020202020204" charset="0"/>
            </a:endParaRPr>
          </a:p>
        </p:txBody>
      </p:sp>
    </p:spTree>
    <p:extLst>
      <p:ext uri="{BB962C8B-B14F-4D97-AF65-F5344CB8AC3E}">
        <p14:creationId xmlns:p14="http://schemas.microsoft.com/office/powerpoint/2010/main" val="2717027269"/>
      </p:ext>
    </p:extLst>
  </p:cSld>
  <p:clrMapOvr>
    <a:masterClrMapping/>
  </p:clrMapOvr>
  <p:transition spd="slow">
    <p:wipe/>
  </p:transition>
</p:sld>
</file>

<file path=ppt/theme/theme1.xml><?xml version="1.0" encoding="utf-8"?>
<a:theme xmlns:a="http://schemas.openxmlformats.org/drawingml/2006/main"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5.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6.png"/></Relationships>
</file>

<file path=ppt/webextensions/webextension1.xml><?xml version="1.0" encoding="utf-8"?>
<we:webextension xmlns:we="http://schemas.microsoft.com/office/webextensions/webextension/2010/11" id="{31B07B2A-8C7A-4068-91F2-8AA330A29CCB}">
  <we:reference id="wa200003233" version="2.0.0.3" store="en-US" storeType="OMEX"/>
  <we:alternateReferences>
    <we:reference id="WA200003233" version="2.0.0.3" store="WA200003233" storeType="OMEX"/>
  </we:alternateReferences>
  <we:properties>
    <we:property name="backgroundColor" value="&quot;#F9F7F2&quot;"/>
    <we:property name="bookmark" value="&quot;H4sIAAAAAAAAA+1aXW/TMBT9KyhPIFWotpMm2VtXytOAaht7QVPlj+vMkMaR424U1P+O7XSDdR2b+NhStU+Nr+3rc+89ObKdfo+EauqSLt7TGUQH0aHWX2bUfHmBol5U3bbRVGKBZT+FPo9FH6MEYTdK11bpqokOvkeWmgLsmWrmtPQOnfHTeS+iZTmhhW9JWjbQi2owja5oqb5BO9h1WTOHZS+Cr3WpDfUuTyy14N1euuGu7aCg18StSLlVl3AC3LbWY6i1sdftXtS0TwHS7T7vLCw40pWlqnKOvS0nA4kQi6WgGJOEpAkh3i5VaVdD2GL8tTYuHhflovZpGTl0hTaK0zIKuA00zWqRkS7ns/A0vmU/0XPD4Rhk6Kqssgvn6d3RdKKvwDD14iV+FS1dGiZGuySFXq5ndQke/rRxGZk3YcCFvhoZcBBEdNBf9m5QDcUlrbizrkMaFoWBgl6nYfzEeN/Oq1UJkrvwz52lUVVRrujws06nbVS1gtEFNdbTjX12xfQ1cZO0EWAOF6Esb5S5rjLurcXRpeCX59cMdvM+/0LVFaHaaP43qPOlH0T6WZpkKGcceJZhkWRCPkj8+ylmlL2YuYW4bx2BtJ3KPfbNY1VcBFgn3E0U48uWbR2lS4AckHol9Y0Pbiq12hWErL9H6BcZeCpxOh6ejqf6ygnpFHVcl+5A/TtJ4gHadqjS70N/ekFaw9NqkUSJFAT1BaRJikAmAom9FnUM8pZoEd4eLcK7q0UbQn9WLcI3WjQQMcszd8oZpAwY4FhIuteijkH+Ey26t0b/iVJke4SIbMrxbgjRhtCfVYjIjRBRhtOcU4RzSTCRaUoecTOxF6LuC9EzbIri7dGieHc3RRtCf1Ytim+0KAWaS0AwyBBHLMkGSZY9qEX7W9LNeEfDyXT47sPH96f3HMzRH1C+VNWW3JM+JvwuXZTmecoQ4ylHcZJxlgyEhD33/1Xx1w+CO8b9DeF3iftMQE4lzvOEDDgW8SCVD38k2HP/kcVfP3vsGPc3hN8p7jPgnMcZSSnLIaEs6e/3PP+s+Ot73R3j/obwu8P9QP+fCY1mYIqw5dFz29SUw4RWENDUrTMFYZzjFq0EiNWz8b9Hyr0sbe3OaDn3ZQv/BInCMmG1H29mgCaJIgAA&quot;"/>
    <we:property name="creatorSessionId" value="&quot;3a846de6-f065-44c1-a39d-af056f6fb216&quot;"/>
    <we:property name="creatorTenantId" value="&quot;6845d6ca-1ec5-4c0e-9e9d-34130ce0a0b8&quot;"/>
    <we:property name="creatorUserId" value="&quot;10032000F32C86C4&quot;"/>
    <we:property name="datasetId" value="&quot;9917e497-c93d-4c80-90b3-65d3a6be8e5b&quot;"/>
    <we:property name="embedUrl" value="&quot;/reportEmbed?reportId=c15ab2b1-1dc1-4ffb-8159-8632c3a1ae26&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1aXW/aMBT9K1OeNglNdZyQpG+MsZf1A9GuL1OF/HGdugtx5Ji2rOK/z3ag3Rhdq21tg+CJ+Pr6+tx7D0eO4Tbgsq4KMjsiEwj2gw9KfZsQ/e0NCjpBubAdH38+7I0+j496hwNrVpWRqqyD/dvAEJ2DOZP1lBQugjV+Pe8EpCiGJHcjQYoaOkEFulYlKeR3aJztlNFTmHcCuKkKpYkLeWKIARf2yrrbsd0bvcd2R8KMvIITYKaxjqBS2izHnaBunjykX+dcML9hX5WGyNIGdrYMdwVCNBKchCGOcRJj7OxCFmbhQmeDm0rbfGyWs8rVoW/R5UpLRorA49ZQ14tN+qqYTvzT4Bf7iZpqBiMQfqo00sxspMOD8VBdg6byzdvwXTC3ZRhqZYvkZ5maVAU4+OPaVmRae4cLdd3XYCHwYH9v3rlD1eNXpGTWugqpl+cacrIsw+CF8X6alosWxL/DP7eWWpZ5saDDfZ9Om6wqCf0Loo2jG720zXQ9sYuU5qA/zHxbPkq97HLYWcmjTcnPz5cMtusuf6LqglBNNs8N6nzunPBemsQpyigDlqYhj1MuHiX+wxTT0lxM7EbMjQ5AmFbVPnTDkcwvPKwTZhfywVXDtpbSxUP2SJ2SusGxXUqMsg3Bq98j9JMMvJQ4jXqng7G6tkI6Ri3Xpd+g/pskMQ9tM1Tpz6m/vCCt4Gm0SKBYcIz2OCRxgkDEHPGdFrUM8oZoUbg5WhRurxatSf1VtSi806Iuj2iWsoh3EwoUwogLstOilkH+Gy16sEfPRCm8OUKE19V4O4RoTeqvKkT4TogIDZOMERRmAodYJAl+ws3ETojaL0SvcCiKNkeLou09FK1J/VW1KLrTogRIJgBBN0UM0Tjtxmn6qBbtbknX4+33huPe4fGXo9MHXszRX1C+kOWG3JM+Jf02XZRmWUIRZQlDUZwyGne5gB33/1fzV18Et4z7a9JvE/cph4yIMMti3GUhj7qJePxHgh33n9j81XePLeP+mvRbxX0KjLEoxQmhGcSExnu7M89/a/7qWXfLuL8m/fZw39P/vqDBBHTujzxqauqKMBiSEjyaqgkmwftZbpGSA188a/d5IO2XpendGSmmrm3u7x6B38N2U9ICnui/APcDJWFdp6kiAAA=&quot;"/>
    <we:property name="isFiltersActionButtonVisible" value="true"/>
    <we:property name="isFooterCollapsed" value="true"/>
    <we:property name="pageDisplayName" value="&quot;Page 1&quot;"/>
    <we:property name="pageName" value="&quot;ReportSection&quot;"/>
    <we:property name="pptInsertionSessionID" value="&quot;1DE1D3A0-A4C4-4474-B394-81C42E94670A&quot;"/>
    <we:property name="reportEmbeddedTime" value="&quot;2023-05-25T03:40:28.024Z&quot;"/>
    <we:property name="reportName" value="&quot;ML_powerbi_&quot;"/>
    <we:property name="reportState" value="&quot;CONNECTED&quot;"/>
    <we:property name="reportUrl" value="&quot;/groups/me/reports/c15ab2b1-1dc1-4ffb-8159-8632c3a1ae26/ReportSection?experience=power-bi&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6581F16-4169-46DD-8C24-EDB39462BC82}">
  <we:reference id="wa200003233" version="2.0.0.3" store="en-US" storeType="OMEX"/>
  <we:alternateReferences>
    <we:reference id="WA200003233" version="2.0.0.3" store="WA200003233" storeType="OMEX"/>
  </we:alternateReferences>
  <we:properties>
    <we:property name="backgroundColor" value="&quot;#F9F7F2&quot;"/>
    <we:property name="bookmark" value="&quot;H4sIAAAAAAAAA+1YXU/bMBT9K8hPmxRNcb7DG5QiTWJbVRAvUxU5zk0wuHHkOECH+t9nO2F8rFM32CBIe2nj6+vrc+49145ygwrWNpysPpMloF20L8TFksiLHYwcVD+0pbFLcpeSMIciSvMA+9R4iUYxUbdo9wYpIitQp6ztCDcBtfHrwkGE8xmpzKgkvAUHNSBbURPOvkHvrKeU7GDtILhuuJDEhDxWRIEJe6nd9VhDwR98vSOhil3CMVDVW+fQCKmGsR/jJMFR7EYY+y7gIk0ivabtZy3M7f5mUwtsImpFWK0BGBvJASAPYux6ZZKGURAXgbGXjKvBJV9NrxupeetsrBqTvolmUQnJKOHI8pPQ9nRu0ETwbmmfpg/sx6KTFOZQ2qlaMbXSkT4dZTNxBTJnO++892it0zWTQifTzlKxbDgYSlmrM9e11uFMXE0kaAgF2nXXzg9Ue8Ulqam2Poa0V1USKqKG4fSF8R529VDW8Gf4C21pWV3xQTZ3dTrpWTUMJmdEKiPL/FwX2NRELxKyALm/smU5YPJWOZ7ziMeYyK8Xt0rX687vyXcQVM/mX4NarI2Tq3skDYrIC/RPXgRuEpX/hf9EvCsgss1YneWdFrOO9aj27hOEz3Wgt6H832A/JuXHkV+G1Kc0xKXr0SQiOBmN8ud7J9Ps40F2+GWebc7reLtgO/bnXQWmI/QbBL2Aooc9EctcvI0e+cPcvHy/bAM43BplTqlXQhymOPD8JE7zcDS9wwXtKznuNnkA83kdUXZ1DXz04v8145fX+T0svaSTMKBeQlPq4SLwwzj1YbukX19FZSv/wksGJbIYvXw2UjXVc5BHvSDFtPDjHMexX7qJh0dzHt0/Um85jPdY2oT2eacT7S/pN3c/b2T/ujdyD8kcWPbMusslWoKs7CcV0am2IRRmpAaLpelDMbB+WlWkLkzl7LM0/0dMN0lfuFPCO3ujmM85yG5jd/sOPGqJk04SAAA=&quot;"/>
    <we:property name="creatorSessionId" value="&quot;7c56a195-eb45-4ed6-bea5-eb64b1f81fec&quot;"/>
    <we:property name="creatorTenantId" value="&quot;6845d6ca-1ec5-4c0e-9e9d-34130ce0a0b8&quot;"/>
    <we:property name="creatorUserId" value="&quot;10032000F32C86C4&quot;"/>
    <we:property name="datasetId" value="&quot;9917e497-c93d-4c80-90b3-65d3a6be8e5b&quot;"/>
    <we:property name="embedUrl" value="&quot;/reportEmbed?reportId=c15ab2b1-1dc1-4ffb-8159-8632c3a1ae26&amp;config=eyJjbHVzdGVyVXJsIjoiaHR0cHM6Ly9XQUJJLU5PUlRILUVVUk9QRS1yZWRpcmVjdC5hbmFseXNpcy53aW5kb3dzLm5ldCIsImVtYmVkRmVhdHVyZXMiOnsibW9kZXJuRW1iZWQiOnRydWUsInVzYWdlTWV0cmljc1ZOZXh0Ijp0cnVlfX0%3D&amp;disableSensitivityBanner=true&quot;"/>
    <we:property name="initialStateBookmark" value="&quot;H4sIAAAAAAAAA+1YW0/bMBT+K8hPm1RNuV94K6VIE7eqIF6mKnKck2Jw48hxgA71v+84CeOyTmWwQZD20sbHx8ffd8537Ci3JONVKejyiC6AbJMdKS8XVF1u2WRAis52fLx/OJzuJ0fDwzGaZam5LCqyfUs0VXPQZ7yqqTAR0PhtNiBUiAmdm1FORQUDUoKqZEEF/w6tM05pVcNqQOCmFFJRE/JEUw0m7BW64xj3tr+4uCNlml/BCTDdWqdQSqW7sRvaUWQHoRXYtmuBncVRgGuqdraBudnfbNoAG8lCU14gAGOjKQCkXmhbTh7FfuCFmWfsORe6c0mX45tSIW/MxrI0+Rohi7lUnFFBGn4KqpbOLRlJUS+ap/Ej+4msFYMp5M1UobleYqTDg2Qir0GlfOuT85msMF0TJTGZzSyTi1KAoZRUmLm6ahzO5fVIAULIyLa1GvxENcyuaMHQ+hTScD5XMKe6G47fGO9eXXRl9X+FP0NLxYu56GRzX6fTllXJYXROlTayTC+wwKYmuEiqDNTOsinLLld3ynEGT3j0ifxqdqd0XHfxQL6doFo2/xrUbGWcLOyR2MsCx8OfNPOsKMj/C/+FeJdAVZXwIklrFDPGelJ76wXCFxjoYyj/Gez7pPwwcHOfuYz5dm45LAqoHfVG+dPh6Tj5upvsHU+T9Xntbxdsxv66q8B0BL5BsEvIWtgjuUjlx+iRP8zN2/fLJoDdrZGnjDk5hH5se44bhXHq96Z3hGRtJfvdJo9gvq4j8rooQPRe/L9n/PY6f4CllXTke8yJWMwcO/NcP4xd2Czp91dRXqm/8JLBqMp6L5+1VE31BsRhjhfbLHPD1A5DN7cix+7NefTwSL3j0N9jaR3a151OrL2kP9z9vJb9+97ILSRzYDVn1n0uyQLUvPmkImtdlZTBhBbQYCnbUBwaP1QVLTJTueZZmf8Djk3SFu6MitrUzHyzIc0eWEqeCnimfwfuBx7Q0iBuEgAA&quot;"/>
    <we:property name="isFiltersActionButtonVisible" value="true"/>
    <we:property name="isFooterCollapsed" value="true"/>
    <we:property name="pageDisplayName" value="&quot;Page 2&quot;"/>
    <we:property name="pageName" value="&quot;ReportSection37188167061130e1d986&quot;"/>
    <we:property name="pptInsertionSessionID" value="&quot;1DE1D3A0-A4C4-4474-B394-81C42E94670A&quot;"/>
    <we:property name="reportEmbeddedTime" value="&quot;2023-05-25T03:41:02.883Z&quot;"/>
    <we:property name="reportName" value="&quot;ML_powerbi_&quot;"/>
    <we:property name="reportState" value="&quot;CONNECTED&quot;"/>
    <we:property name="reportUrl" value="&quot;/groups/me/reports/c15ab2b1-1dc1-4ffb-8159-8632c3a1ae26/ReportSection37188167061130e1d986?experience=power-bi&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2197</TotalTime>
  <Words>1753</Words>
  <Application>Microsoft Office PowerPoint</Application>
  <PresentationFormat>On-screen Show (16:9)</PresentationFormat>
  <Paragraphs>199</Paragraphs>
  <Slides>59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Fira Sans Condensed Light</vt:lpstr>
      <vt:lpstr>Anaheim</vt:lpstr>
      <vt:lpstr>Arial</vt:lpstr>
      <vt:lpstr>Roboto Condensed Light</vt:lpstr>
      <vt:lpstr>Fira Sans Condensed</vt:lpstr>
      <vt:lpstr>Rajdhani</vt:lpstr>
      <vt:lpstr>AI Tech Agency Infographics by Slidesgo</vt:lpstr>
      <vt:lpstr>Identifying loan completion status</vt:lpstr>
      <vt:lpstr>Rawan</vt:lpstr>
      <vt:lpstr>Contents</vt:lpstr>
      <vt:lpstr>Overview</vt:lpstr>
      <vt:lpstr>Analyzing a dataset containing various factors related to companies and their financial information</vt:lpstr>
      <vt:lpstr>Data Description and Column Explanation</vt:lpstr>
      <vt:lpstr>Dataset Overview</vt:lpstr>
      <vt:lpstr>Data Preprocessing Techniques</vt:lpstr>
      <vt:lpstr>PowerPoint Presentation</vt:lpstr>
      <vt:lpstr>Outliers percentage</vt:lpstr>
      <vt:lpstr>Replace outliers with nulls</vt:lpstr>
      <vt:lpstr>Filling nulls with KNN</vt:lpstr>
      <vt:lpstr>Imputing Missing Values in Numeric Column Using Conditional Data</vt:lpstr>
      <vt:lpstr>Conditional Filling of Null Values in “RATE-ID-FOR-years-in-business” Column Based on “years-in-business”</vt:lpstr>
      <vt:lpstr>Conditional Filling of Null Values in 'RATE_ID_FOR_fsr' Column Based on 'fsr'</vt:lpstr>
      <vt:lpstr>Filling Null and Unknown Values in 'RATE_ID_FOR_location' Column Based on 'location'</vt:lpstr>
      <vt:lpstr>Conditional Filling of Null Values in 'RATE_owner_1' Column Based on 'CAP_AMOUNT_owner_1'</vt:lpstr>
      <vt:lpstr>Conditional Filling of Null Values in 'RATE_owner_2' Column Based on 'CAP_AMOUNT_owner_2'</vt:lpstr>
      <vt:lpstr>Conditional Filling of Null Values in 'RATE_owner_3' Column Based on 'CAP_AMOUNT_owner_3'</vt:lpstr>
      <vt:lpstr>Conditional Filling of Null Values in 'RATE_owner_4' Column Based on 'CAP_AMOUNT_owner_4'</vt:lpstr>
      <vt:lpstr>Completing Dependency Preprocessing</vt:lpstr>
      <vt:lpstr>Filling Column with Mode Value</vt:lpstr>
      <vt:lpstr>Dropping Columns from DataFrame</vt:lpstr>
      <vt:lpstr>Uniform Representation: Replacing 'Preferred' with 'preferred' in Column</vt:lpstr>
      <vt:lpstr>Dataset Preparation: Missing Value Handling and Data Integrity (Post-Filling)</vt:lpstr>
      <vt:lpstr>Feature Analysis and  Relationships</vt:lpstr>
      <vt:lpstr>Completion Status Distribution: Insights and Analysis</vt:lpstr>
      <vt:lpstr>Skewness: Understanding Distribution Shape, Outliers, and Model Performance</vt:lpstr>
      <vt:lpstr>Ordinal Encoding: Transforming Data for Machine Learning and Preserving Ordinal Relationships</vt:lpstr>
      <vt:lpstr>Random Oversampling: Balancing Class Distribution for Enhanced Model Training and Performance</vt:lpstr>
      <vt:lpstr>Power BI</vt:lpstr>
      <vt:lpstr>PowerPoint Presentation</vt:lpstr>
      <vt:lpstr>PowerPoint Presentation</vt:lpstr>
      <vt:lpstr>Feature Selection &amp; Extraction</vt:lpstr>
      <vt:lpstr>Feature Selection: F-Test and SelectPercentile for Identifying Relevant Features</vt:lpstr>
      <vt:lpstr>Feature Selection Results: Dropping Irrelevant Columns Based on F-Test and Select Percentile</vt:lpstr>
      <vt:lpstr>Dimensionality Reduction: Applying PCA for Improved Efficiency and Reduced Overfitting</vt:lpstr>
      <vt:lpstr>Feature Scaling: Applying Min-Max Scaling to Transformed Dataset</vt:lpstr>
      <vt:lpstr>Classification Techniques Used</vt:lpstr>
      <vt:lpstr>Decision tree</vt:lpstr>
      <vt:lpstr>Logistic Regression</vt:lpstr>
      <vt:lpstr>Random Forest</vt:lpstr>
      <vt:lpstr>XGB</vt:lpstr>
      <vt:lpstr>SVM</vt:lpstr>
      <vt:lpstr>Models Performance</vt:lpstr>
      <vt:lpstr>Model Performance: Accuracy Comparison and Conclusion</vt:lpstr>
      <vt:lpstr>Hyperparameter Tuning </vt:lpstr>
      <vt:lpstr>XGB</vt:lpstr>
      <vt:lpstr>XGB</vt:lpstr>
      <vt:lpstr>Decision Tree</vt:lpstr>
      <vt:lpstr>Decision Tree</vt:lpstr>
      <vt:lpstr>Random Forest</vt:lpstr>
      <vt:lpstr>Random Forest</vt:lpstr>
      <vt:lpstr>Models Evaluation</vt:lpstr>
      <vt:lpstr>Model Performance: Accuracy Comparison and Conclusion</vt:lpstr>
      <vt:lpstr>Applying the best model</vt:lpstr>
      <vt:lpstr>Conclusion  and Intuition</vt:lpstr>
      <vt:lpstr>Project Objective and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loan completion status</dc:title>
  <dc:creator>TOSHIBA</dc:creator>
  <cp:lastModifiedBy>shouman.eslam@gmail.com</cp:lastModifiedBy>
  <cp:revision>111</cp:revision>
  <dcterms:modified xsi:type="dcterms:W3CDTF">2023-05-25T05:09:12Z</dcterms:modified>
</cp:coreProperties>
</file>