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B37C0-85BB-4362-8017-394A3D35B3DD}" v="4" dt="2022-10-22T14:28:52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روان الصاعدي" userId="9bbda703c22a8093" providerId="LiveId" clId="{3C2302E7-2FD8-4A4F-AD27-2FAAA91D008A}"/>
    <pc:docChg chg="modSld">
      <pc:chgData name="روان الصاعدي" userId="9bbda703c22a8093" providerId="LiveId" clId="{3C2302E7-2FD8-4A4F-AD27-2FAAA91D008A}" dt="2022-10-22T14:42:06.635" v="9" actId="207"/>
      <pc:docMkLst>
        <pc:docMk/>
      </pc:docMkLst>
      <pc:sldChg chg="modSp mod">
        <pc:chgData name="روان الصاعدي" userId="9bbda703c22a8093" providerId="LiveId" clId="{3C2302E7-2FD8-4A4F-AD27-2FAAA91D008A}" dt="2022-10-22T14:42:06.635" v="9" actId="207"/>
        <pc:sldMkLst>
          <pc:docMk/>
          <pc:sldMk cId="0" sldId="257"/>
        </pc:sldMkLst>
        <pc:spChg chg="mod">
          <ac:chgData name="روان الصاعدي" userId="9bbda703c22a8093" providerId="LiveId" clId="{3C2302E7-2FD8-4A4F-AD27-2FAAA91D008A}" dt="2022-10-22T14:42:06.635" v="9" actId="207"/>
          <ac:spMkLst>
            <pc:docMk/>
            <pc:sldMk cId="0" sldId="257"/>
            <ac:spMk id="59" creationId="{00000000-0000-0000-0000-000000000000}"/>
          </ac:spMkLst>
        </pc:spChg>
        <pc:spChg chg="mod">
          <ac:chgData name="روان الصاعدي" userId="9bbda703c22a8093" providerId="LiveId" clId="{3C2302E7-2FD8-4A4F-AD27-2FAAA91D008A}" dt="2022-10-22T14:40:44.139" v="8" actId="20577"/>
          <ac:spMkLst>
            <pc:docMk/>
            <pc:sldMk cId="0" sldId="257"/>
            <ac:spMk id="61" creationId="{00000000-0000-0000-0000-000000000000}"/>
          </ac:spMkLst>
        </pc:sp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9bbda703c22a8093/&#1587;&#1591;&#1581;%20&#1575;&#1604;&#1605;&#1603;&#1578;&#1576;/Business%20Analytics%20-%20MCIT%20Nanodegree%20program/Project%202/projectdata-nyse%207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9bbda703c22a8093/&#1587;&#1591;&#1581;%20&#1575;&#1604;&#1605;&#1603;&#1578;&#1576;/Business%20Analytics%20-%20MCIT%20Nanodegree%20program/Project%202/projectdata-nyse%207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'[projectdata-nyse 7.xlsx]Summary Statistics'!$C$2:$C$48</cx:f>
        <cx:lvl ptCount="47" formatCode="_-[$$-en-US]* #,##0.00_ ;_-[$$-en-US]* \-#,##0.00\ ;_-[$$-en-US]* &quot;-&quot;??_ ;_-@_ ">
          <cx:pt idx="0">22859000000</cx:pt>
          <cx:pt idx="1">146849686000</cx:pt>
          <cx:pt idx="2">20405000000</cx:pt>
          <cx:pt idx="3">3084000000</cx:pt>
          <cx:pt idx="4">22991000000</cx:pt>
          <cx:pt idx="5">79156500000</cx:pt>
          <cx:pt idx="6">9968000000</cx:pt>
          <cx:pt idx="7">3714000000</cx:pt>
          <cx:pt idx="8">12483000000</cx:pt>
          <cx:pt idx="9">11448800000</cx:pt>
          <cx:pt idx="10">16560000000</cx:pt>
          <cx:pt idx="11">7477000000</cx:pt>
          <cx:pt idx="12">121546000000</cx:pt>
          <cx:pt idx="13">11229200000</cx:pt>
          <cx:pt idx="14">4796473000</cx:pt>
          <cx:pt idx="15">37876000000</cx:pt>
          <cx:pt idx="16">22760000000</cx:pt>
          <cx:pt idx="17">1966814000</cx:pt>
          <cx:pt idx="18">7493000000</cx:pt>
          <cx:pt idx="19">13781837000</cx:pt>
          <cx:pt idx="20">2493700000</cx:pt>
          <cx:pt idx="21">32639000000</cx:pt>
          <cx:pt idx="22">39678000000</cx:pt>
          <cx:pt idx="23">2832700000</cx:pt>
          <cx:pt idx="24">10629719000</cx:pt>
          <cx:pt idx="25">54379000000</cx:pt>
          <cx:pt idx="26">1601892000</cx:pt>
          <cx:pt idx="27">2398373000</cx:pt>
          <cx:pt idx="28">2704400000</cx:pt>
          <cx:pt idx="29">8680100000</cx:pt>
          <cx:pt idx="30">19958700000</cx:pt>
          <cx:pt idx="31">190884000000</cx:pt>
          <cx:pt idx="32">39498000000</cx:pt>
          <cx:pt idx="33">2508257000</cx:pt>
          <cx:pt idx="34">5386703000</cx:pt>
          <cx:pt idx="35">48851000000</cx:pt>
          <cx:pt idx="36">2262359000</cx:pt>
          <cx:pt idx="37">4860427000</cx:pt>
          <cx:pt idx="38">11325000000</cx:pt>
          <cx:pt idx="39">16965400000</cx:pt>
          <cx:pt idx="40">184840000000</cx:pt>
          <cx:pt idx="41">3217800000</cx:pt>
          <cx:pt idx="42">1032336000</cx:pt>
          <cx:pt idx="43">2042332000</cx:pt>
          <cx:pt idx="44">2674300000</cx:pt>
          <cx:pt idx="45">5997800000</cx:pt>
          <cx:pt idx="46">4888000000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/>
            </a:pPr>
            <a:r>
              <a:rPr lang="en-US" sz="1000" b="1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Total Revenue for Health Care Sector in Year 4</a:t>
            </a:r>
            <a:endParaRPr lang="en-US" sz="1000" b="1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/>
            </a:pPr>
            <a:endParaRPr lang="en-US" sz="10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8AED3365-44AA-4DE4-A3F7-988B9EFE0C04}">
          <cx:tx>
            <cx:txData>
              <cx:f>'[projectdata-nyse 7.xlsx]Summary Statistics'!$C$1</cx:f>
              <cx:v>  Total Revenue  </cx:v>
            </cx:txData>
          </cx:tx>
          <cx:spPr>
            <a:solidFill>
              <a:schemeClr val="accent6">
                <a:lumMod val="60000"/>
                <a:lumOff val="40000"/>
              </a:schemeClr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/>
                </a:pPr>
                <a:r>
                  <a:rPr lang="en-US" sz="1000" b="1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Total Revenue in $</a:t>
                </a:r>
                <a:endParaRPr lang="en-US" sz="1000" b="1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/>
                </a:pPr>
                <a:endParaRPr lang="en-US" sz="10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/>
                </a:pPr>
                <a:r>
                  <a:rPr lang="en-US" sz="1000" b="1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Frequency</a:t>
                </a:r>
                <a:endParaRPr lang="en-US" sz="1000" b="1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/>
                </a:pPr>
                <a:endParaRPr lang="en-US" sz="10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rich>
          </cx:tx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'[projectdata-nyse 7.xlsx]Summary Statistics'!$P$2:$P$56</cx:f>
        <cx:lvl ptCount="55" formatCode="[$$-en-US]#,##0.00">
          <cx:pt idx="0">215639000000</cx:pt>
          <cx:pt idx="1">5854430000</cx:pt>
          <cx:pt idx="2">3421409000</cx:pt>
          <cx:pt idx="3">6439746000</cx:pt>
          <cx:pt idx="4">2504100000</cx:pt>
          <cx:pt idx="5">2197448000</cx:pt>
          <cx:pt idx="6">10825000000</cx:pt>
          <cx:pt idx="7">5568700000</cx:pt>
          <cx:pt idx="8">4664000000</cx:pt>
          <cx:pt idx="9">6667216000</cx:pt>
          <cx:pt idx="10">49247000000</cx:pt>
          <cx:pt idx="11">12416000000</cx:pt>
          <cx:pt idx="12">3418265000</cx:pt>
          <cx:pt idx="13">4396000000</cx:pt>
          <cx:pt idx="14">8979000000</cx:pt>
          <cx:pt idx="15">27638000000</cx:pt>
          <cx:pt idx="16">1995034000</cx:pt>
          <cx:pt idx="17">6595200000</cx:pt>
          <cx:pt idx="18">5254000000</cx:pt>
          <cx:pt idx="19">1557067000</cx:pt>
          <cx:pt idx="20">3578995000</cx:pt>
          <cx:pt idx="21">9390000000</cx:pt>
          <cx:pt idx="22">2898150000</cx:pt>
          <cx:pt idx="23">48238000000</cx:pt>
          <cx:pt idx="24">7467000000</cx:pt>
          <cx:pt idx="25">81741000000</cx:pt>
          <cx:pt idx="26">59387000000</cx:pt>
          <cx:pt idx="27">4694000000</cx:pt>
          <cx:pt idx="28">4857800000</cx:pt>
          <cx:pt idx="29">2984493000</cx:pt>
          <cx:pt idx="30">1423936000</cx:pt>
          <cx:pt idx="31">5885893000</cx:pt>
          <cx:pt idx="32">10776000000</cx:pt>
          <cx:pt idx="33">2173334000</cx:pt>
          <cx:pt idx="34">85320000000</cx:pt>
          <cx:pt idx="35">12399000000</cx:pt>
          <cx:pt idx="36">8830669000</cx:pt>
          <cx:pt idx="37">5546000000</cx:pt>
          <cx:pt idx="38">5010000000</cx:pt>
          <cx:pt idx="39">23554000000</cx:pt>
          <cx:pt idx="40">2052230000</cx:pt>
          <cx:pt idx="41">11160000000</cx:pt>
          <cx:pt idx="42">3289000000</cx:pt>
          <cx:pt idx="43">3600000000</cx:pt>
          <cx:pt idx="44">2530000000</cx:pt>
          <cx:pt idx="45">12238000000</cx:pt>
          <cx:pt idx="46">2779541000</cx:pt>
          <cx:pt idx="47">13000000000</cx:pt>
          <cx:pt idx="48">15082000000</cx:pt>
          <cx:pt idx="49">1059366000</cx:pt>
          <cx:pt idx="50">12994000000</cx:pt>
          <cx:pt idx="51">5483700000</cx:pt>
          <cx:pt idx="52">2213881000</cx:pt>
          <cx:pt idx="53">18045000000</cx:pt>
          <cx:pt idx="54">4968301000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/>
            </a:pPr>
            <a:r>
              <a:rPr lang="en-US" sz="1000" b="1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Total Revenue for Information Technology Sector in Year 4</a:t>
            </a:r>
            <a:endParaRPr lang="en-US" sz="1000" b="1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/>
            </a:pPr>
            <a:endParaRPr lang="en-US" sz="10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28ED5517-3B0E-47B2-9ADB-5CB40EFBE77C}">
          <cx:tx>
            <cx:txData>
              <cx:f>'[projectdata-nyse 7.xlsx]Summary Statistics'!$P$1</cx:f>
              <cx:v> Total Revenue </cx:v>
            </cx:txData>
          </cx:tx>
          <cx:spPr>
            <a:solidFill>
              <a:schemeClr val="accent6">
                <a:lumMod val="60000"/>
                <a:lumOff val="40000"/>
              </a:schemeClr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/>
                </a:pPr>
                <a:r>
                  <a:rPr lang="en-US" sz="1000" b="1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Total Revenue in $</a:t>
                </a:r>
                <a:endParaRPr lang="en-US" sz="1000" b="1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/>
                </a:pPr>
                <a:endParaRPr lang="en-US" sz="10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/>
                </a:pPr>
                <a:r>
                  <a:rPr lang="en-US" sz="1000" b="1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Frequency</a:t>
                </a:r>
                <a:endParaRPr lang="en-US" sz="1000" b="1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/>
                </a:pPr>
                <a:endParaRPr lang="en-US" sz="10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endParaRPr>
              </a:p>
            </cx:rich>
          </cx:tx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08CF7-88D7-4C15-85C6-C20BD5AAF8D5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12571-6289-4E9D-82B7-6AFDE08A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7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6D5E-D028-5F9A-B2AD-4E6B7143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396C3-62F7-F442-8894-787CC7A9D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764D-2B5B-9598-2CE4-1178AF7F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86B1-DAA0-4CE4-838D-9C761B1AE33A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FFE63-A310-8743-AAF6-D53428D1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34036-EBC4-EC96-1044-71C1A5E3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50E-B4DF-4D06-ABCC-93454EFED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E91D-B936-13FE-D4CD-59D3D592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FA1B4-C232-CF6C-2C72-21E38AA71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5D32C-AA5A-260C-44A7-C31A9335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86B1-DAA0-4CE4-838D-9C761B1AE33A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EDB-7B06-5EF2-5EA3-F75999E5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ECA7-0C09-EDF7-0EC0-451B2CEB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50E-B4DF-4D06-ABCC-93454EFED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1C3A3-92A7-6F59-63EE-F97C1C7FA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EED94-57A8-06EA-C09D-A0DB4A250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3788-2DF2-4600-793F-3B4C3CBF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86B1-DAA0-4CE4-838D-9C761B1AE33A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CDB2-FEB3-A1C3-951D-9544F672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960EF-247C-DBA9-917D-F65A87D9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50E-B4DF-4D06-ABCC-93454EFED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6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0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790E-48BA-94DD-1243-0673849E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5A764-F896-1F46-6CA6-D3D804A1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A5EBE-8F0A-8711-E803-1C2F7DC8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86B1-DAA0-4CE4-838D-9C761B1AE33A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EE8B-8D54-161E-6F3F-3D3E8CE9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14E1-F161-B9A2-9056-4CAE04E6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50E-B4DF-4D06-ABCC-93454EFED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0158-8A92-51BC-416E-1D55DCCF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7F673-C3B5-D3C5-7E4B-ED3F9A60F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9473-0F4E-6613-230D-605D76E6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86B1-DAA0-4CE4-838D-9C761B1AE33A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EE3F-8385-A94A-9AD5-9B152FB9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97D3-41D4-7CF2-2ED7-69358EAA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50E-B4DF-4D06-ABCC-93454EFED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08DE-EE34-B84D-FF3D-179EEA1D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BEB9-F2D5-A8AA-8D13-A11F86260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6BCB3-DFA7-D882-32B3-9D2E96273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DE26B-F561-99BC-5F27-3826F06A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86B1-DAA0-4CE4-838D-9C761B1AE33A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9D94F-B4D9-C9AA-E575-5E1F6ED3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40D44-48D3-DAF2-1421-8DA33573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50E-B4DF-4D06-ABCC-93454EFED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DB21-DFB0-FEE4-3EDA-1C5455AE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E0670-963F-959C-9A36-3821A1CA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3F9E3-AB90-B6E1-0F29-028FF6813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0B8C7-289F-2B28-E256-475CCDC9B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85E3A-B50F-2359-15AF-400BC742F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6A5EB-D188-B969-A303-03E3FDA2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86B1-DAA0-4CE4-838D-9C761B1AE33A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A2929-D9B8-DAE2-4BE7-7182EE9C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7EFD4-DA99-1BF1-B92B-879A6F7A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50E-B4DF-4D06-ABCC-93454EFED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7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B370-4B38-41B7-A149-41E5C433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E1836-527F-E383-8F64-8098F893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86B1-DAA0-4CE4-838D-9C761B1AE33A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77700-253A-2468-5E47-5A5A1E28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2DF64-232B-28B5-8996-9AFE31A5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50E-B4DF-4D06-ABCC-93454EFED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D024D-C6CB-901A-8921-B6A4A479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86B1-DAA0-4CE4-838D-9C761B1AE33A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F4EDE-BFE9-2C21-BCEC-3A5BC646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572C-10E6-CA0E-A7D7-13523552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50E-B4DF-4D06-ABCC-93454EFED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5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C888-D106-7C91-45B6-EF5D6C44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E7E6-838C-798E-11BA-9685FA90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9FC43-AF34-C729-0816-171A40B9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E046-1927-F09B-A78D-29D9B9A3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86B1-DAA0-4CE4-838D-9C761B1AE33A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11A3-E890-7896-9370-9455DEA8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C73D1-D115-A3B2-7BC8-AFA6CB23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50E-B4DF-4D06-ABCC-93454EFED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964E-F89B-421B-8759-986B1E98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0F8C1-0A53-BACF-A4C2-1BA9642E8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0EEB1-3CD0-1550-0E31-A74557B79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4FD0B-D424-6D0F-B183-95193644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86B1-DAA0-4CE4-838D-9C761B1AE33A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AAFBB-C10E-7CB6-D7E6-FE927D9E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D49B2-8E13-2C59-F71D-84B513C0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450E-B4DF-4D06-ABCC-93454EFED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6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41013-7059-9F05-A753-446889D7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8F777-941C-7681-F74D-67EFAAEB7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E55A-317B-B574-27A5-896A4839A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86B1-DAA0-4CE4-838D-9C761B1AE33A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25974-EFAA-89B6-C32D-307F06A16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F448-A261-E3A9-E464-23E0A1928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6450E-B4DF-4D06-ABCC-93454EFED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microsoft.com/office/2014/relationships/chartEx" Target="../charts/chartEx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6852789" y="1202018"/>
            <a:ext cx="5085660" cy="5475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sz="1333" dirty="0">
                <a:latin typeface="Open Sans"/>
                <a:ea typeface="Open Sans"/>
                <a:cs typeface="Open Sans"/>
                <a:sym typeface="Open Sans"/>
              </a:rPr>
              <a:t>The following are the graphs for the annual revenue reported for all companies in the Health Care and IT sectors in year 4.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1333" dirty="0">
                <a:latin typeface="Open Sans"/>
                <a:ea typeface="Open Sans"/>
                <a:cs typeface="Open Sans"/>
                <a:sym typeface="Open Sans"/>
              </a:rPr>
              <a:t>Both distributions have positive or right-skewed skewness. This indicates that the mean is higher than the median for each.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1333" dirty="0">
                <a:latin typeface="Open Sans"/>
                <a:ea typeface="Open Sans"/>
                <a:cs typeface="Open Sans"/>
                <a:sym typeface="Open Sans"/>
              </a:rPr>
              <a:t>The mean for Health care is about $27 billion, and for Information Technology is $16 billion. However, the median for Information Technology is $5 billion. While the median for health care is $10 billion.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1333" dirty="0">
                <a:latin typeface="Open Sans"/>
                <a:ea typeface="Open Sans"/>
                <a:cs typeface="Open Sans"/>
                <a:sym typeface="Open Sans"/>
              </a:rPr>
              <a:t>Health care has a standard deviation of $45067079223.4665, whereas the IT sector is $32915809921.4897.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1333" dirty="0">
                <a:latin typeface="Open Sans"/>
                <a:ea typeface="Open Sans"/>
                <a:cs typeface="Open Sans"/>
                <a:sym typeface="Open Sans"/>
              </a:rPr>
              <a:t>The IT sector as a higher range of 2.14 , compared to the health care sector of 1.89 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sz="1333" dirty="0">
                <a:latin typeface="Open Sans"/>
                <a:ea typeface="Open Sans"/>
                <a:cs typeface="Open Sans"/>
                <a:sym typeface="Open Sans"/>
              </a:rPr>
              <a:t>From these values, we can note that the IT sector is more spread than the health care sector.</a:t>
            </a:r>
          </a:p>
          <a:p>
            <a:pPr marL="0" indent="0">
              <a:spcAft>
                <a:spcPts val="2133"/>
              </a:spcAft>
              <a:buNone/>
            </a:pPr>
            <a:endParaRPr lang="en-US" sz="1333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Aft>
                <a:spcPts val="2133"/>
              </a:spcAft>
              <a:buNone/>
            </a:pPr>
            <a:r>
              <a:rPr lang="en-US" sz="1333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60" name="Google Shape;60;p14"/>
          <p:cNvSpPr/>
          <p:nvPr/>
        </p:nvSpPr>
        <p:spPr>
          <a:xfrm>
            <a:off x="253552" y="1202019"/>
            <a:ext cx="6397125" cy="5475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0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Does the Health Care sector's revenue expenditure level compare favorably to that of the IT sector in Year 4?</a:t>
            </a:r>
            <a:endParaRPr sz="2667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3B482C-7863-7AFC-4E15-E924F8509FAB}"/>
              </a:ext>
            </a:extLst>
          </p:cNvPr>
          <p:cNvCxnSpPr/>
          <p:nvPr/>
        </p:nvCxnSpPr>
        <p:spPr>
          <a:xfrm>
            <a:off x="828676" y="3962403"/>
            <a:ext cx="53816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652BA5DB-A5CA-2D11-EF71-A07BCF2CAD1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7487861"/>
                  </p:ext>
                </p:extLst>
              </p:nvPr>
            </p:nvGraphicFramePr>
            <p:xfrm>
              <a:off x="557923" y="1154393"/>
              <a:ext cx="5156199" cy="29527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652BA5DB-A5CA-2D11-EF71-A07BCF2CAD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923" y="1154393"/>
                <a:ext cx="5156199" cy="2952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E0DB71C0-CEC4-E0BB-1E82-B6B4E6CFCC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66313199"/>
                  </p:ext>
                </p:extLst>
              </p:nvPr>
            </p:nvGraphicFramePr>
            <p:xfrm>
              <a:off x="692824" y="4075334"/>
              <a:ext cx="5489575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E0DB71C0-CEC4-E0BB-1E82-B6B4E6CFCC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2824" y="4075334"/>
                <a:ext cx="5489575" cy="274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194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Does the Health Care sector's revenue expenditure level compare favorably to that of the IT sector in Year 4?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healthcare sector's revenue expenditure level compare favorably to that of the IT sector in Year 4?</dc:title>
  <dc:creator>روان الصاعدي</dc:creator>
  <cp:lastModifiedBy>روان الصاعدي</cp:lastModifiedBy>
  <cp:revision>2</cp:revision>
  <dcterms:created xsi:type="dcterms:W3CDTF">2022-10-22T14:15:14Z</dcterms:created>
  <dcterms:modified xsi:type="dcterms:W3CDTF">2022-10-22T14:42:17Z</dcterms:modified>
</cp:coreProperties>
</file>