
<file path=[Content_Types].xml><?xml version="1.0" encoding="utf-8"?>
<Types xmlns="http://schemas.openxmlformats.org/package/2006/content-types">
  <Default Extension="bin" ContentType="application/vnd.openxmlformats-officedocument.oleObject"/>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2E1E2-42E5-4525-A2D8-0BF90F66D41F}" v="14" dt="2022-11-20T16:44:47.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روان الصاعدي" userId="9bbda703c22a8093" providerId="LiveId" clId="{6FB2E1E2-42E5-4525-A2D8-0BF90F66D41F}"/>
    <pc:docChg chg="undo custSel modSld">
      <pc:chgData name="روان الصاعدي" userId="9bbda703c22a8093" providerId="LiveId" clId="{6FB2E1E2-42E5-4525-A2D8-0BF90F66D41F}" dt="2022-11-20T16:48:20.054" v="84"/>
      <pc:docMkLst>
        <pc:docMk/>
      </pc:docMkLst>
      <pc:sldChg chg="addSp delSp modSp mod">
        <pc:chgData name="روان الصاعدي" userId="9bbda703c22a8093" providerId="LiveId" clId="{6FB2E1E2-42E5-4525-A2D8-0BF90F66D41F}" dt="2022-11-20T16:16:28.508" v="52" actId="1076"/>
        <pc:sldMkLst>
          <pc:docMk/>
          <pc:sldMk cId="0" sldId="256"/>
        </pc:sldMkLst>
        <pc:spChg chg="mod">
          <ac:chgData name="روان الصاعدي" userId="9bbda703c22a8093" providerId="LiveId" clId="{6FB2E1E2-42E5-4525-A2D8-0BF90F66D41F}" dt="2022-11-20T16:13:17.556" v="47"/>
          <ac:spMkLst>
            <pc:docMk/>
            <pc:sldMk cId="0" sldId="256"/>
            <ac:spMk id="54" creationId="{00000000-0000-0000-0000-000000000000}"/>
          </ac:spMkLst>
        </pc:spChg>
        <pc:spChg chg="mod">
          <ac:chgData name="روان الصاعدي" userId="9bbda703c22a8093" providerId="LiveId" clId="{6FB2E1E2-42E5-4525-A2D8-0BF90F66D41F}" dt="2022-11-20T15:37:03.165" v="39" actId="20577"/>
          <ac:spMkLst>
            <pc:docMk/>
            <pc:sldMk cId="0" sldId="256"/>
            <ac:spMk id="55" creationId="{00000000-0000-0000-0000-000000000000}"/>
          </ac:spMkLst>
        </pc:spChg>
        <pc:spChg chg="mod">
          <ac:chgData name="روان الصاعدي" userId="9bbda703c22a8093" providerId="LiveId" clId="{6FB2E1E2-42E5-4525-A2D8-0BF90F66D41F}" dt="2022-11-20T16:14:52.660" v="49"/>
          <ac:spMkLst>
            <pc:docMk/>
            <pc:sldMk cId="0" sldId="256"/>
            <ac:spMk id="56" creationId="{00000000-0000-0000-0000-000000000000}"/>
          </ac:spMkLst>
        </pc:spChg>
        <pc:graphicFrameChg chg="add mod">
          <ac:chgData name="روان الصاعدي" userId="9bbda703c22a8093" providerId="LiveId" clId="{6FB2E1E2-42E5-4525-A2D8-0BF90F66D41F}" dt="2022-11-20T15:36:55.794" v="36"/>
          <ac:graphicFrameMkLst>
            <pc:docMk/>
            <pc:sldMk cId="0" sldId="256"/>
            <ac:graphicFrameMk id="2" creationId="{59121003-63F8-FB54-98EC-3E0B4408F59F}"/>
          </ac:graphicFrameMkLst>
        </pc:graphicFrameChg>
        <pc:graphicFrameChg chg="add mod">
          <ac:chgData name="روان الصاعدي" userId="9bbda703c22a8093" providerId="LiveId" clId="{6FB2E1E2-42E5-4525-A2D8-0BF90F66D41F}" dt="2022-11-20T15:37:11.210" v="42"/>
          <ac:graphicFrameMkLst>
            <pc:docMk/>
            <pc:sldMk cId="0" sldId="256"/>
            <ac:graphicFrameMk id="3" creationId="{59121003-63F8-FB54-98EC-3E0B4408F59F}"/>
          </ac:graphicFrameMkLst>
        </pc:graphicFrameChg>
        <pc:graphicFrameChg chg="add del mod">
          <ac:chgData name="روان الصاعدي" userId="9bbda703c22a8093" providerId="LiveId" clId="{6FB2E1E2-42E5-4525-A2D8-0BF90F66D41F}" dt="2022-11-20T16:16:17.258" v="50" actId="478"/>
          <ac:graphicFrameMkLst>
            <pc:docMk/>
            <pc:sldMk cId="0" sldId="256"/>
            <ac:graphicFrameMk id="4" creationId="{59121003-63F8-FB54-98EC-3E0B4408F59F}"/>
          </ac:graphicFrameMkLst>
        </pc:graphicFrameChg>
        <pc:graphicFrameChg chg="add mod">
          <ac:chgData name="روان الصاعدي" userId="9bbda703c22a8093" providerId="LiveId" clId="{6FB2E1E2-42E5-4525-A2D8-0BF90F66D41F}" dt="2022-11-20T16:16:28.508" v="52" actId="1076"/>
          <ac:graphicFrameMkLst>
            <pc:docMk/>
            <pc:sldMk cId="0" sldId="256"/>
            <ac:graphicFrameMk id="5" creationId="{59121003-63F8-FB54-98EC-3E0B4408F59F}"/>
          </ac:graphicFrameMkLst>
        </pc:graphicFrameChg>
      </pc:sldChg>
      <pc:sldChg chg="addSp delSp modSp mod">
        <pc:chgData name="روان الصاعدي" userId="9bbda703c22a8093" providerId="LiveId" clId="{6FB2E1E2-42E5-4525-A2D8-0BF90F66D41F}" dt="2022-11-20T16:30:06.187" v="63"/>
        <pc:sldMkLst>
          <pc:docMk/>
          <pc:sldMk cId="0" sldId="257"/>
        </pc:sldMkLst>
        <pc:spChg chg="mod">
          <ac:chgData name="روان الصاعدي" userId="9bbda703c22a8093" providerId="LiveId" clId="{6FB2E1E2-42E5-4525-A2D8-0BF90F66D41F}" dt="2022-11-20T16:30:06.187" v="63"/>
          <ac:spMkLst>
            <pc:docMk/>
            <pc:sldMk cId="0" sldId="257"/>
            <ac:spMk id="61" creationId="{00000000-0000-0000-0000-000000000000}"/>
          </ac:spMkLst>
        </pc:spChg>
        <pc:spChg chg="mod">
          <ac:chgData name="روان الصاعدي" userId="9bbda703c22a8093" providerId="LiveId" clId="{6FB2E1E2-42E5-4525-A2D8-0BF90F66D41F}" dt="2022-11-20T16:17:08.546" v="53" actId="20577"/>
          <ac:spMkLst>
            <pc:docMk/>
            <pc:sldMk cId="0" sldId="257"/>
            <ac:spMk id="62" creationId="{00000000-0000-0000-0000-000000000000}"/>
          </ac:spMkLst>
        </pc:spChg>
        <pc:spChg chg="mod">
          <ac:chgData name="روان الصاعدي" userId="9bbda703c22a8093" providerId="LiveId" clId="{6FB2E1E2-42E5-4525-A2D8-0BF90F66D41F}" dt="2022-11-20T16:24:05.311" v="62"/>
          <ac:spMkLst>
            <pc:docMk/>
            <pc:sldMk cId="0" sldId="257"/>
            <ac:spMk id="63" creationId="{00000000-0000-0000-0000-000000000000}"/>
          </ac:spMkLst>
        </pc:spChg>
        <pc:graphicFrameChg chg="add del mod">
          <ac:chgData name="روان الصاعدي" userId="9bbda703c22a8093" providerId="LiveId" clId="{6FB2E1E2-42E5-4525-A2D8-0BF90F66D41F}" dt="2022-11-20T16:22:53.779" v="58" actId="478"/>
          <ac:graphicFrameMkLst>
            <pc:docMk/>
            <pc:sldMk cId="0" sldId="257"/>
            <ac:graphicFrameMk id="2" creationId="{2C80A3FF-929E-D9B6-13D2-84D0C7C03C79}"/>
          </ac:graphicFrameMkLst>
        </pc:graphicFrameChg>
        <pc:graphicFrameChg chg="add mod">
          <ac:chgData name="روان الصاعدي" userId="9bbda703c22a8093" providerId="LiveId" clId="{6FB2E1E2-42E5-4525-A2D8-0BF90F66D41F}" dt="2022-11-20T16:23:05.371" v="60" actId="1076"/>
          <ac:graphicFrameMkLst>
            <pc:docMk/>
            <pc:sldMk cId="0" sldId="257"/>
            <ac:graphicFrameMk id="3" creationId="{2C80A3FF-929E-D9B6-13D2-84D0C7C03C79}"/>
          </ac:graphicFrameMkLst>
        </pc:graphicFrameChg>
      </pc:sldChg>
      <pc:sldChg chg="addSp modSp mod">
        <pc:chgData name="روان الصاعدي" userId="9bbda703c22a8093" providerId="LiveId" clId="{6FB2E1E2-42E5-4525-A2D8-0BF90F66D41F}" dt="2022-11-20T16:41:53.058" v="79" actId="20577"/>
        <pc:sldMkLst>
          <pc:docMk/>
          <pc:sldMk cId="0" sldId="258"/>
        </pc:sldMkLst>
        <pc:spChg chg="mod">
          <ac:chgData name="روان الصاعدي" userId="9bbda703c22a8093" providerId="LiveId" clId="{6FB2E1E2-42E5-4525-A2D8-0BF90F66D41F}" dt="2022-11-20T16:41:53.058" v="79" actId="20577"/>
          <ac:spMkLst>
            <pc:docMk/>
            <pc:sldMk cId="0" sldId="258"/>
            <ac:spMk id="68" creationId="{00000000-0000-0000-0000-000000000000}"/>
          </ac:spMkLst>
        </pc:spChg>
        <pc:spChg chg="mod">
          <ac:chgData name="روان الصاعدي" userId="9bbda703c22a8093" providerId="LiveId" clId="{6FB2E1E2-42E5-4525-A2D8-0BF90F66D41F}" dt="2022-11-20T16:32:23.816" v="69" actId="1076"/>
          <ac:spMkLst>
            <pc:docMk/>
            <pc:sldMk cId="0" sldId="258"/>
            <ac:spMk id="69" creationId="{00000000-0000-0000-0000-000000000000}"/>
          </ac:spMkLst>
        </pc:spChg>
        <pc:spChg chg="mod">
          <ac:chgData name="روان الصاعدي" userId="9bbda703c22a8093" providerId="LiveId" clId="{6FB2E1E2-42E5-4525-A2D8-0BF90F66D41F}" dt="2022-11-20T11:13:00.181" v="26" actId="20577"/>
          <ac:spMkLst>
            <pc:docMk/>
            <pc:sldMk cId="0" sldId="258"/>
            <ac:spMk id="70" creationId="{00000000-0000-0000-0000-000000000000}"/>
          </ac:spMkLst>
        </pc:spChg>
        <pc:graphicFrameChg chg="add mod">
          <ac:chgData name="روان الصاعدي" userId="9bbda703c22a8093" providerId="LiveId" clId="{6FB2E1E2-42E5-4525-A2D8-0BF90F66D41F}" dt="2022-11-20T16:32:24.576" v="71"/>
          <ac:graphicFrameMkLst>
            <pc:docMk/>
            <pc:sldMk cId="0" sldId="258"/>
            <ac:graphicFrameMk id="2" creationId="{D839C3E8-59B6-8D5E-6180-6B5A0B9B0562}"/>
          </ac:graphicFrameMkLst>
        </pc:graphicFrameChg>
        <pc:graphicFrameChg chg="add mod">
          <ac:chgData name="روان الصاعدي" userId="9bbda703c22a8093" providerId="LiveId" clId="{6FB2E1E2-42E5-4525-A2D8-0BF90F66D41F}" dt="2022-11-20T16:32:36.196" v="73" actId="1076"/>
          <ac:graphicFrameMkLst>
            <pc:docMk/>
            <pc:sldMk cId="0" sldId="258"/>
            <ac:graphicFrameMk id="3" creationId="{D839C3E8-59B6-8D5E-6180-6B5A0B9B0562}"/>
          </ac:graphicFrameMkLst>
        </pc:graphicFrameChg>
      </pc:sldChg>
      <pc:sldChg chg="addSp modSp mod">
        <pc:chgData name="روان الصاعدي" userId="9bbda703c22a8093" providerId="LiveId" clId="{6FB2E1E2-42E5-4525-A2D8-0BF90F66D41F}" dt="2022-11-20T16:48:20.054" v="84"/>
        <pc:sldMkLst>
          <pc:docMk/>
          <pc:sldMk cId="0" sldId="259"/>
        </pc:sldMkLst>
        <pc:spChg chg="mod">
          <ac:chgData name="روان الصاعدي" userId="9bbda703c22a8093" providerId="LiveId" clId="{6FB2E1E2-42E5-4525-A2D8-0BF90F66D41F}" dt="2022-11-20T16:48:20.054" v="84"/>
          <ac:spMkLst>
            <pc:docMk/>
            <pc:sldMk cId="0" sldId="259"/>
            <ac:spMk id="75" creationId="{00000000-0000-0000-0000-000000000000}"/>
          </ac:spMkLst>
        </pc:spChg>
        <pc:spChg chg="mod">
          <ac:chgData name="روان الصاعدي" userId="9bbda703c22a8093" providerId="LiveId" clId="{6FB2E1E2-42E5-4525-A2D8-0BF90F66D41F}" dt="2022-11-20T16:42:35.399" v="80" actId="20577"/>
          <ac:spMkLst>
            <pc:docMk/>
            <pc:sldMk cId="0" sldId="259"/>
            <ac:spMk id="76" creationId="{00000000-0000-0000-0000-000000000000}"/>
          </ac:spMkLst>
        </pc:spChg>
        <pc:spChg chg="mod">
          <ac:chgData name="روان الصاعدي" userId="9bbda703c22a8093" providerId="LiveId" clId="{6FB2E1E2-42E5-4525-A2D8-0BF90F66D41F}" dt="2022-11-20T11:16:31.680" v="29"/>
          <ac:spMkLst>
            <pc:docMk/>
            <pc:sldMk cId="0" sldId="259"/>
            <ac:spMk id="77" creationId="{00000000-0000-0000-0000-000000000000}"/>
          </ac:spMkLst>
        </pc:spChg>
        <pc:graphicFrameChg chg="add mod">
          <ac:chgData name="روان الصاعدي" userId="9bbda703c22a8093" providerId="LiveId" clId="{6FB2E1E2-42E5-4525-A2D8-0BF90F66D41F}" dt="2022-11-20T16:44:54.927" v="83" actId="1076"/>
          <ac:graphicFrameMkLst>
            <pc:docMk/>
            <pc:sldMk cId="0" sldId="259"/>
            <ac:graphicFrameMk id="2" creationId="{3C1E7AF3-FA26-0749-22C3-4EFF2221B72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bbda703c22a8093/&#1587;&#1591;&#1581;%20&#1575;&#1604;&#1605;&#1603;&#1578;&#1576;/Business%20Analytics%20-%20MCIT%20Nanodegree%20program/Project%203/Project%203/SQL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accent5">
                    <a:lumMod val="50000"/>
                  </a:schemeClr>
                </a:solidFill>
              </a:rPr>
              <a:t>Top 10 Album by songs numbers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'[SQL_Project.xlsx]Top 10 Album by songs numbers'!$B$1</c:f>
              <c:strCache>
                <c:ptCount val="1"/>
                <c:pt idx="0">
                  <c:v>Total</c:v>
                </c:pt>
              </c:strCache>
            </c:strRef>
          </c:tx>
          <c:spPr>
            <a:solidFill>
              <a:schemeClr val="accent3">
                <a:lumMod val="60000"/>
                <a:lumOff val="40000"/>
              </a:schemeClr>
            </a:solidFill>
            <a:ln>
              <a:noFill/>
            </a:ln>
            <a:effectLst/>
          </c:spPr>
          <c:invertIfNegative val="0"/>
          <c:cat>
            <c:strRef>
              <c:f>'[SQL_Project.xlsx]Top 10 Album by songs numbers'!$A$2:$A$11</c:f>
              <c:strCache>
                <c:ptCount val="10"/>
                <c:pt idx="0">
                  <c:v>Greatest Hits</c:v>
                </c:pt>
                <c:pt idx="1">
                  <c:v>Minha Historia</c:v>
                </c:pt>
                <c:pt idx="2">
                  <c:v>Unplugged</c:v>
                </c:pt>
                <c:pt idx="3">
                  <c:v>Lost, Season 3</c:v>
                </c:pt>
                <c:pt idx="4">
                  <c:v>Lost, Season 1</c:v>
                </c:pt>
                <c:pt idx="5">
                  <c:v>The Office, Season 3</c:v>
                </c:pt>
                <c:pt idx="6">
                  <c:v>My Way: The Best Of Frank Sinatra [Disc 1]</c:v>
                </c:pt>
                <c:pt idx="7">
                  <c:v>Lost, Season 2</c:v>
                </c:pt>
                <c:pt idx="8">
                  <c:v>Battlestar Galactica (Classic), Season 1</c:v>
                </c:pt>
                <c:pt idx="9">
                  <c:v>Afrociberdelia</c:v>
                </c:pt>
              </c:strCache>
            </c:strRef>
          </c:cat>
          <c:val>
            <c:numRef>
              <c:f>'[SQL_Project.xlsx]Top 10 Album by songs numbers'!$B$2:$B$11</c:f>
              <c:numCache>
                <c:formatCode>General</c:formatCode>
                <c:ptCount val="10"/>
                <c:pt idx="0">
                  <c:v>57</c:v>
                </c:pt>
                <c:pt idx="1">
                  <c:v>34</c:v>
                </c:pt>
                <c:pt idx="2">
                  <c:v>30</c:v>
                </c:pt>
                <c:pt idx="3">
                  <c:v>26</c:v>
                </c:pt>
                <c:pt idx="4">
                  <c:v>25</c:v>
                </c:pt>
                <c:pt idx="5">
                  <c:v>25</c:v>
                </c:pt>
                <c:pt idx="6">
                  <c:v>24</c:v>
                </c:pt>
                <c:pt idx="7">
                  <c:v>24</c:v>
                </c:pt>
                <c:pt idx="8">
                  <c:v>24</c:v>
                </c:pt>
                <c:pt idx="9">
                  <c:v>23</c:v>
                </c:pt>
              </c:numCache>
            </c:numRef>
          </c:val>
          <c:extLst>
            <c:ext xmlns:c16="http://schemas.microsoft.com/office/drawing/2014/chart" uri="{C3380CC4-5D6E-409C-BE32-E72D297353CC}">
              <c16:uniqueId val="{00000000-4B89-4613-B891-9C50F1BECF4B}"/>
            </c:ext>
          </c:extLst>
        </c:ser>
        <c:dLbls>
          <c:showLegendKey val="0"/>
          <c:showVal val="0"/>
          <c:showCatName val="0"/>
          <c:showSerName val="0"/>
          <c:showPercent val="0"/>
          <c:showBubbleSize val="0"/>
        </c:dLbls>
        <c:gapWidth val="219"/>
        <c:overlap val="-27"/>
        <c:axId val="269370831"/>
        <c:axId val="269371247"/>
      </c:barChart>
      <c:catAx>
        <c:axId val="2693708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accent5">
                        <a:lumMod val="50000"/>
                      </a:schemeClr>
                    </a:solidFill>
                  </a:rPr>
                  <a:t>Album</a:t>
                </a:r>
                <a:r>
                  <a:rPr lang="en-US" b="1" baseline="0">
                    <a:solidFill>
                      <a:schemeClr val="accent5">
                        <a:lumMod val="50000"/>
                      </a:schemeClr>
                    </a:solidFill>
                  </a:rPr>
                  <a:t> </a:t>
                </a:r>
                <a:r>
                  <a:rPr lang="en-US" b="1">
                    <a:solidFill>
                      <a:schemeClr val="accent5">
                        <a:lumMod val="50000"/>
                      </a:schemeClr>
                    </a:solidFill>
                  </a:rPr>
                  <a:t>Title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371247"/>
        <c:crosses val="autoZero"/>
        <c:auto val="1"/>
        <c:lblAlgn val="ctr"/>
        <c:lblOffset val="100"/>
        <c:noMultiLvlLbl val="0"/>
      </c:catAx>
      <c:valAx>
        <c:axId val="269371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b="1">
                    <a:solidFill>
                      <a:schemeClr val="accent5">
                        <a:lumMod val="50000"/>
                      </a:schemeClr>
                    </a:solidFill>
                  </a:rPr>
                  <a:t>Total</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370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5">
                    <a:lumMod val="50000"/>
                  </a:schemeClr>
                </a:solidFill>
                <a:latin typeface="+mn-lt"/>
                <a:ea typeface="+mn-ea"/>
                <a:cs typeface="+mn-cs"/>
              </a:defRPr>
            </a:pPr>
            <a:r>
              <a:rPr lang="en-US" b="1">
                <a:solidFill>
                  <a:schemeClr val="accent5">
                    <a:lumMod val="50000"/>
                  </a:schemeClr>
                </a:solidFill>
              </a:rPr>
              <a:t>The Top Five Latin  Singer by songs number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5">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'[SQL_Project.xlsx]The Top Five Latin  Singer by s'!$B$1</c:f>
              <c:strCache>
                <c:ptCount val="1"/>
                <c:pt idx="0">
                  <c:v>Songs</c:v>
                </c:pt>
              </c:strCache>
            </c:strRef>
          </c:tx>
          <c:spPr>
            <a:solidFill>
              <a:schemeClr val="accent3">
                <a:lumMod val="60000"/>
                <a:lumOff val="40000"/>
              </a:schemeClr>
            </a:solidFill>
            <a:ln>
              <a:noFill/>
            </a:ln>
            <a:effectLst/>
          </c:spPr>
          <c:invertIfNegative val="0"/>
          <c:cat>
            <c:strRef>
              <c:f>'[SQL_Project.xlsx]The Top Five Latin  Singer by s'!$A$2:$A$6</c:f>
              <c:strCache>
                <c:ptCount val="5"/>
                <c:pt idx="0">
                  <c:v>Os Paralamas Do Sucesso</c:v>
                </c:pt>
                <c:pt idx="1">
                  <c:v>Chico Science &amp; Nação Zumbi</c:v>
                </c:pt>
                <c:pt idx="2">
                  <c:v>Chico Buarque</c:v>
                </c:pt>
                <c:pt idx="3">
                  <c:v>Legião Urbana</c:v>
                </c:pt>
                <c:pt idx="4">
                  <c:v>Tim Maia</c:v>
                </c:pt>
              </c:strCache>
            </c:strRef>
          </c:cat>
          <c:val>
            <c:numRef>
              <c:f>'[SQL_Project.xlsx]The Top Five Latin  Singer by s'!$B$2:$B$6</c:f>
              <c:numCache>
                <c:formatCode>General</c:formatCode>
                <c:ptCount val="5"/>
                <c:pt idx="0">
                  <c:v>49</c:v>
                </c:pt>
                <c:pt idx="1">
                  <c:v>36</c:v>
                </c:pt>
                <c:pt idx="2">
                  <c:v>34</c:v>
                </c:pt>
                <c:pt idx="3">
                  <c:v>31</c:v>
                </c:pt>
                <c:pt idx="4">
                  <c:v>30</c:v>
                </c:pt>
              </c:numCache>
            </c:numRef>
          </c:val>
          <c:extLst>
            <c:ext xmlns:c16="http://schemas.microsoft.com/office/drawing/2014/chart" uri="{C3380CC4-5D6E-409C-BE32-E72D297353CC}">
              <c16:uniqueId val="{00000000-D1AF-4A40-AEA7-E8DAE7325DB5}"/>
            </c:ext>
          </c:extLst>
        </c:ser>
        <c:dLbls>
          <c:showLegendKey val="0"/>
          <c:showVal val="0"/>
          <c:showCatName val="0"/>
          <c:showSerName val="0"/>
          <c:showPercent val="0"/>
          <c:showBubbleSize val="0"/>
        </c:dLbls>
        <c:gapWidth val="219"/>
        <c:overlap val="-27"/>
        <c:axId val="1153534479"/>
        <c:axId val="1153534895"/>
      </c:barChart>
      <c:catAx>
        <c:axId val="1153534479"/>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sz="1000" b="1" i="0" u="none" strike="noStrike" baseline="0">
                    <a:solidFill>
                      <a:schemeClr val="accent5">
                        <a:lumMod val="50000"/>
                      </a:schemeClr>
                    </a:solidFill>
                    <a:effectLst/>
                  </a:rPr>
                  <a:t>Singers</a:t>
                </a:r>
                <a:endParaRPr lang="en-US" b="1">
                  <a:solidFill>
                    <a:schemeClr val="accent5">
                      <a:lumMod val="50000"/>
                    </a:schemeClr>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534895"/>
        <c:crosses val="autoZero"/>
        <c:auto val="1"/>
        <c:lblAlgn val="ctr"/>
        <c:lblOffset val="100"/>
        <c:noMultiLvlLbl val="0"/>
      </c:catAx>
      <c:valAx>
        <c:axId val="11535348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b="1">
                    <a:solidFill>
                      <a:schemeClr val="accent5">
                        <a:lumMod val="50000"/>
                      </a:schemeClr>
                    </a:solidFill>
                  </a:rPr>
                  <a:t>Number</a:t>
                </a:r>
                <a:r>
                  <a:rPr lang="en-US" b="1" baseline="0">
                    <a:solidFill>
                      <a:schemeClr val="accent5">
                        <a:lumMod val="50000"/>
                      </a:schemeClr>
                    </a:solidFill>
                  </a:rPr>
                  <a:t> of </a:t>
                </a:r>
                <a:r>
                  <a:rPr lang="en-US" sz="1000" b="1" i="0" u="none" strike="noStrike" baseline="0">
                    <a:solidFill>
                      <a:schemeClr val="accent5">
                        <a:lumMod val="50000"/>
                      </a:schemeClr>
                    </a:solidFill>
                    <a:effectLst/>
                  </a:rPr>
                  <a:t>Songs</a:t>
                </a:r>
                <a:endParaRPr lang="en-US" b="1">
                  <a:solidFill>
                    <a:schemeClr val="accent5">
                      <a:lumMod val="50000"/>
                    </a:schemeClr>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534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5">
                    <a:lumMod val="50000"/>
                  </a:schemeClr>
                </a:solidFill>
                <a:latin typeface="+mn-lt"/>
                <a:ea typeface="+mn-ea"/>
                <a:cs typeface="+mn-cs"/>
              </a:defRPr>
            </a:pPr>
            <a:r>
              <a:rPr lang="en-US" b="1">
                <a:solidFill>
                  <a:schemeClr val="accent5">
                    <a:lumMod val="50000"/>
                  </a:schemeClr>
                </a:solidFill>
              </a:rPr>
              <a:t>Customers who paid more than $20</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5">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'[SQL_Project.xlsx]Customers paid more than $20'!$B$1</c:f>
              <c:strCache>
                <c:ptCount val="1"/>
                <c:pt idx="0">
                  <c:v>total_spent</c:v>
                </c:pt>
              </c:strCache>
            </c:strRef>
          </c:tx>
          <c:spPr>
            <a:solidFill>
              <a:schemeClr val="accent3">
                <a:lumMod val="60000"/>
                <a:lumOff val="40000"/>
              </a:schemeClr>
            </a:solidFill>
            <a:ln>
              <a:noFill/>
            </a:ln>
            <a:effectLst/>
          </c:spPr>
          <c:invertIfNegative val="0"/>
          <c:cat>
            <c:strRef>
              <c:f>'[SQL_Project.xlsx]Customers paid more than $20'!$A$2:$A$5</c:f>
              <c:strCache>
                <c:ptCount val="4"/>
                <c:pt idx="0">
                  <c:v>Helena Holý</c:v>
                </c:pt>
                <c:pt idx="1">
                  <c:v>Richard Cunningham</c:v>
                </c:pt>
                <c:pt idx="2">
                  <c:v>Ladislav Kovács</c:v>
                </c:pt>
                <c:pt idx="3">
                  <c:v>Hugh</c:v>
                </c:pt>
              </c:strCache>
            </c:strRef>
          </c:cat>
          <c:val>
            <c:numRef>
              <c:f>'[SQL_Project.xlsx]Customers paid more than $20'!$B$2:$B$5</c:f>
              <c:numCache>
                <c:formatCode>General</c:formatCode>
                <c:ptCount val="4"/>
                <c:pt idx="0">
                  <c:v>25.86</c:v>
                </c:pt>
                <c:pt idx="1">
                  <c:v>23.86</c:v>
                </c:pt>
                <c:pt idx="2">
                  <c:v>21.86</c:v>
                </c:pt>
                <c:pt idx="3">
                  <c:v>21.86</c:v>
                </c:pt>
              </c:numCache>
            </c:numRef>
          </c:val>
          <c:extLst>
            <c:ext xmlns:c16="http://schemas.microsoft.com/office/drawing/2014/chart" uri="{C3380CC4-5D6E-409C-BE32-E72D297353CC}">
              <c16:uniqueId val="{00000000-4F22-44D1-AF74-5039274DD783}"/>
            </c:ext>
          </c:extLst>
        </c:ser>
        <c:dLbls>
          <c:showLegendKey val="0"/>
          <c:showVal val="0"/>
          <c:showCatName val="0"/>
          <c:showSerName val="0"/>
          <c:showPercent val="0"/>
          <c:showBubbleSize val="0"/>
        </c:dLbls>
        <c:gapWidth val="219"/>
        <c:overlap val="-27"/>
        <c:axId val="266282175"/>
        <c:axId val="1181185935"/>
      </c:barChart>
      <c:catAx>
        <c:axId val="266282175"/>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sz="1000" b="1" i="0" u="none" strike="noStrike" baseline="0">
                    <a:solidFill>
                      <a:schemeClr val="accent5">
                        <a:lumMod val="50000"/>
                      </a:schemeClr>
                    </a:solidFill>
                    <a:effectLst/>
                  </a:rPr>
                  <a:t>Customers</a:t>
                </a:r>
                <a:endParaRPr lang="en-US" b="1">
                  <a:solidFill>
                    <a:schemeClr val="accent5">
                      <a:lumMod val="50000"/>
                    </a:schemeClr>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1185935"/>
        <c:crosses val="autoZero"/>
        <c:auto val="1"/>
        <c:lblAlgn val="ctr"/>
        <c:lblOffset val="100"/>
        <c:noMultiLvlLbl val="0"/>
      </c:catAx>
      <c:valAx>
        <c:axId val="1181185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b="1">
                    <a:solidFill>
                      <a:schemeClr val="accent5">
                        <a:lumMod val="50000"/>
                      </a:schemeClr>
                    </a:solidFill>
                  </a:rPr>
                  <a:t>Total</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28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5">
                    <a:lumMod val="50000"/>
                  </a:schemeClr>
                </a:solidFill>
                <a:latin typeface="+mn-lt"/>
                <a:ea typeface="+mn-ea"/>
                <a:cs typeface="+mn-cs"/>
              </a:defRPr>
            </a:pPr>
            <a:r>
              <a:rPr lang="en-US" b="1">
                <a:solidFill>
                  <a:schemeClr val="accent5">
                    <a:lumMod val="50000"/>
                  </a:schemeClr>
                </a:solidFill>
              </a:rPr>
              <a:t>Top seven singers in the albums numbers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5">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'[SQL_Project.xlsx]Top seven singers with albums'!$B$1</c:f>
              <c:strCache>
                <c:ptCount val="1"/>
                <c:pt idx="0">
                  <c:v>Number of Albums</c:v>
                </c:pt>
              </c:strCache>
            </c:strRef>
          </c:tx>
          <c:spPr>
            <a:solidFill>
              <a:schemeClr val="accent3">
                <a:lumMod val="60000"/>
                <a:lumOff val="40000"/>
              </a:schemeClr>
            </a:solidFill>
            <a:ln>
              <a:noFill/>
            </a:ln>
            <a:effectLst/>
          </c:spPr>
          <c:invertIfNegative val="0"/>
          <c:cat>
            <c:strRef>
              <c:f>'[SQL_Project.xlsx]Top seven singers with albums'!$A$2:$A$8</c:f>
              <c:strCache>
                <c:ptCount val="7"/>
                <c:pt idx="0">
                  <c:v>Iron Maiden</c:v>
                </c:pt>
                <c:pt idx="1">
                  <c:v>Led Zeppelin</c:v>
                </c:pt>
                <c:pt idx="2">
                  <c:v>Deep Purple</c:v>
                </c:pt>
                <c:pt idx="3">
                  <c:v>Metallica</c:v>
                </c:pt>
                <c:pt idx="4">
                  <c:v>U2</c:v>
                </c:pt>
                <c:pt idx="5">
                  <c:v>Ozzy Osbourne</c:v>
                </c:pt>
                <c:pt idx="6">
                  <c:v>Pearl Jam</c:v>
                </c:pt>
              </c:strCache>
            </c:strRef>
          </c:cat>
          <c:val>
            <c:numRef>
              <c:f>'[SQL_Project.xlsx]Top seven singers with albums'!$B$2:$B$8</c:f>
              <c:numCache>
                <c:formatCode>General</c:formatCode>
                <c:ptCount val="7"/>
                <c:pt idx="0">
                  <c:v>21</c:v>
                </c:pt>
                <c:pt idx="1">
                  <c:v>14</c:v>
                </c:pt>
                <c:pt idx="2">
                  <c:v>11</c:v>
                </c:pt>
                <c:pt idx="3">
                  <c:v>10</c:v>
                </c:pt>
                <c:pt idx="4">
                  <c:v>10</c:v>
                </c:pt>
                <c:pt idx="5">
                  <c:v>6</c:v>
                </c:pt>
                <c:pt idx="6">
                  <c:v>5</c:v>
                </c:pt>
              </c:numCache>
            </c:numRef>
          </c:val>
          <c:extLst>
            <c:ext xmlns:c16="http://schemas.microsoft.com/office/drawing/2014/chart" uri="{C3380CC4-5D6E-409C-BE32-E72D297353CC}">
              <c16:uniqueId val="{00000000-CB37-4B14-98F4-346F7191ACDE}"/>
            </c:ext>
          </c:extLst>
        </c:ser>
        <c:dLbls>
          <c:showLegendKey val="0"/>
          <c:showVal val="0"/>
          <c:showCatName val="0"/>
          <c:showSerName val="0"/>
          <c:showPercent val="0"/>
          <c:showBubbleSize val="0"/>
        </c:dLbls>
        <c:gapWidth val="219"/>
        <c:overlap val="-27"/>
        <c:axId val="1178692863"/>
        <c:axId val="1178688287"/>
      </c:barChart>
      <c:catAx>
        <c:axId val="1178692863"/>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b="1">
                    <a:solidFill>
                      <a:schemeClr val="accent5">
                        <a:lumMod val="50000"/>
                      </a:schemeClr>
                    </a:solidFill>
                  </a:rPr>
                  <a:t>Singers </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8688287"/>
        <c:crosses val="autoZero"/>
        <c:auto val="1"/>
        <c:lblAlgn val="ctr"/>
        <c:lblOffset val="100"/>
        <c:noMultiLvlLbl val="0"/>
      </c:catAx>
      <c:valAx>
        <c:axId val="1178688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b="1">
                    <a:solidFill>
                      <a:schemeClr val="accent5">
                        <a:lumMod val="50000"/>
                      </a:schemeClr>
                    </a:solidFill>
                  </a:rPr>
                  <a:t>Number</a:t>
                </a:r>
                <a:r>
                  <a:rPr lang="en-US" b="1" baseline="0">
                    <a:solidFill>
                      <a:schemeClr val="accent5">
                        <a:lumMod val="50000"/>
                      </a:schemeClr>
                    </a:solidFill>
                  </a:rPr>
                  <a:t> of Albums</a:t>
                </a:r>
                <a:endParaRPr lang="en-US" b="1">
                  <a:solidFill>
                    <a:schemeClr val="accent5">
                      <a:lumMod val="50000"/>
                    </a:schemeClr>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8692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The chart on the left side shows the top 10 Album by songs numbers .we can see that Greatest Hits is highest with 57 songs  and then </a:t>
            </a:r>
            <a:r>
              <a:rPr lang="en-US" dirty="0" err="1">
                <a:latin typeface="Open Sans"/>
                <a:ea typeface="Open Sans"/>
                <a:cs typeface="Open Sans"/>
                <a:sym typeface="Open Sans"/>
              </a:rPr>
              <a:t>Minha</a:t>
            </a:r>
            <a:r>
              <a:rPr lang="en-US" dirty="0">
                <a:latin typeface="Open Sans"/>
                <a:ea typeface="Open Sans"/>
                <a:cs typeface="Open Sans"/>
                <a:sym typeface="Open Sans"/>
              </a:rPr>
              <a:t> Historia with 34 songs and the lowest is </a:t>
            </a:r>
            <a:r>
              <a:rPr lang="en-US" dirty="0" err="1">
                <a:latin typeface="Open Sans"/>
                <a:ea typeface="Open Sans"/>
                <a:cs typeface="Open Sans"/>
                <a:sym typeface="Open Sans"/>
              </a:rPr>
              <a:t>Afrociberdelia</a:t>
            </a:r>
            <a:r>
              <a:rPr lang="en-US" dirty="0">
                <a:latin typeface="Open Sans"/>
                <a:ea typeface="Open Sans"/>
                <a:cs typeface="Open Sans"/>
                <a:sym typeface="Open Sans"/>
              </a:rPr>
              <a:t> with 23 songs.</a:t>
            </a:r>
            <a:endParaRPr dirty="0">
              <a:latin typeface="Open Sans"/>
              <a:ea typeface="Open Sans"/>
              <a:cs typeface="Open Sans"/>
              <a:sym typeface="Open Sans"/>
            </a:endParaRPr>
          </a:p>
        </p:txBody>
      </p:sp>
      <p:sp>
        <p:nvSpPr>
          <p:cNvPr id="55" name="Shape 55"/>
          <p:cNvSpPr/>
          <p:nvPr/>
        </p:nvSpPr>
        <p:spPr>
          <a:xfrm>
            <a:off x="354300" y="1483764"/>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Shape 56"/>
          <p:cNvSpPr txBox="1">
            <a:spLocks noGrp="1"/>
          </p:cNvSpPr>
          <p:nvPr>
            <p:ph type="title"/>
          </p:nvPr>
        </p:nvSpPr>
        <p:spPr>
          <a:xfrm>
            <a:off x="0" y="-32657"/>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rgbClr val="FFFFFF"/>
                </a:solidFill>
                <a:latin typeface="Open Sans"/>
                <a:ea typeface="Open Sans"/>
                <a:cs typeface="Open Sans"/>
                <a:sym typeface="Open Sans"/>
              </a:rPr>
              <a:t>   What are the top 10 Album by songs numbers?</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59121003-63F8-FB54-98EC-3E0B4408F59F}"/>
              </a:ext>
            </a:extLst>
          </p:cNvPr>
          <p:cNvGraphicFramePr>
            <a:graphicFrameLocks/>
          </p:cNvGraphicFramePr>
          <p:nvPr>
            <p:extLst>
              <p:ext uri="{D42A27DB-BD31-4B8C-83A1-F6EECF244321}">
                <p14:modId xmlns:p14="http://schemas.microsoft.com/office/powerpoint/2010/main" val="3012752631"/>
              </p:ext>
            </p:extLst>
          </p:nvPr>
        </p:nvGraphicFramePr>
        <p:xfrm>
          <a:off x="333000" y="17478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On the left , the chart shows top five Singer in the Latin music  by songs numbers, according this figure, </a:t>
            </a:r>
            <a:r>
              <a:rPr lang="en-US" dirty="0" err="1">
                <a:latin typeface="Open Sans"/>
                <a:ea typeface="Open Sans"/>
                <a:cs typeface="Open Sans"/>
                <a:sym typeface="Open Sans"/>
              </a:rPr>
              <a:t>Os</a:t>
            </a:r>
            <a:r>
              <a:rPr lang="en-US" dirty="0">
                <a:latin typeface="Open Sans"/>
                <a:ea typeface="Open Sans"/>
                <a:cs typeface="Open Sans"/>
                <a:sym typeface="Open Sans"/>
              </a:rPr>
              <a:t> </a:t>
            </a:r>
            <a:r>
              <a:rPr lang="en-US" dirty="0" err="1">
                <a:latin typeface="Open Sans"/>
                <a:ea typeface="Open Sans"/>
                <a:cs typeface="Open Sans"/>
                <a:sym typeface="Open Sans"/>
              </a:rPr>
              <a:t>Paralamas</a:t>
            </a:r>
            <a:r>
              <a:rPr lang="en-US" dirty="0">
                <a:latin typeface="Open Sans"/>
                <a:ea typeface="Open Sans"/>
                <a:cs typeface="Open Sans"/>
                <a:sym typeface="Open Sans"/>
              </a:rPr>
              <a:t> Do </a:t>
            </a:r>
            <a:r>
              <a:rPr lang="en-US" dirty="0" err="1">
                <a:latin typeface="Open Sans"/>
                <a:ea typeface="Open Sans"/>
                <a:cs typeface="Open Sans"/>
                <a:sym typeface="Open Sans"/>
              </a:rPr>
              <a:t>Sucesso</a:t>
            </a:r>
            <a:r>
              <a:rPr lang="en-US" dirty="0">
                <a:latin typeface="Open Sans"/>
                <a:ea typeface="Open Sans"/>
                <a:cs typeface="Open Sans"/>
                <a:sym typeface="Open Sans"/>
              </a:rPr>
              <a:t>  the most one with 49 songs, Then Chico Science &amp; </a:t>
            </a:r>
            <a:r>
              <a:rPr lang="en-US" dirty="0" err="1">
                <a:latin typeface="Open Sans"/>
                <a:ea typeface="Open Sans"/>
                <a:cs typeface="Open Sans"/>
                <a:sym typeface="Open Sans"/>
              </a:rPr>
              <a:t>Nação</a:t>
            </a:r>
            <a:r>
              <a:rPr lang="en-US" dirty="0">
                <a:latin typeface="Open Sans"/>
                <a:ea typeface="Open Sans"/>
                <a:cs typeface="Open Sans"/>
                <a:sym typeface="Open Sans"/>
              </a:rPr>
              <a:t> Zumbi with 36 songs And in fifth place is Tim Maia with 30 songs.</a:t>
            </a: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br>
              <a:rPr lang="en" dirty="0">
                <a:solidFill>
                  <a:srgbClr val="FFFFFF"/>
                </a:solidFill>
                <a:latin typeface="Open Sans"/>
                <a:ea typeface="Open Sans"/>
                <a:cs typeface="Open Sans"/>
                <a:sym typeface="Open Sans"/>
              </a:rPr>
            </a:br>
            <a:r>
              <a:rPr lang="en-US" dirty="0">
                <a:solidFill>
                  <a:srgbClr val="FFFFFF"/>
                </a:solidFill>
                <a:latin typeface="Open Sans"/>
                <a:ea typeface="Open Sans"/>
                <a:cs typeface="Open Sans"/>
                <a:sym typeface="Open Sans"/>
              </a:rPr>
              <a:t>Who are the top five Singer in the Latin music ?</a:t>
            </a:r>
            <a:br>
              <a:rPr lang="en-US" dirty="0">
                <a:solidFill>
                  <a:srgbClr val="FFFFFF"/>
                </a:solidFill>
                <a:latin typeface="Open Sans"/>
                <a:ea typeface="Open Sans"/>
                <a:cs typeface="Open Sans"/>
                <a:sym typeface="Open Sans"/>
              </a:rPr>
            </a:br>
            <a:r>
              <a:rPr lang="en-US"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2C80A3FF-929E-D9B6-13D2-84D0C7C03C79}"/>
              </a:ext>
            </a:extLst>
          </p:cNvPr>
          <p:cNvGraphicFramePr>
            <a:graphicFrameLocks/>
          </p:cNvGraphicFramePr>
          <p:nvPr>
            <p:extLst>
              <p:ext uri="{D42A27DB-BD31-4B8C-83A1-F6EECF244321}">
                <p14:modId xmlns:p14="http://schemas.microsoft.com/office/powerpoint/2010/main" val="2711438559"/>
              </p:ext>
            </p:extLst>
          </p:nvPr>
        </p:nvGraphicFramePr>
        <p:xfrm>
          <a:off x="459600" y="16573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dirty="0">
                <a:latin typeface="Open Sans"/>
                <a:ea typeface="Open Sans"/>
                <a:cs typeface="Open Sans"/>
                <a:sym typeface="Open Sans"/>
              </a:rPr>
              <a:t>The chart on the left side shows the customers who paid more than $20 , according to this figure there are four customers who  spent more than $20, And Helena </a:t>
            </a:r>
            <a:r>
              <a:rPr lang="en-US" dirty="0" err="1">
                <a:latin typeface="Open Sans"/>
                <a:ea typeface="Open Sans"/>
                <a:cs typeface="Open Sans"/>
                <a:sym typeface="Open Sans"/>
              </a:rPr>
              <a:t>Holý</a:t>
            </a:r>
            <a:r>
              <a:rPr lang="en-US" dirty="0">
                <a:latin typeface="Open Sans"/>
                <a:ea typeface="Open Sans"/>
                <a:cs typeface="Open Sans"/>
                <a:sym typeface="Open Sans"/>
              </a:rPr>
              <a:t> spent the greatest money at $25.86.</a:t>
            </a:r>
          </a:p>
          <a:p>
            <a:pPr marL="0" lvl="0" indent="0" rtl="0">
              <a:spcBef>
                <a:spcPts val="0"/>
              </a:spcBef>
              <a:spcAft>
                <a:spcPts val="1600"/>
              </a:spcAft>
              <a:buNone/>
            </a:pPr>
            <a:endParaRPr lang="en-US"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Shape 70"/>
          <p:cNvSpPr txBox="1">
            <a:spLocks noGrp="1"/>
          </p:cNvSpPr>
          <p:nvPr>
            <p:ph type="title"/>
          </p:nvPr>
        </p:nvSpPr>
        <p:spPr>
          <a:xfrm>
            <a:off x="0" y="-32658"/>
            <a:ext cx="9144000" cy="889907"/>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Which customers paid a total on all invoices, more than $20?</a:t>
            </a:r>
            <a:endParaRPr dirty="0">
              <a:solidFill>
                <a:srgbClr val="FFFFFF"/>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D839C3E8-59B6-8D5E-6180-6B5A0B9B0562}"/>
              </a:ext>
            </a:extLst>
          </p:cNvPr>
          <p:cNvGraphicFramePr>
            <a:graphicFrameLocks/>
          </p:cNvGraphicFramePr>
          <p:nvPr>
            <p:extLst>
              <p:ext uri="{D42A27DB-BD31-4B8C-83A1-F6EECF244321}">
                <p14:modId xmlns:p14="http://schemas.microsoft.com/office/powerpoint/2010/main" val="3295723465"/>
              </p:ext>
            </p:extLst>
          </p:nvPr>
        </p:nvGraphicFramePr>
        <p:xfrm>
          <a:off x="333000" y="17478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a:latin typeface="Open Sans"/>
                <a:ea typeface="Open Sans"/>
                <a:cs typeface="Open Sans"/>
                <a:sym typeface="Open Sans"/>
              </a:rPr>
              <a:t>Concerning the data on the graph, we can see very clearly that Iron Maiden has come first with more than 21 album and then Led Zeppelin with 14 album and lowest  one is Pearl Jam with 5 album.</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Shape 77"/>
          <p:cNvSpPr txBox="1">
            <a:spLocks noGrp="1"/>
          </p:cNvSpPr>
          <p:nvPr>
            <p:ph type="title"/>
          </p:nvPr>
        </p:nvSpPr>
        <p:spPr>
          <a:xfrm>
            <a:off x="0" y="-32657"/>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Who are the top seven singers with albums?</a:t>
            </a:r>
            <a:endParaRPr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3C1E7AF3-FA26-0749-22C3-4EFF2221B729}"/>
              </a:ext>
            </a:extLst>
          </p:cNvPr>
          <p:cNvGraphicFramePr>
            <a:graphicFrameLocks/>
          </p:cNvGraphicFramePr>
          <p:nvPr>
            <p:extLst>
              <p:ext uri="{D42A27DB-BD31-4B8C-83A1-F6EECF244321}">
                <p14:modId xmlns:p14="http://schemas.microsoft.com/office/powerpoint/2010/main" val="4033948505"/>
              </p:ext>
            </p:extLst>
          </p:nvPr>
        </p:nvGraphicFramePr>
        <p:xfrm>
          <a:off x="394500" y="1583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269</Words>
  <Application>Microsoft Office PowerPoint</Application>
  <PresentationFormat>On-screen Show (16:9)</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   What are the top 10 Album by songs numbers?</vt:lpstr>
      <vt:lpstr>   Who are the top five Singer in the Latin music ?  </vt:lpstr>
      <vt:lpstr> Which customers paid a total on all invoices, more than $20?</vt:lpstr>
      <vt:lpstr> Who are the top seven singers with albums?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روان الصاعدي</dc:creator>
  <cp:lastModifiedBy>روان الصاعدي</cp:lastModifiedBy>
  <cp:revision>1</cp:revision>
  <dcterms:modified xsi:type="dcterms:W3CDTF">2022-11-20T16:48:29Z</dcterms:modified>
</cp:coreProperties>
</file>