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68" r:id="rId5"/>
    <p:sldId id="269" r:id="rId6"/>
    <p:sldId id="259" r:id="rId7"/>
    <p:sldId id="260" r:id="rId8"/>
    <p:sldId id="261" r:id="rId9"/>
    <p:sldId id="262" r:id="rId10"/>
    <p:sldId id="270" r:id="rId11"/>
    <p:sldId id="263" r:id="rId12"/>
    <p:sldId id="271" r:id="rId13"/>
    <p:sldId id="264" r:id="rId14"/>
    <p:sldId id="265" r:id="rId15"/>
    <p:sldId id="266"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hy6dulpXlAcZ7aOL32KkYDqDa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BF61"/>
    <a:srgbClr val="9A2316"/>
    <a:srgbClr val="7B3B1F"/>
    <a:srgbClr val="8A621A"/>
    <a:srgbClr val="8D6E17"/>
    <a:srgbClr val="A5811B"/>
    <a:srgbClr val="C69B20"/>
    <a:srgbClr val="E2AC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96" autoAdjust="0"/>
  </p:normalViewPr>
  <p:slideViewPr>
    <p:cSldViewPr snapToGrid="0">
      <p:cViewPr varScale="1">
        <p:scale>
          <a:sx n="93" d="100"/>
          <a:sy n="93" d="100"/>
        </p:scale>
        <p:origin x="21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9AB43-147A-49CE-97B8-209DBF48164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A780933-2ACC-4148-8E34-8C3D98B82BE3}">
      <dgm:prSet phldrT="[Text]" custT="1"/>
      <dgm:spPr/>
      <dgm:t>
        <a:bodyPr/>
        <a:lstStyle/>
        <a:p>
          <a:r>
            <a:rPr lang="en-US" sz="1800" b="0" i="0">
              <a:effectLst/>
              <a:latin typeface="Helvetica Neue"/>
            </a:rPr>
            <a:t>Observing</a:t>
          </a:r>
          <a:endParaRPr lang="en-US" sz="1800" dirty="0"/>
        </a:p>
      </dgm:t>
    </dgm:pt>
    <dgm:pt modelId="{58648801-E35F-43C2-A874-5574DCD5FFE9}" type="parTrans" cxnId="{89226869-50CE-438A-9AFA-A35E416DA71B}">
      <dgm:prSet/>
      <dgm:spPr/>
      <dgm:t>
        <a:bodyPr/>
        <a:lstStyle/>
        <a:p>
          <a:endParaRPr lang="en-US" sz="2800"/>
        </a:p>
      </dgm:t>
    </dgm:pt>
    <dgm:pt modelId="{C85B0221-00C4-458D-B6B5-E715C384A26D}" type="sibTrans" cxnId="{89226869-50CE-438A-9AFA-A35E416DA71B}">
      <dgm:prSet/>
      <dgm:spPr/>
      <dgm:t>
        <a:bodyPr/>
        <a:lstStyle/>
        <a:p>
          <a:endParaRPr lang="en-US" sz="2800"/>
        </a:p>
      </dgm:t>
    </dgm:pt>
    <dgm:pt modelId="{F67FCA4D-7569-4EEE-87A4-BD68DE53C3AB}">
      <dgm:prSet phldrT="[Text]" custT="1"/>
      <dgm:spPr/>
      <dgm:t>
        <a:bodyPr/>
        <a:lstStyle/>
        <a:p>
          <a:r>
            <a:rPr lang="en-US" sz="1200" b="0" i="0" dirty="0">
              <a:effectLst/>
              <a:latin typeface="Helvetica Neue"/>
            </a:rPr>
            <a:t>houseSmallData.csv dataset</a:t>
          </a:r>
          <a:endParaRPr lang="en-US" sz="1200" dirty="0"/>
        </a:p>
      </dgm:t>
    </dgm:pt>
    <dgm:pt modelId="{35FF9A6C-94D3-499C-B0B3-41B7210991A7}" type="parTrans" cxnId="{09BC352E-96B2-4BDD-B4A1-E9895C356A64}">
      <dgm:prSet/>
      <dgm:spPr/>
      <dgm:t>
        <a:bodyPr/>
        <a:lstStyle/>
        <a:p>
          <a:endParaRPr lang="en-US" sz="2800"/>
        </a:p>
      </dgm:t>
    </dgm:pt>
    <dgm:pt modelId="{BB874232-370E-4305-8A83-BFF8C3CB6E31}" type="sibTrans" cxnId="{09BC352E-96B2-4BDD-B4A1-E9895C356A64}">
      <dgm:prSet/>
      <dgm:spPr/>
      <dgm:t>
        <a:bodyPr/>
        <a:lstStyle/>
        <a:p>
          <a:endParaRPr lang="en-US" sz="2800"/>
        </a:p>
      </dgm:t>
    </dgm:pt>
    <dgm:pt modelId="{F736A4E5-DD15-485D-A26F-B862B37C5711}">
      <dgm:prSet phldrT="[Text]" custT="1"/>
      <dgm:spPr/>
      <dgm:t>
        <a:bodyPr/>
        <a:lstStyle/>
        <a:p>
          <a:r>
            <a:rPr lang="en-US" sz="1800" dirty="0"/>
            <a:t>Data Cleaning </a:t>
          </a:r>
        </a:p>
      </dgm:t>
    </dgm:pt>
    <dgm:pt modelId="{9459820C-75F3-4E4B-800D-7027CFDC29A9}" type="parTrans" cxnId="{01E9F344-F99D-4195-8BF2-9CC50D945639}">
      <dgm:prSet/>
      <dgm:spPr/>
      <dgm:t>
        <a:bodyPr/>
        <a:lstStyle/>
        <a:p>
          <a:endParaRPr lang="en-US" sz="2800"/>
        </a:p>
      </dgm:t>
    </dgm:pt>
    <dgm:pt modelId="{10F97DEF-FF40-437D-8FF4-AAA89219796F}" type="sibTrans" cxnId="{01E9F344-F99D-4195-8BF2-9CC50D945639}">
      <dgm:prSet/>
      <dgm:spPr/>
      <dgm:t>
        <a:bodyPr/>
        <a:lstStyle/>
        <a:p>
          <a:endParaRPr lang="en-US" sz="2800"/>
        </a:p>
      </dgm:t>
    </dgm:pt>
    <dgm:pt modelId="{A83EBFA7-6956-4D42-8F0B-ED146E730A29}">
      <dgm:prSet phldrT="[Text]" custT="1"/>
      <dgm:spPr/>
      <dgm:t>
        <a:bodyPr/>
        <a:lstStyle/>
        <a:p>
          <a:pPr>
            <a:buClr>
              <a:srgbClr val="000000"/>
            </a:buClr>
            <a:buSzPts val="1800"/>
            <a:buNone/>
          </a:pPr>
          <a:r>
            <a:rPr lang="en-US" sz="1200" b="0" i="0" dirty="0">
              <a:effectLst/>
              <a:latin typeface="Helvetica Neue"/>
            </a:rPr>
            <a:t>cleaning  nulls, zeros, and duplicates. </a:t>
          </a:r>
          <a:endParaRPr lang="en-US" sz="1200" dirty="0"/>
        </a:p>
      </dgm:t>
    </dgm:pt>
    <dgm:pt modelId="{F7589629-E2D5-4097-9A9F-2B9757C50D78}" type="parTrans" cxnId="{7FFA3380-CC98-40C3-B23D-74429CEDF144}">
      <dgm:prSet/>
      <dgm:spPr/>
      <dgm:t>
        <a:bodyPr/>
        <a:lstStyle/>
        <a:p>
          <a:endParaRPr lang="en-US" sz="2800"/>
        </a:p>
      </dgm:t>
    </dgm:pt>
    <dgm:pt modelId="{36C862EB-7FBD-48BB-9B1A-D9909A048DFE}" type="sibTrans" cxnId="{7FFA3380-CC98-40C3-B23D-74429CEDF144}">
      <dgm:prSet/>
      <dgm:spPr/>
      <dgm:t>
        <a:bodyPr/>
        <a:lstStyle/>
        <a:p>
          <a:endParaRPr lang="en-US" sz="2800"/>
        </a:p>
      </dgm:t>
    </dgm:pt>
    <dgm:pt modelId="{AE34966F-1A4E-4F13-92A9-AF740691C339}">
      <dgm:prSet phldrT="[Text]" custT="1"/>
      <dgm:spPr/>
      <dgm:t>
        <a:bodyPr/>
        <a:lstStyle/>
        <a:p>
          <a:r>
            <a:rPr lang="en-US" sz="1800" dirty="0"/>
            <a:t>Selection</a:t>
          </a:r>
        </a:p>
      </dgm:t>
    </dgm:pt>
    <dgm:pt modelId="{B353FE30-3324-4B3D-8BE4-ABCA8D268E4B}" type="parTrans" cxnId="{38BF0BF4-CA82-4A31-8159-114B28E32594}">
      <dgm:prSet/>
      <dgm:spPr/>
      <dgm:t>
        <a:bodyPr/>
        <a:lstStyle/>
        <a:p>
          <a:endParaRPr lang="en-US" sz="2800"/>
        </a:p>
      </dgm:t>
    </dgm:pt>
    <dgm:pt modelId="{26AFE4B3-B812-45ED-AEA1-81EA3F2E7B0D}" type="sibTrans" cxnId="{38BF0BF4-CA82-4A31-8159-114B28E32594}">
      <dgm:prSet/>
      <dgm:spPr/>
      <dgm:t>
        <a:bodyPr/>
        <a:lstStyle/>
        <a:p>
          <a:endParaRPr lang="en-US" sz="2800"/>
        </a:p>
      </dgm:t>
    </dgm:pt>
    <dgm:pt modelId="{440B0CF0-0EE0-4192-9641-B264A7B2A2FD}">
      <dgm:prSet phldrT="[Text]" custT="1"/>
      <dgm:spPr/>
      <dgm:t>
        <a:bodyPr/>
        <a:lstStyle/>
        <a:p>
          <a:pPr>
            <a:buClr>
              <a:srgbClr val="000000"/>
            </a:buClr>
            <a:buSzPts val="1800"/>
            <a:buNone/>
          </a:pPr>
          <a:r>
            <a:rPr lang="en-US" sz="1200">
              <a:latin typeface="Helvetica Neue"/>
            </a:rPr>
            <a:t>S</a:t>
          </a:r>
          <a:r>
            <a:rPr lang="en-US" sz="1200" b="0" i="0">
              <a:effectLst/>
              <a:latin typeface="Helvetica Neue"/>
            </a:rPr>
            <a:t>elected a three set variables for the analysis.</a:t>
          </a:r>
          <a:endParaRPr lang="en-US" sz="1200" dirty="0"/>
        </a:p>
      </dgm:t>
    </dgm:pt>
    <dgm:pt modelId="{1D5621F2-0C9E-447D-9263-EB9E134A325F}" type="parTrans" cxnId="{0F129734-E711-4856-A73D-FB53AB36DB49}">
      <dgm:prSet/>
      <dgm:spPr/>
      <dgm:t>
        <a:bodyPr/>
        <a:lstStyle/>
        <a:p>
          <a:endParaRPr lang="en-US" sz="2800"/>
        </a:p>
      </dgm:t>
    </dgm:pt>
    <dgm:pt modelId="{125B36DF-4B76-41DD-873A-DB16F478CFF8}" type="sibTrans" cxnId="{0F129734-E711-4856-A73D-FB53AB36DB49}">
      <dgm:prSet/>
      <dgm:spPr/>
      <dgm:t>
        <a:bodyPr/>
        <a:lstStyle/>
        <a:p>
          <a:endParaRPr lang="en-US" sz="2800"/>
        </a:p>
      </dgm:t>
    </dgm:pt>
    <dgm:pt modelId="{E1D13E8C-6748-4855-82F9-6D3A612BB556}">
      <dgm:prSet phldrT="[Text]" custT="1"/>
      <dgm:spPr/>
      <dgm:t>
        <a:bodyPr/>
        <a:lstStyle/>
        <a:p>
          <a:r>
            <a:rPr lang="en-US" sz="1800" dirty="0"/>
            <a:t>Correlation</a:t>
          </a:r>
        </a:p>
      </dgm:t>
    </dgm:pt>
    <dgm:pt modelId="{8CBA5FFD-361F-488C-96A0-795523E707E0}" type="parTrans" cxnId="{A038229B-CC90-4A6B-90B8-C2930F45DAA6}">
      <dgm:prSet/>
      <dgm:spPr/>
      <dgm:t>
        <a:bodyPr/>
        <a:lstStyle/>
        <a:p>
          <a:endParaRPr lang="en-US" sz="2800"/>
        </a:p>
      </dgm:t>
    </dgm:pt>
    <dgm:pt modelId="{3D8104FC-1B22-423A-A7A4-9B46A22D870B}" type="sibTrans" cxnId="{A038229B-CC90-4A6B-90B8-C2930F45DAA6}">
      <dgm:prSet/>
      <dgm:spPr/>
      <dgm:t>
        <a:bodyPr/>
        <a:lstStyle/>
        <a:p>
          <a:endParaRPr lang="en-US" sz="2800"/>
        </a:p>
      </dgm:t>
    </dgm:pt>
    <dgm:pt modelId="{29E71826-8E66-4545-91AE-618867895731}">
      <dgm:prSet phldrT="[Text]" custT="1"/>
      <dgm:spPr/>
      <dgm:t>
        <a:bodyPr/>
        <a:lstStyle/>
        <a:p>
          <a:pPr>
            <a:buClr>
              <a:srgbClr val="000000"/>
            </a:buClr>
            <a:buSzPts val="1800"/>
            <a:buNone/>
          </a:pPr>
          <a:r>
            <a:rPr lang="en-US" sz="1200" b="0" i="0">
              <a:effectLst/>
              <a:latin typeface="Helvetica Neue"/>
            </a:rPr>
            <a:t>Looked into the correlation of other variables with the selected variables.</a:t>
          </a:r>
          <a:endParaRPr lang="en-US" sz="1200" dirty="0"/>
        </a:p>
      </dgm:t>
    </dgm:pt>
    <dgm:pt modelId="{D45753C4-AA1B-4ED1-8809-7F125AD98FBC}" type="parTrans" cxnId="{D8AE3434-323D-43BD-8F0B-712380566B57}">
      <dgm:prSet/>
      <dgm:spPr/>
      <dgm:t>
        <a:bodyPr/>
        <a:lstStyle/>
        <a:p>
          <a:endParaRPr lang="en-US" sz="2800"/>
        </a:p>
      </dgm:t>
    </dgm:pt>
    <dgm:pt modelId="{50C519FD-2314-4BD8-9504-4A34A5FA22BE}" type="sibTrans" cxnId="{D8AE3434-323D-43BD-8F0B-712380566B57}">
      <dgm:prSet/>
      <dgm:spPr/>
      <dgm:t>
        <a:bodyPr/>
        <a:lstStyle/>
        <a:p>
          <a:endParaRPr lang="en-US" sz="2800"/>
        </a:p>
      </dgm:t>
    </dgm:pt>
    <dgm:pt modelId="{8AAE2425-FFE9-42BA-988D-B3F6BB0C0666}">
      <dgm:prSet phldrT="[Text]" custT="1"/>
      <dgm:spPr/>
      <dgm:t>
        <a:bodyPr/>
        <a:lstStyle/>
        <a:p>
          <a:r>
            <a:rPr lang="en-US" sz="1800" dirty="0"/>
            <a:t>Prediction</a:t>
          </a:r>
        </a:p>
      </dgm:t>
    </dgm:pt>
    <dgm:pt modelId="{5E28A378-7FC0-4070-8DB3-2D02AFA13B7B}" type="parTrans" cxnId="{8F825CA9-6E0A-4CE7-B62F-59082D0D3E73}">
      <dgm:prSet/>
      <dgm:spPr/>
      <dgm:t>
        <a:bodyPr/>
        <a:lstStyle/>
        <a:p>
          <a:endParaRPr lang="en-US" sz="2800"/>
        </a:p>
      </dgm:t>
    </dgm:pt>
    <dgm:pt modelId="{2977CD2B-EB94-4046-9D45-452219390A2E}" type="sibTrans" cxnId="{8F825CA9-6E0A-4CE7-B62F-59082D0D3E73}">
      <dgm:prSet/>
      <dgm:spPr/>
      <dgm:t>
        <a:bodyPr/>
        <a:lstStyle/>
        <a:p>
          <a:endParaRPr lang="en-US" sz="2800"/>
        </a:p>
      </dgm:t>
    </dgm:pt>
    <dgm:pt modelId="{F4CA15BD-CCAB-4B8E-BC34-3FC69C852E26}">
      <dgm:prSet phldrT="[Text]" custT="1"/>
      <dgm:spPr/>
      <dgm:t>
        <a:bodyPr/>
        <a:lstStyle/>
        <a:p>
          <a:pPr>
            <a:buClr>
              <a:srgbClr val="000000"/>
            </a:buClr>
            <a:buSzPts val="1800"/>
            <a:buNone/>
          </a:pPr>
          <a:r>
            <a:rPr lang="en-US" sz="1200" dirty="0">
              <a:latin typeface="Helvetica Neue"/>
            </a:rPr>
            <a:t>U</a:t>
          </a:r>
          <a:r>
            <a:rPr lang="en-US" sz="1200" b="0" i="0" dirty="0">
              <a:effectLst/>
              <a:latin typeface="Helvetica Neue"/>
            </a:rPr>
            <a:t>sing a linear regression as prediction model. </a:t>
          </a:r>
          <a:endParaRPr lang="en-US" sz="1200" dirty="0"/>
        </a:p>
      </dgm:t>
    </dgm:pt>
    <dgm:pt modelId="{F8A82DD7-6686-4E4E-81A0-B9AC820A8018}" type="parTrans" cxnId="{5CF8074D-7DF3-4088-99CA-D83930F8655C}">
      <dgm:prSet/>
      <dgm:spPr/>
      <dgm:t>
        <a:bodyPr/>
        <a:lstStyle/>
        <a:p>
          <a:endParaRPr lang="en-US" sz="2800"/>
        </a:p>
      </dgm:t>
    </dgm:pt>
    <dgm:pt modelId="{477F1EEB-01F1-4A8E-9E96-01F1399B67A0}" type="sibTrans" cxnId="{5CF8074D-7DF3-4088-99CA-D83930F8655C}">
      <dgm:prSet/>
      <dgm:spPr/>
      <dgm:t>
        <a:bodyPr/>
        <a:lstStyle/>
        <a:p>
          <a:endParaRPr lang="en-US" sz="2800"/>
        </a:p>
      </dgm:t>
    </dgm:pt>
    <dgm:pt modelId="{E1060638-B2E2-4241-9780-0BFF7BE5157C}">
      <dgm:prSet phldrT="[Text]" custT="1"/>
      <dgm:spPr/>
      <dgm:t>
        <a:bodyPr/>
        <a:lstStyle/>
        <a:p>
          <a:r>
            <a:rPr lang="en-US" sz="1800" dirty="0"/>
            <a:t>Evaluation  </a:t>
          </a:r>
        </a:p>
      </dgm:t>
    </dgm:pt>
    <dgm:pt modelId="{2474931B-4C9E-496A-9121-F681C313A0F2}" type="parTrans" cxnId="{E01E17DA-4D11-42B5-A781-9E145D614111}">
      <dgm:prSet/>
      <dgm:spPr/>
      <dgm:t>
        <a:bodyPr/>
        <a:lstStyle/>
        <a:p>
          <a:endParaRPr lang="en-US" sz="2800"/>
        </a:p>
      </dgm:t>
    </dgm:pt>
    <dgm:pt modelId="{95223A90-D9C8-478C-894A-5460AC6B9E86}" type="sibTrans" cxnId="{E01E17DA-4D11-42B5-A781-9E145D614111}">
      <dgm:prSet/>
      <dgm:spPr/>
      <dgm:t>
        <a:bodyPr/>
        <a:lstStyle/>
        <a:p>
          <a:endParaRPr lang="en-US" sz="2800"/>
        </a:p>
      </dgm:t>
    </dgm:pt>
    <dgm:pt modelId="{463E95D3-7679-4C88-80C9-D727BDD1B863}">
      <dgm:prSet phldrT="[Text]" custT="1"/>
      <dgm:spPr/>
      <dgm:t>
        <a:bodyPr/>
        <a:lstStyle/>
        <a:p>
          <a:pPr>
            <a:buClr>
              <a:srgbClr val="000000"/>
            </a:buClr>
            <a:buSzPts val="1800"/>
            <a:buNone/>
          </a:pPr>
          <a:r>
            <a:rPr lang="en-US" sz="1200" dirty="0">
              <a:latin typeface="Helvetica Neue"/>
            </a:rPr>
            <a:t>E</a:t>
          </a:r>
          <a:r>
            <a:rPr lang="en-US" sz="1200" b="0" i="0" dirty="0">
              <a:effectLst/>
              <a:latin typeface="Helvetica Neue"/>
            </a:rPr>
            <a:t>valuating the accuracy of the prediction model.</a:t>
          </a:r>
          <a:endParaRPr lang="en-US" sz="1200" dirty="0"/>
        </a:p>
      </dgm:t>
    </dgm:pt>
    <dgm:pt modelId="{3CF7C106-5F4F-4F09-B401-27A75A0D298A}" type="parTrans" cxnId="{25A1B1F5-CEDD-4E5E-9A42-67334193B046}">
      <dgm:prSet/>
      <dgm:spPr/>
      <dgm:t>
        <a:bodyPr/>
        <a:lstStyle/>
        <a:p>
          <a:endParaRPr lang="en-US" sz="2800"/>
        </a:p>
      </dgm:t>
    </dgm:pt>
    <dgm:pt modelId="{1D6677F2-FAD6-481C-B641-D5D25AC50295}" type="sibTrans" cxnId="{25A1B1F5-CEDD-4E5E-9A42-67334193B046}">
      <dgm:prSet/>
      <dgm:spPr/>
      <dgm:t>
        <a:bodyPr/>
        <a:lstStyle/>
        <a:p>
          <a:endParaRPr lang="en-US" sz="2800"/>
        </a:p>
      </dgm:t>
    </dgm:pt>
    <dgm:pt modelId="{7E43218E-709B-4A10-83B7-905ADE1F2C8A}">
      <dgm:prSet phldrT="[Text]" custT="1"/>
      <dgm:spPr/>
      <dgm:t>
        <a:bodyPr/>
        <a:lstStyle/>
        <a:p>
          <a:pPr>
            <a:buClr>
              <a:srgbClr val="000000"/>
            </a:buClr>
            <a:buSzPts val="1800"/>
            <a:buAutoNum type="arabicPeriod"/>
          </a:pPr>
          <a:r>
            <a:rPr lang="en-US" sz="1800" dirty="0"/>
            <a:t>Enhancements</a:t>
          </a:r>
        </a:p>
      </dgm:t>
    </dgm:pt>
    <dgm:pt modelId="{C21E5038-37A6-48CB-A8C3-640065020317}" type="parTrans" cxnId="{1CB7A41B-27B9-4E82-BF55-04B21D28524B}">
      <dgm:prSet/>
      <dgm:spPr/>
      <dgm:t>
        <a:bodyPr/>
        <a:lstStyle/>
        <a:p>
          <a:endParaRPr lang="en-US" sz="2800"/>
        </a:p>
      </dgm:t>
    </dgm:pt>
    <dgm:pt modelId="{FA0FBF21-7982-4869-A03F-7D7CF426EE6C}" type="sibTrans" cxnId="{1CB7A41B-27B9-4E82-BF55-04B21D28524B}">
      <dgm:prSet/>
      <dgm:spPr/>
      <dgm:t>
        <a:bodyPr/>
        <a:lstStyle/>
        <a:p>
          <a:endParaRPr lang="en-US" sz="2800"/>
        </a:p>
      </dgm:t>
    </dgm:pt>
    <dgm:pt modelId="{63043496-250A-4270-A28E-37335496A17A}">
      <dgm:prSet phldrT="[Text]" custT="1"/>
      <dgm:spPr/>
      <dgm:t>
        <a:bodyPr/>
        <a:lstStyle/>
        <a:p>
          <a:pPr>
            <a:buClr>
              <a:srgbClr val="000000"/>
            </a:buClr>
            <a:buSzPts val="1800"/>
            <a:buNone/>
          </a:pPr>
          <a:r>
            <a:rPr lang="en-US" sz="1200" dirty="0">
              <a:latin typeface="Helvetica Neue"/>
            </a:rPr>
            <a:t>Working on possible e</a:t>
          </a:r>
          <a:r>
            <a:rPr lang="en-US" sz="1200" b="0" i="0" dirty="0">
              <a:effectLst/>
              <a:latin typeface="Helvetica Neue"/>
            </a:rPr>
            <a:t>nhancements.</a:t>
          </a:r>
          <a:endParaRPr lang="en-US" sz="1200" dirty="0"/>
        </a:p>
      </dgm:t>
    </dgm:pt>
    <dgm:pt modelId="{2D94BEA8-7ECA-4EE6-9D5A-6657CECF94C7}" type="parTrans" cxnId="{3F3E1926-4909-4424-AC29-675DD5DEEDF8}">
      <dgm:prSet/>
      <dgm:spPr/>
      <dgm:t>
        <a:bodyPr/>
        <a:lstStyle/>
        <a:p>
          <a:endParaRPr lang="en-US" sz="2800"/>
        </a:p>
      </dgm:t>
    </dgm:pt>
    <dgm:pt modelId="{FE0E6D5A-338C-4FCB-990F-24E34C35BC28}" type="sibTrans" cxnId="{3F3E1926-4909-4424-AC29-675DD5DEEDF8}">
      <dgm:prSet/>
      <dgm:spPr/>
      <dgm:t>
        <a:bodyPr/>
        <a:lstStyle/>
        <a:p>
          <a:endParaRPr lang="en-US" sz="2800"/>
        </a:p>
      </dgm:t>
    </dgm:pt>
    <dgm:pt modelId="{D965E480-D8E9-4601-8B38-5ECD5C4B9E7F}">
      <dgm:prSet phldrT="[Text]" custT="1"/>
      <dgm:spPr/>
      <dgm:t>
        <a:bodyPr/>
        <a:lstStyle/>
        <a:p>
          <a:pPr>
            <a:buClr>
              <a:srgbClr val="000000"/>
            </a:buClr>
            <a:buSzPts val="1800"/>
            <a:buAutoNum type="arabicPeriod"/>
          </a:pPr>
          <a:r>
            <a:rPr lang="en-US" sz="1800" b="0" i="0" dirty="0">
              <a:effectLst/>
              <a:latin typeface="Helvetica Neue"/>
            </a:rPr>
            <a:t> Verification</a:t>
          </a:r>
          <a:endParaRPr lang="en-US" sz="1800" dirty="0"/>
        </a:p>
      </dgm:t>
    </dgm:pt>
    <dgm:pt modelId="{D37680D9-B469-43C0-9E9C-52E31CB44719}" type="parTrans" cxnId="{1D7EA0F7-4233-47AC-9AA7-2084D08F96EC}">
      <dgm:prSet/>
      <dgm:spPr/>
      <dgm:t>
        <a:bodyPr/>
        <a:lstStyle/>
        <a:p>
          <a:endParaRPr lang="en-US" sz="2800"/>
        </a:p>
      </dgm:t>
    </dgm:pt>
    <dgm:pt modelId="{5909EEB7-E036-4879-8A20-8D6A979C3AEE}" type="sibTrans" cxnId="{1D7EA0F7-4233-47AC-9AA7-2084D08F96EC}">
      <dgm:prSet/>
      <dgm:spPr/>
      <dgm:t>
        <a:bodyPr/>
        <a:lstStyle/>
        <a:p>
          <a:endParaRPr lang="en-US" sz="2800"/>
        </a:p>
      </dgm:t>
    </dgm:pt>
    <dgm:pt modelId="{9B8F2567-E413-4158-AA2C-855F7044C4F1}">
      <dgm:prSet phldrT="[Text]" custT="1"/>
      <dgm:spPr/>
      <dgm:t>
        <a:bodyPr/>
        <a:lstStyle/>
        <a:p>
          <a:pPr>
            <a:buClr>
              <a:srgbClr val="000000"/>
            </a:buClr>
            <a:buSzPts val="1800"/>
            <a:buAutoNum type="arabicPeriod"/>
          </a:pPr>
          <a:r>
            <a:rPr lang="en-US" sz="1800" dirty="0"/>
            <a:t>Visualization</a:t>
          </a:r>
        </a:p>
      </dgm:t>
    </dgm:pt>
    <dgm:pt modelId="{51F16BA2-AE87-447F-8B05-F04FC857503F}" type="parTrans" cxnId="{F05BE2AF-4C87-4D45-80D1-49E091D6B69A}">
      <dgm:prSet/>
      <dgm:spPr/>
      <dgm:t>
        <a:bodyPr/>
        <a:lstStyle/>
        <a:p>
          <a:endParaRPr lang="en-US" sz="2800"/>
        </a:p>
      </dgm:t>
    </dgm:pt>
    <dgm:pt modelId="{D20072AA-C2C6-4D00-AC12-74A2D0AD3F9A}" type="sibTrans" cxnId="{F05BE2AF-4C87-4D45-80D1-49E091D6B69A}">
      <dgm:prSet/>
      <dgm:spPr/>
      <dgm:t>
        <a:bodyPr/>
        <a:lstStyle/>
        <a:p>
          <a:endParaRPr lang="en-US" sz="2800"/>
        </a:p>
      </dgm:t>
    </dgm:pt>
    <dgm:pt modelId="{3E53CE58-8CC3-4DA1-87ED-14ABC3A92837}">
      <dgm:prSet phldrT="[Text]" custT="1"/>
      <dgm:spPr/>
      <dgm:t>
        <a:bodyPr/>
        <a:lstStyle/>
        <a:p>
          <a:pPr>
            <a:buClr>
              <a:srgbClr val="000000"/>
            </a:buClr>
            <a:buSzPts val="1800"/>
            <a:buNone/>
          </a:pPr>
          <a:r>
            <a:rPr lang="en-US" sz="1200" dirty="0"/>
            <a:t>Using graphs and figures</a:t>
          </a:r>
        </a:p>
      </dgm:t>
    </dgm:pt>
    <dgm:pt modelId="{E7C45E23-903F-4ADA-B55F-7723CE9B3CA2}" type="parTrans" cxnId="{4181B62F-6B8D-4372-9C64-A9026276A75B}">
      <dgm:prSet/>
      <dgm:spPr/>
      <dgm:t>
        <a:bodyPr/>
        <a:lstStyle/>
        <a:p>
          <a:endParaRPr lang="en-US" sz="2800"/>
        </a:p>
      </dgm:t>
    </dgm:pt>
    <dgm:pt modelId="{7BA3F665-B4A0-457D-8D2E-EB40EDBFBFD3}" type="sibTrans" cxnId="{4181B62F-6B8D-4372-9C64-A9026276A75B}">
      <dgm:prSet/>
      <dgm:spPr/>
      <dgm:t>
        <a:bodyPr/>
        <a:lstStyle/>
        <a:p>
          <a:endParaRPr lang="en-US" sz="2800"/>
        </a:p>
      </dgm:t>
    </dgm:pt>
    <dgm:pt modelId="{50CBBC68-C625-4079-86A7-2034C4CBDC93}">
      <dgm:prSet phldrT="[Text]" custT="1"/>
      <dgm:spPr/>
      <dgm:t>
        <a:bodyPr/>
        <a:lstStyle/>
        <a:p>
          <a:pPr>
            <a:buClr>
              <a:srgbClr val="000000"/>
            </a:buClr>
            <a:buSzPts val="1800"/>
            <a:buFont typeface="Arial" panose="020B0604020202020204" pitchFamily="34" charset="0"/>
            <a:buNone/>
          </a:pPr>
          <a:r>
            <a:rPr lang="en-US" sz="1200" dirty="0">
              <a:latin typeface="Helvetica Neue"/>
            </a:rPr>
            <a:t>C</a:t>
          </a:r>
          <a:r>
            <a:rPr lang="en-US" sz="1200" b="0" i="0" dirty="0">
              <a:effectLst/>
              <a:latin typeface="Helvetica Neue"/>
            </a:rPr>
            <a:t>omparison of Selected variables against each other</a:t>
          </a:r>
          <a:endParaRPr lang="en-US" sz="1200" dirty="0"/>
        </a:p>
      </dgm:t>
    </dgm:pt>
    <dgm:pt modelId="{FBBF258C-FCE7-415B-A1D9-8B1FA50DF18A}" type="parTrans" cxnId="{90ECF4F1-B900-433C-B0C2-559252463181}">
      <dgm:prSet/>
      <dgm:spPr/>
      <dgm:t>
        <a:bodyPr/>
        <a:lstStyle/>
        <a:p>
          <a:endParaRPr lang="en-US" sz="2800"/>
        </a:p>
      </dgm:t>
    </dgm:pt>
    <dgm:pt modelId="{4C1F974E-B9CA-4211-852D-591366FC6F60}" type="sibTrans" cxnId="{90ECF4F1-B900-433C-B0C2-559252463181}">
      <dgm:prSet/>
      <dgm:spPr/>
      <dgm:t>
        <a:bodyPr/>
        <a:lstStyle/>
        <a:p>
          <a:endParaRPr lang="en-US" sz="2800"/>
        </a:p>
      </dgm:t>
    </dgm:pt>
    <dgm:pt modelId="{A59533F1-EB40-43CC-B7F3-40A79867EA03}">
      <dgm:prSet custT="1"/>
      <dgm:spPr/>
      <dgm:t>
        <a:bodyPr/>
        <a:lstStyle/>
        <a:p>
          <a:pPr>
            <a:buClr>
              <a:srgbClr val="000000"/>
            </a:buClr>
            <a:buSzPts val="1800"/>
            <a:buFont typeface="Arial" panose="020B0604020202020204" pitchFamily="34" charset="0"/>
            <a:buNone/>
          </a:pPr>
          <a:r>
            <a:rPr lang="en-US" sz="1200" dirty="0">
              <a:highlight>
                <a:srgbClr val="FFFFFF"/>
              </a:highlight>
              <a:latin typeface="Helvetica Neue"/>
            </a:rPr>
            <a:t>Comparing dataset with another dataset. </a:t>
          </a:r>
          <a:endParaRPr lang="en-US" sz="1200" dirty="0"/>
        </a:p>
      </dgm:t>
    </dgm:pt>
    <dgm:pt modelId="{382F5150-7BCE-497C-8DFE-F68FA8097D1E}" type="parTrans" cxnId="{45120E91-2596-4C07-B071-20428A8EDCDE}">
      <dgm:prSet/>
      <dgm:spPr/>
      <dgm:t>
        <a:bodyPr/>
        <a:lstStyle/>
        <a:p>
          <a:endParaRPr lang="en-US" sz="2800"/>
        </a:p>
      </dgm:t>
    </dgm:pt>
    <dgm:pt modelId="{32E148CF-184D-427A-8837-7C159CCC0525}" type="sibTrans" cxnId="{45120E91-2596-4C07-B071-20428A8EDCDE}">
      <dgm:prSet/>
      <dgm:spPr/>
      <dgm:t>
        <a:bodyPr/>
        <a:lstStyle/>
        <a:p>
          <a:endParaRPr lang="en-US" sz="2800"/>
        </a:p>
      </dgm:t>
    </dgm:pt>
    <dgm:pt modelId="{D4C53D52-5E53-43E9-9E9B-E0481BCC1AEE}" type="pres">
      <dgm:prSet presAssocID="{8729AB43-147A-49CE-97B8-209DBF481642}" presName="linear" presStyleCnt="0">
        <dgm:presLayoutVars>
          <dgm:animLvl val="lvl"/>
          <dgm:resizeHandles val="exact"/>
        </dgm:presLayoutVars>
      </dgm:prSet>
      <dgm:spPr/>
    </dgm:pt>
    <dgm:pt modelId="{51B6F170-F56B-491E-BC0C-46D68A9DE300}" type="pres">
      <dgm:prSet presAssocID="{FA780933-2ACC-4148-8E34-8C3D98B82BE3}" presName="parentText" presStyleLbl="node1" presStyleIdx="0" presStyleCnt="9">
        <dgm:presLayoutVars>
          <dgm:chMax val="0"/>
          <dgm:bulletEnabled val="1"/>
        </dgm:presLayoutVars>
      </dgm:prSet>
      <dgm:spPr/>
    </dgm:pt>
    <dgm:pt modelId="{5598EB4E-D832-4AF7-BDC4-C4890A4E68BC}" type="pres">
      <dgm:prSet presAssocID="{FA780933-2ACC-4148-8E34-8C3D98B82BE3}" presName="childText" presStyleLbl="revTx" presStyleIdx="0" presStyleCnt="9">
        <dgm:presLayoutVars>
          <dgm:bulletEnabled val="1"/>
        </dgm:presLayoutVars>
      </dgm:prSet>
      <dgm:spPr/>
    </dgm:pt>
    <dgm:pt modelId="{D49B56B2-4119-48A0-B128-BE7BB0C0F754}" type="pres">
      <dgm:prSet presAssocID="{F736A4E5-DD15-485D-A26F-B862B37C5711}" presName="parentText" presStyleLbl="node1" presStyleIdx="1" presStyleCnt="9">
        <dgm:presLayoutVars>
          <dgm:chMax val="0"/>
          <dgm:bulletEnabled val="1"/>
        </dgm:presLayoutVars>
      </dgm:prSet>
      <dgm:spPr/>
    </dgm:pt>
    <dgm:pt modelId="{75E2D324-782E-4618-A7D8-69AD3B07FCE1}" type="pres">
      <dgm:prSet presAssocID="{F736A4E5-DD15-485D-A26F-B862B37C5711}" presName="childText" presStyleLbl="revTx" presStyleIdx="1" presStyleCnt="9" custLinFactNeighborY="-1814">
        <dgm:presLayoutVars>
          <dgm:bulletEnabled val="1"/>
        </dgm:presLayoutVars>
      </dgm:prSet>
      <dgm:spPr/>
    </dgm:pt>
    <dgm:pt modelId="{B7419FB5-763B-46A3-8C0B-3CDBAFE6E484}" type="pres">
      <dgm:prSet presAssocID="{AE34966F-1A4E-4F13-92A9-AF740691C339}" presName="parentText" presStyleLbl="node1" presStyleIdx="2" presStyleCnt="9">
        <dgm:presLayoutVars>
          <dgm:chMax val="0"/>
          <dgm:bulletEnabled val="1"/>
        </dgm:presLayoutVars>
      </dgm:prSet>
      <dgm:spPr/>
    </dgm:pt>
    <dgm:pt modelId="{F9683853-2072-4C03-98BF-A70AF592C3BF}" type="pres">
      <dgm:prSet presAssocID="{AE34966F-1A4E-4F13-92A9-AF740691C339}" presName="childText" presStyleLbl="revTx" presStyleIdx="2" presStyleCnt="9">
        <dgm:presLayoutVars>
          <dgm:bulletEnabled val="1"/>
        </dgm:presLayoutVars>
      </dgm:prSet>
      <dgm:spPr/>
    </dgm:pt>
    <dgm:pt modelId="{E0008259-B9AE-4EFE-B973-43FD87E4F00A}" type="pres">
      <dgm:prSet presAssocID="{E1D13E8C-6748-4855-82F9-6D3A612BB556}" presName="parentText" presStyleLbl="node1" presStyleIdx="3" presStyleCnt="9">
        <dgm:presLayoutVars>
          <dgm:chMax val="0"/>
          <dgm:bulletEnabled val="1"/>
        </dgm:presLayoutVars>
      </dgm:prSet>
      <dgm:spPr/>
    </dgm:pt>
    <dgm:pt modelId="{4A1D63B3-CD8A-4B36-9270-8B704C723363}" type="pres">
      <dgm:prSet presAssocID="{E1D13E8C-6748-4855-82F9-6D3A612BB556}" presName="childText" presStyleLbl="revTx" presStyleIdx="3" presStyleCnt="9">
        <dgm:presLayoutVars>
          <dgm:bulletEnabled val="1"/>
        </dgm:presLayoutVars>
      </dgm:prSet>
      <dgm:spPr/>
    </dgm:pt>
    <dgm:pt modelId="{C0FBE34C-1616-423C-9AE8-3667FD6F31BA}" type="pres">
      <dgm:prSet presAssocID="{8AAE2425-FFE9-42BA-988D-B3F6BB0C0666}" presName="parentText" presStyleLbl="node1" presStyleIdx="4" presStyleCnt="9">
        <dgm:presLayoutVars>
          <dgm:chMax val="0"/>
          <dgm:bulletEnabled val="1"/>
        </dgm:presLayoutVars>
      </dgm:prSet>
      <dgm:spPr/>
    </dgm:pt>
    <dgm:pt modelId="{28D66CDE-275E-4F3B-B579-2D637D037BEB}" type="pres">
      <dgm:prSet presAssocID="{8AAE2425-FFE9-42BA-988D-B3F6BB0C0666}" presName="childText" presStyleLbl="revTx" presStyleIdx="4" presStyleCnt="9" custLinFactNeighborY="-7255">
        <dgm:presLayoutVars>
          <dgm:bulletEnabled val="1"/>
        </dgm:presLayoutVars>
      </dgm:prSet>
      <dgm:spPr/>
    </dgm:pt>
    <dgm:pt modelId="{BE66464C-23DB-4655-A38B-CA5675A2FFC7}" type="pres">
      <dgm:prSet presAssocID="{E1060638-B2E2-4241-9780-0BFF7BE5157C}" presName="parentText" presStyleLbl="node1" presStyleIdx="5" presStyleCnt="9">
        <dgm:presLayoutVars>
          <dgm:chMax val="0"/>
          <dgm:bulletEnabled val="1"/>
        </dgm:presLayoutVars>
      </dgm:prSet>
      <dgm:spPr/>
    </dgm:pt>
    <dgm:pt modelId="{52ADE223-AA7C-45B7-881E-DC8EFE9D4B05}" type="pres">
      <dgm:prSet presAssocID="{E1060638-B2E2-4241-9780-0BFF7BE5157C}" presName="childText" presStyleLbl="revTx" presStyleIdx="5" presStyleCnt="9" custLinFactNeighborY="-3628">
        <dgm:presLayoutVars>
          <dgm:bulletEnabled val="1"/>
        </dgm:presLayoutVars>
      </dgm:prSet>
      <dgm:spPr/>
    </dgm:pt>
    <dgm:pt modelId="{11077654-FEAA-4DC2-B9A4-B3D4E39B89BE}" type="pres">
      <dgm:prSet presAssocID="{7E43218E-709B-4A10-83B7-905ADE1F2C8A}" presName="parentText" presStyleLbl="node1" presStyleIdx="6" presStyleCnt="9">
        <dgm:presLayoutVars>
          <dgm:chMax val="0"/>
          <dgm:bulletEnabled val="1"/>
        </dgm:presLayoutVars>
      </dgm:prSet>
      <dgm:spPr/>
    </dgm:pt>
    <dgm:pt modelId="{164E4E9D-7D66-4EC2-AB7C-445B28CE69C2}" type="pres">
      <dgm:prSet presAssocID="{7E43218E-709B-4A10-83B7-905ADE1F2C8A}" presName="childText" presStyleLbl="revTx" presStyleIdx="6" presStyleCnt="9" custLinFactNeighborY="-1814">
        <dgm:presLayoutVars>
          <dgm:bulletEnabled val="1"/>
        </dgm:presLayoutVars>
      </dgm:prSet>
      <dgm:spPr/>
    </dgm:pt>
    <dgm:pt modelId="{FC016C32-E2D4-49A3-A841-950185CC9702}" type="pres">
      <dgm:prSet presAssocID="{9B8F2567-E413-4158-AA2C-855F7044C4F1}" presName="parentText" presStyleLbl="node1" presStyleIdx="7" presStyleCnt="9">
        <dgm:presLayoutVars>
          <dgm:chMax val="0"/>
          <dgm:bulletEnabled val="1"/>
        </dgm:presLayoutVars>
      </dgm:prSet>
      <dgm:spPr/>
    </dgm:pt>
    <dgm:pt modelId="{2678640F-1F77-4754-95BD-5B70FA81353D}" type="pres">
      <dgm:prSet presAssocID="{9B8F2567-E413-4158-AA2C-855F7044C4F1}" presName="childText" presStyleLbl="revTx" presStyleIdx="7" presStyleCnt="9" custLinFactNeighborY="-3628">
        <dgm:presLayoutVars>
          <dgm:bulletEnabled val="1"/>
        </dgm:presLayoutVars>
      </dgm:prSet>
      <dgm:spPr/>
    </dgm:pt>
    <dgm:pt modelId="{35492D91-6A36-4DB8-8A7D-D6A54A69B125}" type="pres">
      <dgm:prSet presAssocID="{D965E480-D8E9-4601-8B38-5ECD5C4B9E7F}" presName="parentText" presStyleLbl="node1" presStyleIdx="8" presStyleCnt="9">
        <dgm:presLayoutVars>
          <dgm:chMax val="0"/>
          <dgm:bulletEnabled val="1"/>
        </dgm:presLayoutVars>
      </dgm:prSet>
      <dgm:spPr/>
    </dgm:pt>
    <dgm:pt modelId="{DCB69B4C-EA8F-429A-95BA-BCD55CA10C40}" type="pres">
      <dgm:prSet presAssocID="{D965E480-D8E9-4601-8B38-5ECD5C4B9E7F}" presName="childText" presStyleLbl="revTx" presStyleIdx="8" presStyleCnt="9">
        <dgm:presLayoutVars>
          <dgm:bulletEnabled val="1"/>
        </dgm:presLayoutVars>
      </dgm:prSet>
      <dgm:spPr/>
    </dgm:pt>
  </dgm:ptLst>
  <dgm:cxnLst>
    <dgm:cxn modelId="{AA745F0F-1CDF-45B2-973A-9F9B34487E45}" type="presOf" srcId="{F4CA15BD-CCAB-4B8E-BC34-3FC69C852E26}" destId="{28D66CDE-275E-4F3B-B579-2D637D037BEB}" srcOrd="0" destOrd="0" presId="urn:microsoft.com/office/officeart/2005/8/layout/vList2"/>
    <dgm:cxn modelId="{1CB7A41B-27B9-4E82-BF55-04B21D28524B}" srcId="{8729AB43-147A-49CE-97B8-209DBF481642}" destId="{7E43218E-709B-4A10-83B7-905ADE1F2C8A}" srcOrd="6" destOrd="0" parTransId="{C21E5038-37A6-48CB-A8C3-640065020317}" sibTransId="{FA0FBF21-7982-4869-A03F-7D7CF426EE6C}"/>
    <dgm:cxn modelId="{A8AE9F1F-EAE7-462E-98E3-5B0404DDE914}" type="presOf" srcId="{FA780933-2ACC-4148-8E34-8C3D98B82BE3}" destId="{51B6F170-F56B-491E-BC0C-46D68A9DE300}" srcOrd="0" destOrd="0" presId="urn:microsoft.com/office/officeart/2005/8/layout/vList2"/>
    <dgm:cxn modelId="{3F3E1926-4909-4424-AC29-675DD5DEEDF8}" srcId="{7E43218E-709B-4A10-83B7-905ADE1F2C8A}" destId="{63043496-250A-4270-A28E-37335496A17A}" srcOrd="0" destOrd="0" parTransId="{2D94BEA8-7ECA-4EE6-9D5A-6657CECF94C7}" sibTransId="{FE0E6D5A-338C-4FCB-990F-24E34C35BC28}"/>
    <dgm:cxn modelId="{09BC352E-96B2-4BDD-B4A1-E9895C356A64}" srcId="{FA780933-2ACC-4148-8E34-8C3D98B82BE3}" destId="{F67FCA4D-7569-4EEE-87A4-BD68DE53C3AB}" srcOrd="0" destOrd="0" parTransId="{35FF9A6C-94D3-499C-B0B3-41B7210991A7}" sibTransId="{BB874232-370E-4305-8A83-BFF8C3CB6E31}"/>
    <dgm:cxn modelId="{4181B62F-6B8D-4372-9C64-A9026276A75B}" srcId="{9B8F2567-E413-4158-AA2C-855F7044C4F1}" destId="{3E53CE58-8CC3-4DA1-87ED-14ABC3A92837}" srcOrd="0" destOrd="0" parTransId="{E7C45E23-903F-4ADA-B55F-7723CE9B3CA2}" sibTransId="{7BA3F665-B4A0-457D-8D2E-EB40EDBFBFD3}"/>
    <dgm:cxn modelId="{D8AE3434-323D-43BD-8F0B-712380566B57}" srcId="{E1D13E8C-6748-4855-82F9-6D3A612BB556}" destId="{29E71826-8E66-4545-91AE-618867895731}" srcOrd="0" destOrd="0" parTransId="{D45753C4-AA1B-4ED1-8809-7F125AD98FBC}" sibTransId="{50C519FD-2314-4BD8-9504-4A34A5FA22BE}"/>
    <dgm:cxn modelId="{0F129734-E711-4856-A73D-FB53AB36DB49}" srcId="{AE34966F-1A4E-4F13-92A9-AF740691C339}" destId="{440B0CF0-0EE0-4192-9641-B264A7B2A2FD}" srcOrd="0" destOrd="0" parTransId="{1D5621F2-0C9E-447D-9263-EB9E134A325F}" sibTransId="{125B36DF-4B76-41DD-873A-DB16F478CFF8}"/>
    <dgm:cxn modelId="{9BA17F35-F564-4AE7-97BF-159E19D7754A}" type="presOf" srcId="{A59533F1-EB40-43CC-B7F3-40A79867EA03}" destId="{DCB69B4C-EA8F-429A-95BA-BCD55CA10C40}" srcOrd="0" destOrd="1" presId="urn:microsoft.com/office/officeart/2005/8/layout/vList2"/>
    <dgm:cxn modelId="{F975165B-0248-41D5-9DAC-4F955BE0E185}" type="presOf" srcId="{E1060638-B2E2-4241-9780-0BFF7BE5157C}" destId="{BE66464C-23DB-4655-A38B-CA5675A2FFC7}" srcOrd="0" destOrd="0" presId="urn:microsoft.com/office/officeart/2005/8/layout/vList2"/>
    <dgm:cxn modelId="{BBAF825C-9860-4EA4-A851-C82F7CD00E8D}" type="presOf" srcId="{F736A4E5-DD15-485D-A26F-B862B37C5711}" destId="{D49B56B2-4119-48A0-B128-BE7BB0C0F754}" srcOrd="0" destOrd="0" presId="urn:microsoft.com/office/officeart/2005/8/layout/vList2"/>
    <dgm:cxn modelId="{D2C95C63-791B-479C-AE9B-69731720AA40}" type="presOf" srcId="{7E43218E-709B-4A10-83B7-905ADE1F2C8A}" destId="{11077654-FEAA-4DC2-B9A4-B3D4E39B89BE}" srcOrd="0" destOrd="0" presId="urn:microsoft.com/office/officeart/2005/8/layout/vList2"/>
    <dgm:cxn modelId="{01E9F344-F99D-4195-8BF2-9CC50D945639}" srcId="{8729AB43-147A-49CE-97B8-209DBF481642}" destId="{F736A4E5-DD15-485D-A26F-B862B37C5711}" srcOrd="1" destOrd="0" parTransId="{9459820C-75F3-4E4B-800D-7027CFDC29A9}" sibTransId="{10F97DEF-FF40-437D-8FF4-AAA89219796F}"/>
    <dgm:cxn modelId="{89226869-50CE-438A-9AFA-A35E416DA71B}" srcId="{8729AB43-147A-49CE-97B8-209DBF481642}" destId="{FA780933-2ACC-4148-8E34-8C3D98B82BE3}" srcOrd="0" destOrd="0" parTransId="{58648801-E35F-43C2-A874-5574DCD5FFE9}" sibTransId="{C85B0221-00C4-458D-B6B5-E715C384A26D}"/>
    <dgm:cxn modelId="{5CF8074D-7DF3-4088-99CA-D83930F8655C}" srcId="{8AAE2425-FFE9-42BA-988D-B3F6BB0C0666}" destId="{F4CA15BD-CCAB-4B8E-BC34-3FC69C852E26}" srcOrd="0" destOrd="0" parTransId="{F8A82DD7-6686-4E4E-81A0-B9AC820A8018}" sibTransId="{477F1EEB-01F1-4A8E-9E96-01F1399B67A0}"/>
    <dgm:cxn modelId="{160BF351-E806-46F3-86F4-22C8EABB4761}" type="presOf" srcId="{AE34966F-1A4E-4F13-92A9-AF740691C339}" destId="{B7419FB5-763B-46A3-8C0B-3CDBAFE6E484}" srcOrd="0" destOrd="0" presId="urn:microsoft.com/office/officeart/2005/8/layout/vList2"/>
    <dgm:cxn modelId="{9974A256-2796-4F16-924E-6D9FA5E3595C}" type="presOf" srcId="{29E71826-8E66-4545-91AE-618867895731}" destId="{4A1D63B3-CD8A-4B36-9270-8B704C723363}" srcOrd="0" destOrd="0" presId="urn:microsoft.com/office/officeart/2005/8/layout/vList2"/>
    <dgm:cxn modelId="{7FFA3380-CC98-40C3-B23D-74429CEDF144}" srcId="{F736A4E5-DD15-485D-A26F-B862B37C5711}" destId="{A83EBFA7-6956-4D42-8F0B-ED146E730A29}" srcOrd="0" destOrd="0" parTransId="{F7589629-E2D5-4097-9A9F-2B9757C50D78}" sibTransId="{36C862EB-7FBD-48BB-9B1A-D9909A048DFE}"/>
    <dgm:cxn modelId="{45120E91-2596-4C07-B071-20428A8EDCDE}" srcId="{D965E480-D8E9-4601-8B38-5ECD5C4B9E7F}" destId="{A59533F1-EB40-43CC-B7F3-40A79867EA03}" srcOrd="1" destOrd="0" parTransId="{382F5150-7BCE-497C-8DFE-F68FA8097D1E}" sibTransId="{32E148CF-184D-427A-8837-7C159CCC0525}"/>
    <dgm:cxn modelId="{A038229B-CC90-4A6B-90B8-C2930F45DAA6}" srcId="{8729AB43-147A-49CE-97B8-209DBF481642}" destId="{E1D13E8C-6748-4855-82F9-6D3A612BB556}" srcOrd="3" destOrd="0" parTransId="{8CBA5FFD-361F-488C-96A0-795523E707E0}" sibTransId="{3D8104FC-1B22-423A-A7A4-9B46A22D870B}"/>
    <dgm:cxn modelId="{6780C4A1-8CAE-4CB9-B6B9-89CED51C40F2}" type="presOf" srcId="{8AAE2425-FFE9-42BA-988D-B3F6BB0C0666}" destId="{C0FBE34C-1616-423C-9AE8-3667FD6F31BA}" srcOrd="0" destOrd="0" presId="urn:microsoft.com/office/officeart/2005/8/layout/vList2"/>
    <dgm:cxn modelId="{F34970A4-61A8-46F1-A6AD-D36339E74425}" type="presOf" srcId="{8729AB43-147A-49CE-97B8-209DBF481642}" destId="{D4C53D52-5E53-43E9-9E9B-E0481BCC1AEE}" srcOrd="0" destOrd="0" presId="urn:microsoft.com/office/officeart/2005/8/layout/vList2"/>
    <dgm:cxn modelId="{E906BCA8-5B29-47C9-8E80-047EDD67C7C7}" type="presOf" srcId="{9B8F2567-E413-4158-AA2C-855F7044C4F1}" destId="{FC016C32-E2D4-49A3-A841-950185CC9702}" srcOrd="0" destOrd="0" presId="urn:microsoft.com/office/officeart/2005/8/layout/vList2"/>
    <dgm:cxn modelId="{8F825CA9-6E0A-4CE7-B62F-59082D0D3E73}" srcId="{8729AB43-147A-49CE-97B8-209DBF481642}" destId="{8AAE2425-FFE9-42BA-988D-B3F6BB0C0666}" srcOrd="4" destOrd="0" parTransId="{5E28A378-7FC0-4070-8DB3-2D02AFA13B7B}" sibTransId="{2977CD2B-EB94-4046-9D45-452219390A2E}"/>
    <dgm:cxn modelId="{99E54FA9-BC32-4BCE-8FAE-823D30F3AF2D}" type="presOf" srcId="{440B0CF0-0EE0-4192-9641-B264A7B2A2FD}" destId="{F9683853-2072-4C03-98BF-A70AF592C3BF}" srcOrd="0" destOrd="0" presId="urn:microsoft.com/office/officeart/2005/8/layout/vList2"/>
    <dgm:cxn modelId="{09DA2EAE-55BF-4365-A856-1524DCE666E9}" type="presOf" srcId="{63043496-250A-4270-A28E-37335496A17A}" destId="{164E4E9D-7D66-4EC2-AB7C-445B28CE69C2}" srcOrd="0" destOrd="0" presId="urn:microsoft.com/office/officeart/2005/8/layout/vList2"/>
    <dgm:cxn modelId="{F05BE2AF-4C87-4D45-80D1-49E091D6B69A}" srcId="{8729AB43-147A-49CE-97B8-209DBF481642}" destId="{9B8F2567-E413-4158-AA2C-855F7044C4F1}" srcOrd="7" destOrd="0" parTransId="{51F16BA2-AE87-447F-8B05-F04FC857503F}" sibTransId="{D20072AA-C2C6-4D00-AC12-74A2D0AD3F9A}"/>
    <dgm:cxn modelId="{FD7BE7B1-BD01-40A7-B696-78EBB4641F5E}" type="presOf" srcId="{D965E480-D8E9-4601-8B38-5ECD5C4B9E7F}" destId="{35492D91-6A36-4DB8-8A7D-D6A54A69B125}" srcOrd="0" destOrd="0" presId="urn:microsoft.com/office/officeart/2005/8/layout/vList2"/>
    <dgm:cxn modelId="{A8BBACD0-01B6-48CD-AA19-ABE61A67C311}" type="presOf" srcId="{463E95D3-7679-4C88-80C9-D727BDD1B863}" destId="{52ADE223-AA7C-45B7-881E-DC8EFE9D4B05}" srcOrd="0" destOrd="0" presId="urn:microsoft.com/office/officeart/2005/8/layout/vList2"/>
    <dgm:cxn modelId="{731D70D2-C5B8-453E-B348-18A64BFDCB68}" type="presOf" srcId="{F67FCA4D-7569-4EEE-87A4-BD68DE53C3AB}" destId="{5598EB4E-D832-4AF7-BDC4-C4890A4E68BC}" srcOrd="0" destOrd="0" presId="urn:microsoft.com/office/officeart/2005/8/layout/vList2"/>
    <dgm:cxn modelId="{3DDD4BD8-9C0E-41F2-AF6C-D7E6203630F7}" type="presOf" srcId="{E1D13E8C-6748-4855-82F9-6D3A612BB556}" destId="{E0008259-B9AE-4EFE-B973-43FD87E4F00A}" srcOrd="0" destOrd="0" presId="urn:microsoft.com/office/officeart/2005/8/layout/vList2"/>
    <dgm:cxn modelId="{E01E17DA-4D11-42B5-A781-9E145D614111}" srcId="{8729AB43-147A-49CE-97B8-209DBF481642}" destId="{E1060638-B2E2-4241-9780-0BFF7BE5157C}" srcOrd="5" destOrd="0" parTransId="{2474931B-4C9E-496A-9121-F681C313A0F2}" sibTransId="{95223A90-D9C8-478C-894A-5460AC6B9E86}"/>
    <dgm:cxn modelId="{AEF653E3-A85A-491A-BF19-368C983467E8}" type="presOf" srcId="{3E53CE58-8CC3-4DA1-87ED-14ABC3A92837}" destId="{2678640F-1F77-4754-95BD-5B70FA81353D}" srcOrd="0" destOrd="0" presId="urn:microsoft.com/office/officeart/2005/8/layout/vList2"/>
    <dgm:cxn modelId="{3D67B8EF-4670-469D-A4C8-A632BCACFF3E}" type="presOf" srcId="{50CBBC68-C625-4079-86A7-2034C4CBDC93}" destId="{DCB69B4C-EA8F-429A-95BA-BCD55CA10C40}" srcOrd="0" destOrd="0" presId="urn:microsoft.com/office/officeart/2005/8/layout/vList2"/>
    <dgm:cxn modelId="{A0EF8CF0-6334-4FC3-89CC-7292220FB043}" type="presOf" srcId="{A83EBFA7-6956-4D42-8F0B-ED146E730A29}" destId="{75E2D324-782E-4618-A7D8-69AD3B07FCE1}" srcOrd="0" destOrd="0" presId="urn:microsoft.com/office/officeart/2005/8/layout/vList2"/>
    <dgm:cxn modelId="{90ECF4F1-B900-433C-B0C2-559252463181}" srcId="{D965E480-D8E9-4601-8B38-5ECD5C4B9E7F}" destId="{50CBBC68-C625-4079-86A7-2034C4CBDC93}" srcOrd="0" destOrd="0" parTransId="{FBBF258C-FCE7-415B-A1D9-8B1FA50DF18A}" sibTransId="{4C1F974E-B9CA-4211-852D-591366FC6F60}"/>
    <dgm:cxn modelId="{38BF0BF4-CA82-4A31-8159-114B28E32594}" srcId="{8729AB43-147A-49CE-97B8-209DBF481642}" destId="{AE34966F-1A4E-4F13-92A9-AF740691C339}" srcOrd="2" destOrd="0" parTransId="{B353FE30-3324-4B3D-8BE4-ABCA8D268E4B}" sibTransId="{26AFE4B3-B812-45ED-AEA1-81EA3F2E7B0D}"/>
    <dgm:cxn modelId="{25A1B1F5-CEDD-4E5E-9A42-67334193B046}" srcId="{E1060638-B2E2-4241-9780-0BFF7BE5157C}" destId="{463E95D3-7679-4C88-80C9-D727BDD1B863}" srcOrd="0" destOrd="0" parTransId="{3CF7C106-5F4F-4F09-B401-27A75A0D298A}" sibTransId="{1D6677F2-FAD6-481C-B641-D5D25AC50295}"/>
    <dgm:cxn modelId="{1D7EA0F7-4233-47AC-9AA7-2084D08F96EC}" srcId="{8729AB43-147A-49CE-97B8-209DBF481642}" destId="{D965E480-D8E9-4601-8B38-5ECD5C4B9E7F}" srcOrd="8" destOrd="0" parTransId="{D37680D9-B469-43C0-9E9C-52E31CB44719}" sibTransId="{5909EEB7-E036-4879-8A20-8D6A979C3AEE}"/>
    <dgm:cxn modelId="{9904291A-AD3F-4336-B9E3-6A7BAD7BF13A}" type="presParOf" srcId="{D4C53D52-5E53-43E9-9E9B-E0481BCC1AEE}" destId="{51B6F170-F56B-491E-BC0C-46D68A9DE300}" srcOrd="0" destOrd="0" presId="urn:microsoft.com/office/officeart/2005/8/layout/vList2"/>
    <dgm:cxn modelId="{6927B5C9-FCD7-4AA7-BD9B-677F8FF29C4A}" type="presParOf" srcId="{D4C53D52-5E53-43E9-9E9B-E0481BCC1AEE}" destId="{5598EB4E-D832-4AF7-BDC4-C4890A4E68BC}" srcOrd="1" destOrd="0" presId="urn:microsoft.com/office/officeart/2005/8/layout/vList2"/>
    <dgm:cxn modelId="{0892A8A1-7622-4CB7-B3F7-290C39929D9F}" type="presParOf" srcId="{D4C53D52-5E53-43E9-9E9B-E0481BCC1AEE}" destId="{D49B56B2-4119-48A0-B128-BE7BB0C0F754}" srcOrd="2" destOrd="0" presId="urn:microsoft.com/office/officeart/2005/8/layout/vList2"/>
    <dgm:cxn modelId="{6BEBC527-799E-47E4-807F-26B41F5A8F28}" type="presParOf" srcId="{D4C53D52-5E53-43E9-9E9B-E0481BCC1AEE}" destId="{75E2D324-782E-4618-A7D8-69AD3B07FCE1}" srcOrd="3" destOrd="0" presId="urn:microsoft.com/office/officeart/2005/8/layout/vList2"/>
    <dgm:cxn modelId="{5F853ACA-1007-4719-A0B9-B0EE15DDFD58}" type="presParOf" srcId="{D4C53D52-5E53-43E9-9E9B-E0481BCC1AEE}" destId="{B7419FB5-763B-46A3-8C0B-3CDBAFE6E484}" srcOrd="4" destOrd="0" presId="urn:microsoft.com/office/officeart/2005/8/layout/vList2"/>
    <dgm:cxn modelId="{298EF2FE-DD31-4EDF-B83C-B781AB8FC0B8}" type="presParOf" srcId="{D4C53D52-5E53-43E9-9E9B-E0481BCC1AEE}" destId="{F9683853-2072-4C03-98BF-A70AF592C3BF}" srcOrd="5" destOrd="0" presId="urn:microsoft.com/office/officeart/2005/8/layout/vList2"/>
    <dgm:cxn modelId="{E18A9512-2E0B-4B9B-9927-98FCB10DA55E}" type="presParOf" srcId="{D4C53D52-5E53-43E9-9E9B-E0481BCC1AEE}" destId="{E0008259-B9AE-4EFE-B973-43FD87E4F00A}" srcOrd="6" destOrd="0" presId="urn:microsoft.com/office/officeart/2005/8/layout/vList2"/>
    <dgm:cxn modelId="{A963593B-439E-4CE9-BFC4-29FBB05991DF}" type="presParOf" srcId="{D4C53D52-5E53-43E9-9E9B-E0481BCC1AEE}" destId="{4A1D63B3-CD8A-4B36-9270-8B704C723363}" srcOrd="7" destOrd="0" presId="urn:microsoft.com/office/officeart/2005/8/layout/vList2"/>
    <dgm:cxn modelId="{89B94694-7B18-4C13-A760-2B424A4FCD39}" type="presParOf" srcId="{D4C53D52-5E53-43E9-9E9B-E0481BCC1AEE}" destId="{C0FBE34C-1616-423C-9AE8-3667FD6F31BA}" srcOrd="8" destOrd="0" presId="urn:microsoft.com/office/officeart/2005/8/layout/vList2"/>
    <dgm:cxn modelId="{18817207-E554-46A5-98AA-506BABE5A09B}" type="presParOf" srcId="{D4C53D52-5E53-43E9-9E9B-E0481BCC1AEE}" destId="{28D66CDE-275E-4F3B-B579-2D637D037BEB}" srcOrd="9" destOrd="0" presId="urn:microsoft.com/office/officeart/2005/8/layout/vList2"/>
    <dgm:cxn modelId="{9DA5456F-7213-4919-90FF-0B8F9F9B78CF}" type="presParOf" srcId="{D4C53D52-5E53-43E9-9E9B-E0481BCC1AEE}" destId="{BE66464C-23DB-4655-A38B-CA5675A2FFC7}" srcOrd="10" destOrd="0" presId="urn:microsoft.com/office/officeart/2005/8/layout/vList2"/>
    <dgm:cxn modelId="{A787E5D9-C135-4D30-875C-B72E1248681C}" type="presParOf" srcId="{D4C53D52-5E53-43E9-9E9B-E0481BCC1AEE}" destId="{52ADE223-AA7C-45B7-881E-DC8EFE9D4B05}" srcOrd="11" destOrd="0" presId="urn:microsoft.com/office/officeart/2005/8/layout/vList2"/>
    <dgm:cxn modelId="{DF0ADD4A-2FE0-4B83-82E9-738A34C1F6B2}" type="presParOf" srcId="{D4C53D52-5E53-43E9-9E9B-E0481BCC1AEE}" destId="{11077654-FEAA-4DC2-B9A4-B3D4E39B89BE}" srcOrd="12" destOrd="0" presId="urn:microsoft.com/office/officeart/2005/8/layout/vList2"/>
    <dgm:cxn modelId="{83A30221-C457-4055-A97C-49FCFE75E978}" type="presParOf" srcId="{D4C53D52-5E53-43E9-9E9B-E0481BCC1AEE}" destId="{164E4E9D-7D66-4EC2-AB7C-445B28CE69C2}" srcOrd="13" destOrd="0" presId="urn:microsoft.com/office/officeart/2005/8/layout/vList2"/>
    <dgm:cxn modelId="{EE4E424A-7DF2-4579-90AA-DE70AD37AFE7}" type="presParOf" srcId="{D4C53D52-5E53-43E9-9E9B-E0481BCC1AEE}" destId="{FC016C32-E2D4-49A3-A841-950185CC9702}" srcOrd="14" destOrd="0" presId="urn:microsoft.com/office/officeart/2005/8/layout/vList2"/>
    <dgm:cxn modelId="{746D5E8D-2DD2-440A-8382-29E32DFAFF29}" type="presParOf" srcId="{D4C53D52-5E53-43E9-9E9B-E0481BCC1AEE}" destId="{2678640F-1F77-4754-95BD-5B70FA81353D}" srcOrd="15" destOrd="0" presId="urn:microsoft.com/office/officeart/2005/8/layout/vList2"/>
    <dgm:cxn modelId="{5AE9B24B-512D-4DBE-B689-4A3B6C9FA2CE}" type="presParOf" srcId="{D4C53D52-5E53-43E9-9E9B-E0481BCC1AEE}" destId="{35492D91-6A36-4DB8-8A7D-D6A54A69B125}" srcOrd="16" destOrd="0" presId="urn:microsoft.com/office/officeart/2005/8/layout/vList2"/>
    <dgm:cxn modelId="{5D5169A4-5945-4D7D-ACB6-1BFD59CD1DF0}" type="presParOf" srcId="{D4C53D52-5E53-43E9-9E9B-E0481BCC1AEE}" destId="{DCB69B4C-EA8F-429A-95BA-BCD55CA10C40}"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6F170-F56B-491E-BC0C-46D68A9DE300}">
      <dsp:nvSpPr>
        <dsp:cNvPr id="0" name=""/>
        <dsp:cNvSpPr/>
      </dsp:nvSpPr>
      <dsp:spPr>
        <a:xfrm>
          <a:off x="0" y="5020"/>
          <a:ext cx="6566858" cy="394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effectLst/>
              <a:latin typeface="Helvetica Neue"/>
            </a:rPr>
            <a:t>Observing</a:t>
          </a:r>
          <a:endParaRPr lang="en-US" sz="1800" kern="1200" dirty="0"/>
        </a:p>
      </dsp:txBody>
      <dsp:txXfrm>
        <a:off x="19277" y="24297"/>
        <a:ext cx="6528304" cy="356346"/>
      </dsp:txXfrm>
    </dsp:sp>
    <dsp:sp modelId="{5598EB4E-D832-4AF7-BDC4-C4890A4E68BC}">
      <dsp:nvSpPr>
        <dsp:cNvPr id="0" name=""/>
        <dsp:cNvSpPr/>
      </dsp:nvSpPr>
      <dsp:spPr>
        <a:xfrm>
          <a:off x="0" y="399920"/>
          <a:ext cx="6566858" cy="17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498"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b="0" i="0" kern="1200" dirty="0">
              <a:effectLst/>
              <a:latin typeface="Helvetica Neue"/>
            </a:rPr>
            <a:t>houseSmallData.csv dataset</a:t>
          </a:r>
          <a:endParaRPr lang="en-US" sz="1200" kern="1200" dirty="0"/>
        </a:p>
      </dsp:txBody>
      <dsp:txXfrm>
        <a:off x="0" y="399920"/>
        <a:ext cx="6566858" cy="179519"/>
      </dsp:txXfrm>
    </dsp:sp>
    <dsp:sp modelId="{D49B56B2-4119-48A0-B128-BE7BB0C0F754}">
      <dsp:nvSpPr>
        <dsp:cNvPr id="0" name=""/>
        <dsp:cNvSpPr/>
      </dsp:nvSpPr>
      <dsp:spPr>
        <a:xfrm>
          <a:off x="0" y="579439"/>
          <a:ext cx="6566858" cy="394900"/>
        </a:xfrm>
        <a:prstGeom prst="roundRect">
          <a:avLst/>
        </a:prstGeom>
        <a:solidFill>
          <a:schemeClr val="accent5">
            <a:hueOff val="-919168"/>
            <a:satOff val="-1278"/>
            <a:lumOff val="-4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Data Cleaning </a:t>
          </a:r>
        </a:p>
      </dsp:txBody>
      <dsp:txXfrm>
        <a:off x="19277" y="598716"/>
        <a:ext cx="6528304" cy="356346"/>
      </dsp:txXfrm>
    </dsp:sp>
    <dsp:sp modelId="{75E2D324-782E-4618-A7D8-69AD3B07FCE1}">
      <dsp:nvSpPr>
        <dsp:cNvPr id="0" name=""/>
        <dsp:cNvSpPr/>
      </dsp:nvSpPr>
      <dsp:spPr>
        <a:xfrm>
          <a:off x="0" y="967176"/>
          <a:ext cx="6566858" cy="17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498" tIns="15240" rIns="85344" bIns="15240" numCol="1" spcCol="1270" anchor="t" anchorCtr="0">
          <a:noAutofit/>
        </a:bodyPr>
        <a:lstStyle/>
        <a:p>
          <a:pPr marL="114300" lvl="1" indent="-114300" algn="l" defTabSz="533400">
            <a:lnSpc>
              <a:spcPct val="90000"/>
            </a:lnSpc>
            <a:spcBef>
              <a:spcPct val="0"/>
            </a:spcBef>
            <a:spcAft>
              <a:spcPct val="20000"/>
            </a:spcAft>
            <a:buClr>
              <a:srgbClr val="000000"/>
            </a:buClr>
            <a:buSzPts val="1800"/>
            <a:buNone/>
          </a:pPr>
          <a:r>
            <a:rPr lang="en-US" sz="1200" b="0" i="0" kern="1200" dirty="0">
              <a:effectLst/>
              <a:latin typeface="Helvetica Neue"/>
            </a:rPr>
            <a:t>cleaning  nulls, zeros, and duplicates. </a:t>
          </a:r>
          <a:endParaRPr lang="en-US" sz="1200" kern="1200" dirty="0"/>
        </a:p>
      </dsp:txBody>
      <dsp:txXfrm>
        <a:off x="0" y="967176"/>
        <a:ext cx="6566858" cy="179519"/>
      </dsp:txXfrm>
    </dsp:sp>
    <dsp:sp modelId="{B7419FB5-763B-46A3-8C0B-3CDBAFE6E484}">
      <dsp:nvSpPr>
        <dsp:cNvPr id="0" name=""/>
        <dsp:cNvSpPr/>
      </dsp:nvSpPr>
      <dsp:spPr>
        <a:xfrm>
          <a:off x="0" y="1153859"/>
          <a:ext cx="6566858" cy="394900"/>
        </a:xfrm>
        <a:prstGeom prst="roundRect">
          <a:avLst/>
        </a:prstGeom>
        <a:solidFill>
          <a:schemeClr val="accent5">
            <a:hueOff val="-1838336"/>
            <a:satOff val="-2557"/>
            <a:lumOff val="-9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Selection</a:t>
          </a:r>
        </a:p>
      </dsp:txBody>
      <dsp:txXfrm>
        <a:off x="19277" y="1173136"/>
        <a:ext cx="6528304" cy="356346"/>
      </dsp:txXfrm>
    </dsp:sp>
    <dsp:sp modelId="{F9683853-2072-4C03-98BF-A70AF592C3BF}">
      <dsp:nvSpPr>
        <dsp:cNvPr id="0" name=""/>
        <dsp:cNvSpPr/>
      </dsp:nvSpPr>
      <dsp:spPr>
        <a:xfrm>
          <a:off x="0" y="1548759"/>
          <a:ext cx="6566858" cy="17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498" tIns="15240" rIns="85344" bIns="15240" numCol="1" spcCol="1270" anchor="t" anchorCtr="0">
          <a:noAutofit/>
        </a:bodyPr>
        <a:lstStyle/>
        <a:p>
          <a:pPr marL="114300" lvl="1" indent="-114300" algn="l" defTabSz="533400">
            <a:lnSpc>
              <a:spcPct val="90000"/>
            </a:lnSpc>
            <a:spcBef>
              <a:spcPct val="0"/>
            </a:spcBef>
            <a:spcAft>
              <a:spcPct val="20000"/>
            </a:spcAft>
            <a:buClr>
              <a:srgbClr val="000000"/>
            </a:buClr>
            <a:buSzPts val="1800"/>
            <a:buNone/>
          </a:pPr>
          <a:r>
            <a:rPr lang="en-US" sz="1200" kern="1200">
              <a:latin typeface="Helvetica Neue"/>
            </a:rPr>
            <a:t>S</a:t>
          </a:r>
          <a:r>
            <a:rPr lang="en-US" sz="1200" b="0" i="0" kern="1200">
              <a:effectLst/>
              <a:latin typeface="Helvetica Neue"/>
            </a:rPr>
            <a:t>elected a three set variables for the analysis.</a:t>
          </a:r>
          <a:endParaRPr lang="en-US" sz="1200" kern="1200" dirty="0"/>
        </a:p>
      </dsp:txBody>
      <dsp:txXfrm>
        <a:off x="0" y="1548759"/>
        <a:ext cx="6566858" cy="179519"/>
      </dsp:txXfrm>
    </dsp:sp>
    <dsp:sp modelId="{E0008259-B9AE-4EFE-B973-43FD87E4F00A}">
      <dsp:nvSpPr>
        <dsp:cNvPr id="0" name=""/>
        <dsp:cNvSpPr/>
      </dsp:nvSpPr>
      <dsp:spPr>
        <a:xfrm>
          <a:off x="0" y="1728278"/>
          <a:ext cx="6566858" cy="394900"/>
        </a:xfrm>
        <a:prstGeom prst="roundRect">
          <a:avLst/>
        </a:prstGeom>
        <a:solidFill>
          <a:schemeClr val="accent5">
            <a:hueOff val="-2757504"/>
            <a:satOff val="-3835"/>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Correlation</a:t>
          </a:r>
        </a:p>
      </dsp:txBody>
      <dsp:txXfrm>
        <a:off x="19277" y="1747555"/>
        <a:ext cx="6528304" cy="356346"/>
      </dsp:txXfrm>
    </dsp:sp>
    <dsp:sp modelId="{4A1D63B3-CD8A-4B36-9270-8B704C723363}">
      <dsp:nvSpPr>
        <dsp:cNvPr id="0" name=""/>
        <dsp:cNvSpPr/>
      </dsp:nvSpPr>
      <dsp:spPr>
        <a:xfrm>
          <a:off x="0" y="2123179"/>
          <a:ext cx="6566858" cy="17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498" tIns="15240" rIns="85344" bIns="15240" numCol="1" spcCol="1270" anchor="t" anchorCtr="0">
          <a:noAutofit/>
        </a:bodyPr>
        <a:lstStyle/>
        <a:p>
          <a:pPr marL="114300" lvl="1" indent="-114300" algn="l" defTabSz="533400">
            <a:lnSpc>
              <a:spcPct val="90000"/>
            </a:lnSpc>
            <a:spcBef>
              <a:spcPct val="0"/>
            </a:spcBef>
            <a:spcAft>
              <a:spcPct val="20000"/>
            </a:spcAft>
            <a:buClr>
              <a:srgbClr val="000000"/>
            </a:buClr>
            <a:buSzPts val="1800"/>
            <a:buNone/>
          </a:pPr>
          <a:r>
            <a:rPr lang="en-US" sz="1200" b="0" i="0" kern="1200">
              <a:effectLst/>
              <a:latin typeface="Helvetica Neue"/>
            </a:rPr>
            <a:t>Looked into the correlation of other variables with the selected variables.</a:t>
          </a:r>
          <a:endParaRPr lang="en-US" sz="1200" kern="1200" dirty="0"/>
        </a:p>
      </dsp:txBody>
      <dsp:txXfrm>
        <a:off x="0" y="2123179"/>
        <a:ext cx="6566858" cy="179519"/>
      </dsp:txXfrm>
    </dsp:sp>
    <dsp:sp modelId="{C0FBE34C-1616-423C-9AE8-3667FD6F31BA}">
      <dsp:nvSpPr>
        <dsp:cNvPr id="0" name=""/>
        <dsp:cNvSpPr/>
      </dsp:nvSpPr>
      <dsp:spPr>
        <a:xfrm>
          <a:off x="0" y="2302698"/>
          <a:ext cx="6566858" cy="394900"/>
        </a:xfrm>
        <a:prstGeom prst="roundRect">
          <a:avLst/>
        </a:prstGeom>
        <a:solidFill>
          <a:schemeClr val="accent5">
            <a:hueOff val="-3676672"/>
            <a:satOff val="-5114"/>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Prediction</a:t>
          </a:r>
        </a:p>
      </dsp:txBody>
      <dsp:txXfrm>
        <a:off x="19277" y="2321975"/>
        <a:ext cx="6528304" cy="356346"/>
      </dsp:txXfrm>
    </dsp:sp>
    <dsp:sp modelId="{28D66CDE-275E-4F3B-B579-2D637D037BEB}">
      <dsp:nvSpPr>
        <dsp:cNvPr id="0" name=""/>
        <dsp:cNvSpPr/>
      </dsp:nvSpPr>
      <dsp:spPr>
        <a:xfrm>
          <a:off x="0" y="2668948"/>
          <a:ext cx="6566858" cy="17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498" tIns="15240" rIns="85344" bIns="15240" numCol="1" spcCol="1270" anchor="t" anchorCtr="0">
          <a:noAutofit/>
        </a:bodyPr>
        <a:lstStyle/>
        <a:p>
          <a:pPr marL="114300" lvl="1" indent="-114300" algn="l" defTabSz="533400">
            <a:lnSpc>
              <a:spcPct val="90000"/>
            </a:lnSpc>
            <a:spcBef>
              <a:spcPct val="0"/>
            </a:spcBef>
            <a:spcAft>
              <a:spcPct val="20000"/>
            </a:spcAft>
            <a:buClr>
              <a:srgbClr val="000000"/>
            </a:buClr>
            <a:buSzPts val="1800"/>
            <a:buNone/>
          </a:pPr>
          <a:r>
            <a:rPr lang="en-US" sz="1200" kern="1200" dirty="0">
              <a:latin typeface="Helvetica Neue"/>
            </a:rPr>
            <a:t>U</a:t>
          </a:r>
          <a:r>
            <a:rPr lang="en-US" sz="1200" b="0" i="0" kern="1200" dirty="0">
              <a:effectLst/>
              <a:latin typeface="Helvetica Neue"/>
            </a:rPr>
            <a:t>sing a linear regression as prediction model. </a:t>
          </a:r>
          <a:endParaRPr lang="en-US" sz="1200" kern="1200" dirty="0"/>
        </a:p>
      </dsp:txBody>
      <dsp:txXfrm>
        <a:off x="0" y="2668948"/>
        <a:ext cx="6566858" cy="179519"/>
      </dsp:txXfrm>
    </dsp:sp>
    <dsp:sp modelId="{BE66464C-23DB-4655-A38B-CA5675A2FFC7}">
      <dsp:nvSpPr>
        <dsp:cNvPr id="0" name=""/>
        <dsp:cNvSpPr/>
      </dsp:nvSpPr>
      <dsp:spPr>
        <a:xfrm>
          <a:off x="0" y="2877118"/>
          <a:ext cx="6566858" cy="394900"/>
        </a:xfrm>
        <a:prstGeom prst="roundRect">
          <a:avLst/>
        </a:prstGeom>
        <a:solidFill>
          <a:schemeClr val="accent5">
            <a:hueOff val="-4595840"/>
            <a:satOff val="-6392"/>
            <a:lumOff val="-2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Evaluation  </a:t>
          </a:r>
        </a:p>
      </dsp:txBody>
      <dsp:txXfrm>
        <a:off x="19277" y="2896395"/>
        <a:ext cx="6528304" cy="356346"/>
      </dsp:txXfrm>
    </dsp:sp>
    <dsp:sp modelId="{52ADE223-AA7C-45B7-881E-DC8EFE9D4B05}">
      <dsp:nvSpPr>
        <dsp:cNvPr id="0" name=""/>
        <dsp:cNvSpPr/>
      </dsp:nvSpPr>
      <dsp:spPr>
        <a:xfrm>
          <a:off x="0" y="3257691"/>
          <a:ext cx="6566858" cy="17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498" tIns="15240" rIns="85344" bIns="15240" numCol="1" spcCol="1270" anchor="t" anchorCtr="0">
          <a:noAutofit/>
        </a:bodyPr>
        <a:lstStyle/>
        <a:p>
          <a:pPr marL="114300" lvl="1" indent="-114300" algn="l" defTabSz="533400">
            <a:lnSpc>
              <a:spcPct val="90000"/>
            </a:lnSpc>
            <a:spcBef>
              <a:spcPct val="0"/>
            </a:spcBef>
            <a:spcAft>
              <a:spcPct val="20000"/>
            </a:spcAft>
            <a:buClr>
              <a:srgbClr val="000000"/>
            </a:buClr>
            <a:buSzPts val="1800"/>
            <a:buNone/>
          </a:pPr>
          <a:r>
            <a:rPr lang="en-US" sz="1200" kern="1200" dirty="0">
              <a:latin typeface="Helvetica Neue"/>
            </a:rPr>
            <a:t>E</a:t>
          </a:r>
          <a:r>
            <a:rPr lang="en-US" sz="1200" b="0" i="0" kern="1200" dirty="0">
              <a:effectLst/>
              <a:latin typeface="Helvetica Neue"/>
            </a:rPr>
            <a:t>valuating the accuracy of the prediction model.</a:t>
          </a:r>
          <a:endParaRPr lang="en-US" sz="1200" kern="1200" dirty="0"/>
        </a:p>
      </dsp:txBody>
      <dsp:txXfrm>
        <a:off x="0" y="3257691"/>
        <a:ext cx="6566858" cy="179519"/>
      </dsp:txXfrm>
    </dsp:sp>
    <dsp:sp modelId="{11077654-FEAA-4DC2-B9A4-B3D4E39B89BE}">
      <dsp:nvSpPr>
        <dsp:cNvPr id="0" name=""/>
        <dsp:cNvSpPr/>
      </dsp:nvSpPr>
      <dsp:spPr>
        <a:xfrm>
          <a:off x="0" y="3451537"/>
          <a:ext cx="6566858" cy="394900"/>
        </a:xfrm>
        <a:prstGeom prst="roundRect">
          <a:avLst/>
        </a:prstGeom>
        <a:solidFill>
          <a:schemeClr val="accent5">
            <a:hueOff val="-5515009"/>
            <a:satOff val="-7671"/>
            <a:lumOff val="-29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Clr>
              <a:srgbClr val="000000"/>
            </a:buClr>
            <a:buSzPts val="1800"/>
            <a:buNone/>
          </a:pPr>
          <a:r>
            <a:rPr lang="en-US" sz="1800" kern="1200" dirty="0"/>
            <a:t>Enhancements</a:t>
          </a:r>
        </a:p>
      </dsp:txBody>
      <dsp:txXfrm>
        <a:off x="19277" y="3470814"/>
        <a:ext cx="6528304" cy="356346"/>
      </dsp:txXfrm>
    </dsp:sp>
    <dsp:sp modelId="{164E4E9D-7D66-4EC2-AB7C-445B28CE69C2}">
      <dsp:nvSpPr>
        <dsp:cNvPr id="0" name=""/>
        <dsp:cNvSpPr/>
      </dsp:nvSpPr>
      <dsp:spPr>
        <a:xfrm>
          <a:off x="0" y="3839274"/>
          <a:ext cx="6566858" cy="17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498" tIns="15240" rIns="85344" bIns="15240" numCol="1" spcCol="1270" anchor="t" anchorCtr="0">
          <a:noAutofit/>
        </a:bodyPr>
        <a:lstStyle/>
        <a:p>
          <a:pPr marL="114300" lvl="1" indent="-114300" algn="l" defTabSz="533400">
            <a:lnSpc>
              <a:spcPct val="90000"/>
            </a:lnSpc>
            <a:spcBef>
              <a:spcPct val="0"/>
            </a:spcBef>
            <a:spcAft>
              <a:spcPct val="20000"/>
            </a:spcAft>
            <a:buClr>
              <a:srgbClr val="000000"/>
            </a:buClr>
            <a:buSzPts val="1800"/>
            <a:buNone/>
          </a:pPr>
          <a:r>
            <a:rPr lang="en-US" sz="1200" kern="1200" dirty="0">
              <a:latin typeface="Helvetica Neue"/>
            </a:rPr>
            <a:t>Working on possible e</a:t>
          </a:r>
          <a:r>
            <a:rPr lang="en-US" sz="1200" b="0" i="0" kern="1200" dirty="0">
              <a:effectLst/>
              <a:latin typeface="Helvetica Neue"/>
            </a:rPr>
            <a:t>nhancements.</a:t>
          </a:r>
          <a:endParaRPr lang="en-US" sz="1200" kern="1200" dirty="0"/>
        </a:p>
      </dsp:txBody>
      <dsp:txXfrm>
        <a:off x="0" y="3839274"/>
        <a:ext cx="6566858" cy="179519"/>
      </dsp:txXfrm>
    </dsp:sp>
    <dsp:sp modelId="{FC016C32-E2D4-49A3-A841-950185CC9702}">
      <dsp:nvSpPr>
        <dsp:cNvPr id="0" name=""/>
        <dsp:cNvSpPr/>
      </dsp:nvSpPr>
      <dsp:spPr>
        <a:xfrm>
          <a:off x="0" y="4025957"/>
          <a:ext cx="6566858" cy="394900"/>
        </a:xfrm>
        <a:prstGeom prst="roundRect">
          <a:avLst/>
        </a:prstGeom>
        <a:solidFill>
          <a:schemeClr val="accent5">
            <a:hueOff val="-6434176"/>
            <a:satOff val="-8949"/>
            <a:lumOff val="-34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Clr>
              <a:srgbClr val="000000"/>
            </a:buClr>
            <a:buSzPts val="1800"/>
            <a:buNone/>
          </a:pPr>
          <a:r>
            <a:rPr lang="en-US" sz="1800" kern="1200" dirty="0"/>
            <a:t>Visualization</a:t>
          </a:r>
        </a:p>
      </dsp:txBody>
      <dsp:txXfrm>
        <a:off x="19277" y="4045234"/>
        <a:ext cx="6528304" cy="356346"/>
      </dsp:txXfrm>
    </dsp:sp>
    <dsp:sp modelId="{2678640F-1F77-4754-95BD-5B70FA81353D}">
      <dsp:nvSpPr>
        <dsp:cNvPr id="0" name=""/>
        <dsp:cNvSpPr/>
      </dsp:nvSpPr>
      <dsp:spPr>
        <a:xfrm>
          <a:off x="0" y="4406530"/>
          <a:ext cx="6566858" cy="17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498" tIns="15240" rIns="85344" bIns="15240" numCol="1" spcCol="1270" anchor="t" anchorCtr="0">
          <a:noAutofit/>
        </a:bodyPr>
        <a:lstStyle/>
        <a:p>
          <a:pPr marL="114300" lvl="1" indent="-114300" algn="l" defTabSz="533400">
            <a:lnSpc>
              <a:spcPct val="90000"/>
            </a:lnSpc>
            <a:spcBef>
              <a:spcPct val="0"/>
            </a:spcBef>
            <a:spcAft>
              <a:spcPct val="20000"/>
            </a:spcAft>
            <a:buClr>
              <a:srgbClr val="000000"/>
            </a:buClr>
            <a:buSzPts val="1800"/>
            <a:buNone/>
          </a:pPr>
          <a:r>
            <a:rPr lang="en-US" sz="1200" kern="1200" dirty="0"/>
            <a:t>Using graphs and figures</a:t>
          </a:r>
        </a:p>
      </dsp:txBody>
      <dsp:txXfrm>
        <a:off x="0" y="4406530"/>
        <a:ext cx="6566858" cy="179519"/>
      </dsp:txXfrm>
    </dsp:sp>
    <dsp:sp modelId="{35492D91-6A36-4DB8-8A7D-D6A54A69B125}">
      <dsp:nvSpPr>
        <dsp:cNvPr id="0" name=""/>
        <dsp:cNvSpPr/>
      </dsp:nvSpPr>
      <dsp:spPr>
        <a:xfrm>
          <a:off x="0" y="4600377"/>
          <a:ext cx="6566858" cy="394900"/>
        </a:xfrm>
        <a:prstGeom prst="roundRect">
          <a:avLst/>
        </a:prstGeom>
        <a:solidFill>
          <a:schemeClr val="accent5">
            <a:hueOff val="-7353344"/>
            <a:satOff val="-10228"/>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Clr>
              <a:srgbClr val="000000"/>
            </a:buClr>
            <a:buSzPts val="1800"/>
            <a:buNone/>
          </a:pPr>
          <a:r>
            <a:rPr lang="en-US" sz="1800" b="0" i="0" kern="1200" dirty="0">
              <a:effectLst/>
              <a:latin typeface="Helvetica Neue"/>
            </a:rPr>
            <a:t> Verification</a:t>
          </a:r>
          <a:endParaRPr lang="en-US" sz="1800" kern="1200" dirty="0"/>
        </a:p>
      </dsp:txBody>
      <dsp:txXfrm>
        <a:off x="19277" y="4619654"/>
        <a:ext cx="6528304" cy="356346"/>
      </dsp:txXfrm>
    </dsp:sp>
    <dsp:sp modelId="{DCB69B4C-EA8F-429A-95BA-BCD55CA10C40}">
      <dsp:nvSpPr>
        <dsp:cNvPr id="0" name=""/>
        <dsp:cNvSpPr/>
      </dsp:nvSpPr>
      <dsp:spPr>
        <a:xfrm>
          <a:off x="0" y="4995277"/>
          <a:ext cx="6566858" cy="359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498" tIns="15240" rIns="85344" bIns="15240" numCol="1" spcCol="1270" anchor="t" anchorCtr="0">
          <a:noAutofit/>
        </a:bodyPr>
        <a:lstStyle/>
        <a:p>
          <a:pPr marL="114300" lvl="1" indent="-114300" algn="l" defTabSz="533400">
            <a:lnSpc>
              <a:spcPct val="90000"/>
            </a:lnSpc>
            <a:spcBef>
              <a:spcPct val="0"/>
            </a:spcBef>
            <a:spcAft>
              <a:spcPct val="20000"/>
            </a:spcAft>
            <a:buClr>
              <a:srgbClr val="000000"/>
            </a:buClr>
            <a:buSzPts val="1800"/>
            <a:buFont typeface="Arial" panose="020B0604020202020204" pitchFamily="34" charset="0"/>
            <a:buNone/>
          </a:pPr>
          <a:r>
            <a:rPr lang="en-US" sz="1200" kern="1200" dirty="0">
              <a:latin typeface="Helvetica Neue"/>
            </a:rPr>
            <a:t>C</a:t>
          </a:r>
          <a:r>
            <a:rPr lang="en-US" sz="1200" b="0" i="0" kern="1200" dirty="0">
              <a:effectLst/>
              <a:latin typeface="Helvetica Neue"/>
            </a:rPr>
            <a:t>omparison of Selected variables against each other</a:t>
          </a:r>
          <a:endParaRPr lang="en-US" sz="1200" kern="1200" dirty="0"/>
        </a:p>
        <a:p>
          <a:pPr marL="114300" lvl="1" indent="-114300" algn="l" defTabSz="533400">
            <a:lnSpc>
              <a:spcPct val="90000"/>
            </a:lnSpc>
            <a:spcBef>
              <a:spcPct val="0"/>
            </a:spcBef>
            <a:spcAft>
              <a:spcPct val="20000"/>
            </a:spcAft>
            <a:buClr>
              <a:srgbClr val="000000"/>
            </a:buClr>
            <a:buSzPts val="1800"/>
            <a:buFont typeface="Arial" panose="020B0604020202020204" pitchFamily="34" charset="0"/>
            <a:buNone/>
          </a:pPr>
          <a:r>
            <a:rPr lang="en-US" sz="1200" kern="1200" dirty="0">
              <a:highlight>
                <a:srgbClr val="FFFFFF"/>
              </a:highlight>
              <a:latin typeface="Helvetica Neue"/>
            </a:rPr>
            <a:t>Comparing dataset with another dataset. </a:t>
          </a:r>
          <a:endParaRPr lang="en-US" sz="1200" kern="1200" dirty="0"/>
        </a:p>
      </dsp:txBody>
      <dsp:txXfrm>
        <a:off x="0" y="4995277"/>
        <a:ext cx="6566858" cy="3590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0000"/>
              </a:lnSpc>
              <a:spcBef>
                <a:spcPts val="0"/>
              </a:spcBef>
              <a:spcAft>
                <a:spcPts val="0"/>
              </a:spcAft>
              <a:buClr>
                <a:srgbClr val="000000"/>
              </a:buClr>
              <a:buSzPts val="1800"/>
              <a:buNone/>
            </a:pPr>
            <a:endParaRPr lang="en-US" dirty="0"/>
          </a:p>
          <a:p>
            <a:pPr marL="0" lvl="0" indent="0" algn="l" rtl="0">
              <a:lnSpc>
                <a:spcPct val="110000"/>
              </a:lnSpc>
              <a:spcBef>
                <a:spcPts val="0"/>
              </a:spcBef>
              <a:spcAft>
                <a:spcPts val="0"/>
              </a:spcAft>
              <a:buClr>
                <a:srgbClr val="000000"/>
              </a:buClr>
              <a:buSzPts val="1800"/>
              <a:buNone/>
            </a:pPr>
            <a:r>
              <a:rPr lang="en-US" dirty="0"/>
              <a:t>Finaly, </a:t>
            </a:r>
            <a:r>
              <a:rPr lang="en-US" dirty="0" err="1"/>
              <a:t>TotRmsAbvGrd</a:t>
            </a:r>
            <a:r>
              <a:rPr lang="en-US" dirty="0"/>
              <a:t> showed decent score 0.8 which is most likely due to the fact that the data set included variables such as below, which are by default result on the total rooms above grade:</a:t>
            </a:r>
          </a:p>
          <a:p>
            <a:pPr marL="0" lvl="0" indent="0" algn="l" rtl="0">
              <a:lnSpc>
                <a:spcPct val="110000"/>
              </a:lnSpc>
              <a:spcBef>
                <a:spcPts val="0"/>
              </a:spcBef>
              <a:spcAft>
                <a:spcPts val="0"/>
              </a:spcAft>
              <a:buClr>
                <a:srgbClr val="000000"/>
              </a:buClr>
              <a:buSzPts val="1800"/>
              <a:buNone/>
            </a:pPr>
            <a:r>
              <a:rPr lang="en-US" dirty="0"/>
              <a:t>+ </a:t>
            </a:r>
            <a:r>
              <a:rPr lang="en-US" dirty="0" err="1"/>
              <a:t>GrLivArea</a:t>
            </a:r>
            <a:r>
              <a:rPr lang="en-US" dirty="0"/>
              <a:t>: Above grade (ground) living area square feet</a:t>
            </a:r>
          </a:p>
          <a:p>
            <a:pPr marL="0" lvl="0" indent="0" algn="l" rtl="0">
              <a:lnSpc>
                <a:spcPct val="110000"/>
              </a:lnSpc>
              <a:spcBef>
                <a:spcPts val="0"/>
              </a:spcBef>
              <a:spcAft>
                <a:spcPts val="0"/>
              </a:spcAft>
              <a:buClr>
                <a:srgbClr val="000000"/>
              </a:buClr>
              <a:buSzPts val="1800"/>
              <a:buNone/>
            </a:pPr>
            <a:r>
              <a:rPr lang="en-US" dirty="0"/>
              <a:t>+ </a:t>
            </a:r>
            <a:r>
              <a:rPr lang="en-US" dirty="0" err="1"/>
              <a:t>FullBath</a:t>
            </a:r>
            <a:r>
              <a:rPr lang="en-US" dirty="0"/>
              <a:t>: Full bathrooms above grade, this showed the second highest correlation, which brings a questioning for me if the bathrooms are included in calculating the </a:t>
            </a:r>
            <a:r>
              <a:rPr lang="en-US" dirty="0" err="1"/>
              <a:t>TotRmsAbvGrd</a:t>
            </a:r>
            <a:endParaRPr lang="en-US" dirty="0"/>
          </a:p>
          <a:p>
            <a:pPr marL="0" lvl="0" indent="0" algn="l" rtl="0">
              <a:lnSpc>
                <a:spcPct val="110000"/>
              </a:lnSpc>
              <a:spcBef>
                <a:spcPts val="0"/>
              </a:spcBef>
              <a:spcAft>
                <a:spcPts val="0"/>
              </a:spcAft>
              <a:buClr>
                <a:srgbClr val="000000"/>
              </a:buClr>
              <a:buSzPts val="1800"/>
              <a:buNone/>
            </a:pPr>
            <a:r>
              <a:rPr lang="en-US" dirty="0"/>
              <a:t>+ 2ndFlrSF: Second floor square feet</a:t>
            </a:r>
          </a:p>
          <a:p>
            <a:pPr marL="0" lvl="0" indent="0" algn="l" rtl="0">
              <a:lnSpc>
                <a:spcPct val="110000"/>
              </a:lnSpc>
              <a:spcBef>
                <a:spcPts val="0"/>
              </a:spcBef>
              <a:spcAft>
                <a:spcPts val="0"/>
              </a:spcAft>
              <a:buClr>
                <a:srgbClr val="000000"/>
              </a:buClr>
              <a:buSzPts val="1800"/>
              <a:buNone/>
            </a:pPr>
            <a:r>
              <a:rPr lang="en-US" dirty="0"/>
              <a:t>+ </a:t>
            </a:r>
            <a:r>
              <a:rPr lang="en-US" dirty="0" err="1"/>
              <a:t>BedroomAbvGr</a:t>
            </a:r>
            <a:r>
              <a:rPr lang="en-US" dirty="0"/>
              <a:t>: Bedrooms above grade (does NOT include basement bedrooms)</a:t>
            </a:r>
            <a:endParaRPr dirty="0"/>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0000"/>
              </a:lnSpc>
              <a:spcBef>
                <a:spcPts val="0"/>
              </a:spcBef>
              <a:spcAft>
                <a:spcPts val="0"/>
              </a:spcAft>
              <a:buClr>
                <a:srgbClr val="000000"/>
              </a:buClr>
              <a:buSzPts val="1800"/>
              <a:buNone/>
            </a:pPr>
            <a:endParaRPr lang="en-US" dirty="0"/>
          </a:p>
          <a:p>
            <a:pPr marL="0" lvl="0" indent="0" algn="l" rtl="0">
              <a:lnSpc>
                <a:spcPct val="110000"/>
              </a:lnSpc>
              <a:spcBef>
                <a:spcPts val="0"/>
              </a:spcBef>
              <a:spcAft>
                <a:spcPts val="0"/>
              </a:spcAft>
              <a:buClr>
                <a:srgbClr val="000000"/>
              </a:buClr>
              <a:buSzPts val="1800"/>
              <a:buNone/>
            </a:pPr>
            <a:r>
              <a:rPr lang="en-US" dirty="0"/>
              <a:t>However, </a:t>
            </a:r>
            <a:r>
              <a:rPr lang="en-US" dirty="0" err="1"/>
              <a:t>OverallQual</a:t>
            </a:r>
            <a:r>
              <a:rPr lang="en-US" dirty="0"/>
              <a:t> showed the lowest prediction which I believe is due to the correlation of this variable across much larger set of variable inside the data set. In another word what impacts the rating of the property are multiple variables inside the data set and its mostly existence of two or more variables together, as well due to the removal of </a:t>
            </a:r>
            <a:r>
              <a:rPr lang="en-US" dirty="0" err="1"/>
              <a:t>SalePrice</a:t>
            </a:r>
            <a:r>
              <a:rPr lang="en-US" dirty="0"/>
              <a:t> which has the highest correlation with </a:t>
            </a:r>
            <a:r>
              <a:rPr lang="en-US" dirty="0" err="1"/>
              <a:t>OverallQual</a:t>
            </a:r>
            <a:r>
              <a:rPr lang="en-US" dirty="0"/>
              <a:t> and increase score to 0.79. I noticed as well that the more the number of variable included the higher the prediction is. </a:t>
            </a:r>
          </a:p>
          <a:p>
            <a:pPr marL="0" lvl="0" indent="0" algn="l" rtl="0">
              <a:lnSpc>
                <a:spcPct val="110000"/>
              </a:lnSpc>
              <a:spcBef>
                <a:spcPts val="0"/>
              </a:spcBef>
              <a:spcAft>
                <a:spcPts val="0"/>
              </a:spcAft>
              <a:buClr>
                <a:srgbClr val="000000"/>
              </a:buClr>
              <a:buSzPts val="1800"/>
              <a:buNone/>
            </a:pPr>
            <a:endParaRPr lang="en-US" dirty="0"/>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640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909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0000"/>
              </a:lnSpc>
              <a:spcBef>
                <a:spcPts val="0"/>
              </a:spcBef>
              <a:spcAft>
                <a:spcPts val="0"/>
              </a:spcAft>
              <a:buClr>
                <a:srgbClr val="000000"/>
              </a:buClr>
              <a:buSzPts val="1800"/>
              <a:buNone/>
            </a:pPr>
            <a:r>
              <a:rPr lang="en-US" dirty="0"/>
              <a:t>While keeping in mind that a good prediction is the closer it get to 1.0 and it can be negative as the worse the model is. the below sets of variables showed results as below: </a:t>
            </a:r>
          </a:p>
          <a:p>
            <a:pPr marL="0" lvl="0" indent="0" algn="l" rtl="0">
              <a:lnSpc>
                <a:spcPct val="110000"/>
              </a:lnSpc>
              <a:spcBef>
                <a:spcPts val="0"/>
              </a:spcBef>
              <a:spcAft>
                <a:spcPts val="0"/>
              </a:spcAft>
              <a:buClr>
                <a:srgbClr val="000000"/>
              </a:buClr>
              <a:buSzPts val="1800"/>
              <a:buNone/>
            </a:pPr>
            <a:r>
              <a:rPr lang="en-US" dirty="0"/>
              <a:t> + </a:t>
            </a:r>
            <a:r>
              <a:rPr lang="en-US" dirty="0" err="1"/>
              <a:t>SalePrice</a:t>
            </a:r>
            <a:r>
              <a:rPr lang="en-US" dirty="0"/>
              <a:t> showed 0.85 score with 9 set of variables</a:t>
            </a:r>
          </a:p>
          <a:p>
            <a:pPr marL="0" lvl="0" indent="0" algn="l" rtl="0">
              <a:lnSpc>
                <a:spcPct val="110000"/>
              </a:lnSpc>
              <a:spcBef>
                <a:spcPts val="0"/>
              </a:spcBef>
              <a:spcAft>
                <a:spcPts val="0"/>
              </a:spcAft>
              <a:buClr>
                <a:srgbClr val="000000"/>
              </a:buClr>
              <a:buSzPts val="1800"/>
              <a:buNone/>
            </a:pPr>
            <a:r>
              <a:rPr lang="en-US" dirty="0"/>
              <a:t> + </a:t>
            </a:r>
            <a:r>
              <a:rPr lang="en-US" dirty="0" err="1"/>
              <a:t>OverallQual</a:t>
            </a:r>
            <a:r>
              <a:rPr lang="en-US" dirty="0"/>
              <a:t> showed 0.72 score with 9 set of variables</a:t>
            </a:r>
          </a:p>
          <a:p>
            <a:pPr marL="0" lvl="0" indent="0" algn="l" rtl="0">
              <a:lnSpc>
                <a:spcPct val="110000"/>
              </a:lnSpc>
              <a:spcBef>
                <a:spcPts val="0"/>
              </a:spcBef>
              <a:spcAft>
                <a:spcPts val="0"/>
              </a:spcAft>
              <a:buClr>
                <a:srgbClr val="000000"/>
              </a:buClr>
              <a:buSzPts val="1800"/>
              <a:buNone/>
            </a:pPr>
            <a:r>
              <a:rPr lang="en-US" dirty="0"/>
              <a:t> + </a:t>
            </a:r>
            <a:r>
              <a:rPr lang="en-US" dirty="0" err="1"/>
              <a:t>TotRmsAbvGrd</a:t>
            </a:r>
            <a:r>
              <a:rPr lang="en-US" dirty="0"/>
              <a:t> showed 0.80 score with 9 set of variables</a:t>
            </a:r>
          </a:p>
          <a:p>
            <a:pPr marL="0" lvl="0" indent="0" algn="l" rtl="0">
              <a:lnSpc>
                <a:spcPct val="110000"/>
              </a:lnSpc>
              <a:spcBef>
                <a:spcPts val="0"/>
              </a:spcBef>
              <a:spcAft>
                <a:spcPts val="0"/>
              </a:spcAft>
              <a:buClr>
                <a:srgbClr val="000000"/>
              </a:buClr>
              <a:buSzPts val="1800"/>
              <a:buNone/>
            </a:pPr>
            <a:r>
              <a:rPr lang="en-US" dirty="0"/>
              <a:t> </a:t>
            </a:r>
          </a:p>
          <a:p>
            <a:pPr marL="0" lvl="0" indent="0" algn="l" rtl="0">
              <a:lnSpc>
                <a:spcPct val="110000"/>
              </a:lnSpc>
              <a:spcBef>
                <a:spcPts val="0"/>
              </a:spcBef>
              <a:spcAft>
                <a:spcPts val="0"/>
              </a:spcAft>
              <a:buClr>
                <a:srgbClr val="000000"/>
              </a:buClr>
              <a:buSzPts val="1800"/>
              <a:buNone/>
            </a:pPr>
            <a:r>
              <a:rPr lang="en-US" dirty="0"/>
              <a:t>Given above results we can see that </a:t>
            </a:r>
            <a:r>
              <a:rPr lang="en-US" dirty="0" err="1"/>
              <a:t>SalePrice</a:t>
            </a:r>
            <a:r>
              <a:rPr lang="en-US" dirty="0"/>
              <a:t> showed the highest prediction score which due to the higher correlation it has multiple variables in the dataset. </a:t>
            </a:r>
          </a:p>
          <a:p>
            <a:endParaRPr lang="en-US" dirty="0"/>
          </a:p>
        </p:txBody>
      </p:sp>
    </p:spTree>
    <p:extLst>
      <p:ext uri="{BB962C8B-B14F-4D97-AF65-F5344CB8AC3E}">
        <p14:creationId xmlns:p14="http://schemas.microsoft.com/office/powerpoint/2010/main" val="335562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x">
  <p:cSld name="TITLE_AND_BODY">
    <p:spTree>
      <p:nvGrpSpPr>
        <p:cNvPr id="1" name="Shape 10"/>
        <p:cNvGrpSpPr/>
        <p:nvPr/>
      </p:nvGrpSpPr>
      <p:grpSpPr>
        <a:xfrm>
          <a:off x="0" y="0"/>
          <a:ext cx="0" cy="0"/>
          <a:chOff x="0" y="0"/>
          <a:chExt cx="0" cy="0"/>
        </a:xfrm>
      </p:grpSpPr>
      <p:sp>
        <p:nvSpPr>
          <p:cNvPr id="11" name="Google Shape;11;p13"/>
          <p:cNvSpPr/>
          <p:nvPr/>
        </p:nvSpPr>
        <p:spPr>
          <a:xfrm>
            <a:off x="0" y="-2"/>
            <a:ext cx="9144000" cy="565612"/>
          </a:xfrm>
          <a:prstGeom prst="rect">
            <a:avLst/>
          </a:prstGeom>
          <a:solidFill>
            <a:srgbClr val="D9D8DA"/>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12" name="Google Shape;12;p13"/>
          <p:cNvSpPr txBox="1"/>
          <p:nvPr/>
        </p:nvSpPr>
        <p:spPr>
          <a:xfrm>
            <a:off x="673737" y="1935443"/>
            <a:ext cx="8050523" cy="733143"/>
          </a:xfrm>
          <a:prstGeom prst="rect">
            <a:avLst/>
          </a:prstGeom>
          <a:noFill/>
          <a:ln>
            <a:noFill/>
          </a:ln>
        </p:spPr>
        <p:txBody>
          <a:bodyPr spcFirstLastPara="1" wrap="square" lIns="45700" tIns="45700" rIns="45700" bIns="45700" anchor="t" anchorCtr="0">
            <a:spAutoFit/>
          </a:bodyPr>
          <a:lstStyle/>
          <a:p>
            <a:pPr marL="0" marR="0" lvl="0" indent="0" algn="ctr" rtl="0">
              <a:lnSpc>
                <a:spcPct val="80000"/>
              </a:lnSpc>
              <a:spcBef>
                <a:spcPts val="0"/>
              </a:spcBef>
              <a:spcAft>
                <a:spcPts val="0"/>
              </a:spcAft>
              <a:buClr>
                <a:srgbClr val="000000"/>
              </a:buClr>
              <a:buSzPts val="4500"/>
              <a:buFont typeface="Arial"/>
              <a:buNone/>
            </a:pPr>
            <a:r>
              <a:rPr lang="en-US" sz="4500" b="0" i="0" u="none" strike="noStrike" cap="none">
                <a:solidFill>
                  <a:srgbClr val="000000"/>
                </a:solidFill>
                <a:latin typeface="Arial"/>
                <a:ea typeface="Arial"/>
                <a:cs typeface="Arial"/>
                <a:sym typeface="Arial"/>
              </a:rPr>
              <a:t>Module 7: Final Project Template</a:t>
            </a:r>
            <a:endParaRPr/>
          </a:p>
        </p:txBody>
      </p:sp>
      <p:sp>
        <p:nvSpPr>
          <p:cNvPr id="13" name="Google Shape;13;p13"/>
          <p:cNvSpPr txBox="1">
            <a:spLocks noGrp="1"/>
          </p:cNvSpPr>
          <p:nvPr>
            <p:ph type="title"/>
          </p:nvPr>
        </p:nvSpPr>
        <p:spPr>
          <a:xfrm>
            <a:off x="685800" y="1822694"/>
            <a:ext cx="7772400" cy="238760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000"/>
              <a:buFont typeface="Arial"/>
              <a:buNone/>
              <a:defRPr sz="4000" b="1">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4" name="Google Shape;14;p13"/>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76" name="Google Shape;76;p22"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77" name="Google Shape;77;p22"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78" name="Google Shape;78;p22" descr="Picture 6"/>
          <p:cNvPicPr preferRelativeResize="0"/>
          <p:nvPr/>
        </p:nvPicPr>
        <p:blipFill rotWithShape="1">
          <a:blip r:embed="rId4">
            <a:alphaModFix/>
          </a:blip>
          <a:srcRect/>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80" name="Google Shape;80;p22"/>
          <p:cNvSpPr txBox="1">
            <a:spLocks noGrp="1"/>
          </p:cNvSpPr>
          <p:nvPr>
            <p:ph type="sldNum" idx="12"/>
          </p:nvPr>
        </p:nvSpPr>
        <p:spPr>
          <a:xfrm>
            <a:off x="6290039" y="6221731"/>
            <a:ext cx="263162"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Georgia"/>
              <a:buNone/>
              <a:defRPr sz="1200"/>
            </a:lvl1pPr>
            <a:lvl2pPr marL="0" lvl="1" indent="0" algn="r">
              <a:lnSpc>
                <a:spcPct val="100000"/>
              </a:lnSpc>
              <a:spcBef>
                <a:spcPts val="0"/>
              </a:spcBef>
              <a:spcAft>
                <a:spcPts val="0"/>
              </a:spcAft>
              <a:buClr>
                <a:srgbClr val="000000"/>
              </a:buClr>
              <a:buSzPts val="1200"/>
              <a:buFont typeface="Georgia"/>
              <a:buNone/>
              <a:defRPr sz="1200"/>
            </a:lvl2pPr>
            <a:lvl3pPr marL="0" lvl="2" indent="0" algn="r">
              <a:lnSpc>
                <a:spcPct val="100000"/>
              </a:lnSpc>
              <a:spcBef>
                <a:spcPts val="0"/>
              </a:spcBef>
              <a:spcAft>
                <a:spcPts val="0"/>
              </a:spcAft>
              <a:buClr>
                <a:srgbClr val="000000"/>
              </a:buClr>
              <a:buSzPts val="1200"/>
              <a:buFont typeface="Georgia"/>
              <a:buNone/>
              <a:defRPr sz="1200"/>
            </a:lvl3pPr>
            <a:lvl4pPr marL="0" lvl="3" indent="0" algn="r">
              <a:lnSpc>
                <a:spcPct val="100000"/>
              </a:lnSpc>
              <a:spcBef>
                <a:spcPts val="0"/>
              </a:spcBef>
              <a:spcAft>
                <a:spcPts val="0"/>
              </a:spcAft>
              <a:buClr>
                <a:srgbClr val="000000"/>
              </a:buClr>
              <a:buSzPts val="1200"/>
              <a:buFont typeface="Georgia"/>
              <a:buNone/>
              <a:defRPr sz="1200"/>
            </a:lvl4pPr>
            <a:lvl5pPr marL="0" lvl="4" indent="0" algn="r">
              <a:lnSpc>
                <a:spcPct val="100000"/>
              </a:lnSpc>
              <a:spcBef>
                <a:spcPts val="0"/>
              </a:spcBef>
              <a:spcAft>
                <a:spcPts val="0"/>
              </a:spcAft>
              <a:buClr>
                <a:srgbClr val="000000"/>
              </a:buClr>
              <a:buSzPts val="1200"/>
              <a:buFont typeface="Georgia"/>
              <a:buNone/>
              <a:defRPr sz="1200"/>
            </a:lvl5pPr>
            <a:lvl6pPr marL="0" lvl="5" indent="0" algn="r">
              <a:lnSpc>
                <a:spcPct val="100000"/>
              </a:lnSpc>
              <a:spcBef>
                <a:spcPts val="0"/>
              </a:spcBef>
              <a:spcAft>
                <a:spcPts val="0"/>
              </a:spcAft>
              <a:buClr>
                <a:srgbClr val="000000"/>
              </a:buClr>
              <a:buSzPts val="1200"/>
              <a:buFont typeface="Georgia"/>
              <a:buNone/>
              <a:defRPr sz="1200"/>
            </a:lvl6pPr>
            <a:lvl7pPr marL="0" lvl="6" indent="0" algn="r">
              <a:lnSpc>
                <a:spcPct val="100000"/>
              </a:lnSpc>
              <a:spcBef>
                <a:spcPts val="0"/>
              </a:spcBef>
              <a:spcAft>
                <a:spcPts val="0"/>
              </a:spcAft>
              <a:buClr>
                <a:srgbClr val="000000"/>
              </a:buClr>
              <a:buSzPts val="1200"/>
              <a:buFont typeface="Georgia"/>
              <a:buNone/>
              <a:defRPr sz="1200"/>
            </a:lvl7pPr>
            <a:lvl8pPr marL="0" lvl="7" indent="0" algn="r">
              <a:lnSpc>
                <a:spcPct val="100000"/>
              </a:lnSpc>
              <a:spcBef>
                <a:spcPts val="0"/>
              </a:spcBef>
              <a:spcAft>
                <a:spcPts val="0"/>
              </a:spcAft>
              <a:buClr>
                <a:srgbClr val="000000"/>
              </a:buClr>
              <a:buSzPts val="1200"/>
              <a:buFont typeface="Georgia"/>
              <a:buNone/>
              <a:defRPr sz="1200"/>
            </a:lvl8pPr>
            <a:lvl9pPr marL="0" lvl="8" indent="0" algn="r">
              <a:lnSpc>
                <a:spcPct val="100000"/>
              </a:lnSpc>
              <a:spcBef>
                <a:spcPts val="0"/>
              </a:spcBef>
              <a:spcAft>
                <a:spcPts val="0"/>
              </a:spcAft>
              <a:buClr>
                <a:srgbClr val="000000"/>
              </a:buClr>
              <a:buSzPts val="1200"/>
              <a:buFont typeface="Georgia"/>
              <a:buNone/>
              <a:defRPr sz="1200"/>
            </a:lvl9pPr>
          </a:lstStyle>
          <a:p>
            <a:pPr marL="0" lvl="0" indent="0" algn="r" rtl="0">
              <a:spcBef>
                <a:spcPts val="0"/>
              </a:spcBef>
              <a:spcAft>
                <a:spcPts val="0"/>
              </a:spcAft>
              <a:buNone/>
            </a:pPr>
            <a:fld id="{00000000-1234-1234-1234-123412341234}" type="slidenum">
              <a:rPr lang="en-US"/>
              <a:t>‹#›</a:t>
            </a:fld>
            <a:endParaRPr b="0" i="0" u="none" strike="noStrike" cap="none">
              <a:solidFill>
                <a:srgbClr val="000000"/>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1"/>
        <p:cNvGrpSpPr/>
        <p:nvPr/>
      </p:nvGrpSpPr>
      <p:grpSpPr>
        <a:xfrm>
          <a:off x="0" y="0"/>
          <a:ext cx="0" cy="0"/>
          <a:chOff x="0" y="0"/>
          <a:chExt cx="0" cy="0"/>
        </a:xfrm>
      </p:grpSpPr>
      <p:pic>
        <p:nvPicPr>
          <p:cNvPr id="82" name="Google Shape;82;p23" descr="Picture 6"/>
          <p:cNvPicPr preferRelativeResize="0"/>
          <p:nvPr/>
        </p:nvPicPr>
        <p:blipFill rotWithShape="1">
          <a:blip r:embed="rId2">
            <a:alphaModFix/>
          </a:blip>
          <a:srcRect/>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Blockchain in Business: Beyond the Hype</a:t>
            </a:r>
            <a:endParaRPr/>
          </a:p>
        </p:txBody>
      </p:sp>
      <p:sp>
        <p:nvSpPr>
          <p:cNvPr id="85" name="Google Shape;85;p23"/>
          <p:cNvSpPr txBox="1">
            <a:spLocks noGrp="1"/>
          </p:cNvSpPr>
          <p:nvPr>
            <p:ph type="title"/>
          </p:nvPr>
        </p:nvSpPr>
        <p:spPr>
          <a:xfrm>
            <a:off x="1143000" y="1122362"/>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86" name="Google Shape;86;p23"/>
          <p:cNvSpPr txBox="1">
            <a:spLocks noGrp="1"/>
          </p:cNvSpPr>
          <p:nvPr>
            <p:ph type="body" idx="1"/>
          </p:nvPr>
        </p:nvSpPr>
        <p:spPr>
          <a:xfrm>
            <a:off x="1143000" y="3602037"/>
            <a:ext cx="6858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marL="914400" lvl="1"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marL="1371600" lvl="2"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marL="1828800" lvl="3"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marL="2286000" lvl="4"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7" name="Google Shape;87;p23"/>
          <p:cNvSpPr txBox="1">
            <a:spLocks noGrp="1"/>
          </p:cNvSpPr>
          <p:nvPr>
            <p:ph type="sldNum" idx="12"/>
          </p:nvPr>
        </p:nvSpPr>
        <p:spPr>
          <a:xfrm>
            <a:off x="8256728" y="6414761"/>
            <a:ext cx="258623" cy="248303"/>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14"/>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14"/>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pic>
        <p:nvPicPr>
          <p:cNvPr id="20" name="Google Shape;20;p15"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1" name="Google Shape;21;p15"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22" name="Google Shape;22;p15"/>
          <p:cNvSpPr txBox="1">
            <a:spLocks noGrp="1"/>
          </p:cNvSpPr>
          <p:nvPr>
            <p:ph type="title"/>
          </p:nvPr>
        </p:nvSpPr>
        <p:spPr>
          <a:xfrm>
            <a:off x="623887" y="1709739"/>
            <a:ext cx="7886701"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3" name="Google Shape;23;p15"/>
          <p:cNvSpPr txBox="1">
            <a:spLocks noGrp="1"/>
          </p:cNvSpPr>
          <p:nvPr>
            <p:ph type="body" idx="1"/>
          </p:nvPr>
        </p:nvSpPr>
        <p:spPr>
          <a:xfrm>
            <a:off x="623887" y="4589464"/>
            <a:ext cx="7886701"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2400"/>
              <a:buFont typeface="Georgia"/>
              <a:buNone/>
              <a:defRPr sz="2400"/>
            </a:lvl1pPr>
            <a:lvl2pPr marL="914400" lvl="1" indent="-228600" algn="l">
              <a:lnSpc>
                <a:spcPct val="90000"/>
              </a:lnSpc>
              <a:spcBef>
                <a:spcPts val="1000"/>
              </a:spcBef>
              <a:spcAft>
                <a:spcPts val="0"/>
              </a:spcAft>
              <a:buClr>
                <a:srgbClr val="000000"/>
              </a:buClr>
              <a:buSzPts val="2400"/>
              <a:buFont typeface="Georgia"/>
              <a:buNone/>
              <a:defRPr sz="2400"/>
            </a:lvl2pPr>
            <a:lvl3pPr marL="1371600" lvl="2" indent="-228600" algn="l">
              <a:lnSpc>
                <a:spcPct val="90000"/>
              </a:lnSpc>
              <a:spcBef>
                <a:spcPts val="1000"/>
              </a:spcBef>
              <a:spcAft>
                <a:spcPts val="0"/>
              </a:spcAft>
              <a:buClr>
                <a:srgbClr val="000000"/>
              </a:buClr>
              <a:buSzPts val="2400"/>
              <a:buFont typeface="Georgia"/>
              <a:buNone/>
              <a:defRPr sz="2400"/>
            </a:lvl3pPr>
            <a:lvl4pPr marL="1828800" lvl="3" indent="-228600" algn="l">
              <a:lnSpc>
                <a:spcPct val="90000"/>
              </a:lnSpc>
              <a:spcBef>
                <a:spcPts val="1000"/>
              </a:spcBef>
              <a:spcAft>
                <a:spcPts val="0"/>
              </a:spcAft>
              <a:buClr>
                <a:srgbClr val="000000"/>
              </a:buClr>
              <a:buSzPts val="2400"/>
              <a:buFont typeface="Georgia"/>
              <a:buNone/>
              <a:defRPr sz="2400"/>
            </a:lvl4pPr>
            <a:lvl5pPr marL="2286000" lvl="4" indent="-228600" algn="l">
              <a:lnSpc>
                <a:spcPct val="90000"/>
              </a:lnSpc>
              <a:spcBef>
                <a:spcPts val="1000"/>
              </a:spcBef>
              <a:spcAft>
                <a:spcPts val="0"/>
              </a:spcAft>
              <a:buClr>
                <a:srgbClr val="000000"/>
              </a:buClr>
              <a:buSzPts val="2400"/>
              <a:buFont typeface="Georgia"/>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4" name="Google Shape;24;p15" descr="Picture 6"/>
          <p:cNvPicPr preferRelativeResize="0"/>
          <p:nvPr/>
        </p:nvPicPr>
        <p:blipFill rotWithShape="1">
          <a:blip r:embed="rId3">
            <a:alphaModFix/>
          </a:blip>
          <a:srcRect l="76311" t="88219"/>
          <a:stretch/>
        </p:blipFill>
        <p:spPr>
          <a:xfrm>
            <a:off x="6613862" y="6052939"/>
            <a:ext cx="2166153" cy="606821"/>
          </a:xfrm>
          <a:prstGeom prst="rect">
            <a:avLst/>
          </a:prstGeom>
          <a:noFill/>
          <a:ln>
            <a:noFill/>
          </a:ln>
        </p:spPr>
      </p:pic>
      <p:sp>
        <p:nvSpPr>
          <p:cNvPr id="25" name="Google Shape;25;p15"/>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8" name="Google Shape;28;p16"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9" name="Google Shape;29;p16"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0" name="Google Shape;30;p16"/>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1" name="Google Shape;31;p16"/>
          <p:cNvSpPr txBox="1">
            <a:spLocks noGrp="1"/>
          </p:cNvSpPr>
          <p:nvPr>
            <p:ph type="body" idx="1"/>
          </p:nvPr>
        </p:nvSpPr>
        <p:spPr>
          <a:xfrm>
            <a:off x="628650" y="1825625"/>
            <a:ext cx="38862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32" name="Google Shape;32;p16"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3" name="Google Shape;33;p16"/>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6" name="Google Shape;36;p17"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37" name="Google Shape;37;p17"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8" name="Google Shape;38;p17"/>
          <p:cNvSpPr txBox="1">
            <a:spLocks noGrp="1"/>
          </p:cNvSpPr>
          <p:nvPr>
            <p:ph type="title"/>
          </p:nvPr>
        </p:nvSpPr>
        <p:spPr>
          <a:xfrm>
            <a:off x="629841" y="365125"/>
            <a:ext cx="7886701"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9" name="Google Shape;39;p17"/>
          <p:cNvSpPr txBox="1">
            <a:spLocks noGrp="1"/>
          </p:cNvSpPr>
          <p:nvPr>
            <p:ph type="body" idx="1"/>
          </p:nvPr>
        </p:nvSpPr>
        <p:spPr>
          <a:xfrm>
            <a:off x="629841" y="1681163"/>
            <a:ext cx="3868342"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Georgia"/>
              <a:buNone/>
              <a:defRPr sz="2400" b="1"/>
            </a:lvl1pPr>
            <a:lvl2pPr marL="914400" lvl="1" indent="-228600" algn="l">
              <a:lnSpc>
                <a:spcPct val="90000"/>
              </a:lnSpc>
              <a:spcBef>
                <a:spcPts val="1000"/>
              </a:spcBef>
              <a:spcAft>
                <a:spcPts val="0"/>
              </a:spcAft>
              <a:buClr>
                <a:srgbClr val="000000"/>
              </a:buClr>
              <a:buSzPts val="2400"/>
              <a:buFont typeface="Georgia"/>
              <a:buNone/>
              <a:defRPr sz="2400" b="1"/>
            </a:lvl2pPr>
            <a:lvl3pPr marL="1371600" lvl="2" indent="-228600" algn="l">
              <a:lnSpc>
                <a:spcPct val="90000"/>
              </a:lnSpc>
              <a:spcBef>
                <a:spcPts val="1000"/>
              </a:spcBef>
              <a:spcAft>
                <a:spcPts val="0"/>
              </a:spcAft>
              <a:buClr>
                <a:srgbClr val="000000"/>
              </a:buClr>
              <a:buSzPts val="2400"/>
              <a:buFont typeface="Georgia"/>
              <a:buNone/>
              <a:defRPr sz="2400" b="1"/>
            </a:lvl3pPr>
            <a:lvl4pPr marL="1828800" lvl="3" indent="-228600" algn="l">
              <a:lnSpc>
                <a:spcPct val="90000"/>
              </a:lnSpc>
              <a:spcBef>
                <a:spcPts val="1000"/>
              </a:spcBef>
              <a:spcAft>
                <a:spcPts val="0"/>
              </a:spcAft>
              <a:buClr>
                <a:srgbClr val="000000"/>
              </a:buClr>
              <a:buSzPts val="2400"/>
              <a:buFont typeface="Georgia"/>
              <a:buNone/>
              <a:defRPr sz="2400" b="1"/>
            </a:lvl4pPr>
            <a:lvl5pPr marL="2286000" lvl="4" indent="-228600" algn="l">
              <a:lnSpc>
                <a:spcPct val="90000"/>
              </a:lnSpc>
              <a:spcBef>
                <a:spcPts val="1000"/>
              </a:spcBef>
              <a:spcAft>
                <a:spcPts val="0"/>
              </a:spcAft>
              <a:buClr>
                <a:srgbClr val="000000"/>
              </a:buClr>
              <a:buSzPts val="2400"/>
              <a:buFont typeface="Georgia"/>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7"/>
          <p:cNvSpPr txBox="1">
            <a:spLocks noGrp="1"/>
          </p:cNvSpPr>
          <p:nvPr>
            <p:ph type="body" idx="2"/>
          </p:nvPr>
        </p:nvSpPr>
        <p:spPr>
          <a:xfrm>
            <a:off x="4629150" y="1681163"/>
            <a:ext cx="3887393"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41" name="Google Shape;41;p17" descr="Picture 9"/>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2" name="Google Shape;42;p17"/>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5" name="Google Shape;45;p18"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46" name="Google Shape;46;p18"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7" name="Google Shape;47;p18"/>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pic>
        <p:nvPicPr>
          <p:cNvPr id="48" name="Google Shape;48;p18" descr="Picture 5"/>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9" name="Google Shape;49;p18"/>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2" name="Google Shape;52;p19"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3" name="Google Shape;53;p19"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54" name="Google Shape;54;p19" descr="Picture 4"/>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55" name="Google Shape;55;p19"/>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8" name="Google Shape;58;p20"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9" name="Google Shape;59;p20"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0" name="Google Shape;60;p20"/>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61" name="Google Shape;61;p20"/>
          <p:cNvSpPr txBox="1">
            <a:spLocks noGrp="1"/>
          </p:cNvSpPr>
          <p:nvPr>
            <p:ph type="body" idx="1"/>
          </p:nvPr>
        </p:nvSpPr>
        <p:spPr>
          <a:xfrm>
            <a:off x="3887391" y="987425"/>
            <a:ext cx="4629152" cy="4873627"/>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2"/>
          </p:nvPr>
        </p:nvSpPr>
        <p:spPr>
          <a:xfrm>
            <a:off x="629839" y="2057400"/>
            <a:ext cx="2949182"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63" name="Google Shape;63;p20"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4" name="Google Shape;64;p20"/>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21"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68" name="Google Shape;68;p21"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9" name="Google Shape;69;p21"/>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70" name="Google Shape;70;p21"/>
          <p:cNvSpPr>
            <a:spLocks noGrp="1"/>
          </p:cNvSpPr>
          <p:nvPr>
            <p:ph type="pic" idx="2"/>
          </p:nvPr>
        </p:nvSpPr>
        <p:spPr>
          <a:xfrm>
            <a:off x="3887391" y="987425"/>
            <a:ext cx="4629152" cy="4873627"/>
          </a:xfrm>
          <a:prstGeom prst="rect">
            <a:avLst/>
          </a:prstGeom>
          <a:noFill/>
          <a:ln>
            <a:noFill/>
          </a:ln>
        </p:spPr>
      </p:sp>
      <p:sp>
        <p:nvSpPr>
          <p:cNvPr id="71" name="Google Shape;71;p21"/>
          <p:cNvSpPr txBox="1">
            <a:spLocks noGrp="1"/>
          </p:cNvSpPr>
          <p:nvPr>
            <p:ph type="body" idx="1"/>
          </p:nvPr>
        </p:nvSpPr>
        <p:spPr>
          <a:xfrm>
            <a:off x="629841" y="2057400"/>
            <a:ext cx="2949178"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Georgia"/>
              <a:buNone/>
              <a:defRPr sz="1600"/>
            </a:lvl1pPr>
            <a:lvl2pPr marL="914400" lvl="1" indent="-228600" algn="l">
              <a:lnSpc>
                <a:spcPct val="90000"/>
              </a:lnSpc>
              <a:spcBef>
                <a:spcPts val="1000"/>
              </a:spcBef>
              <a:spcAft>
                <a:spcPts val="0"/>
              </a:spcAft>
              <a:buClr>
                <a:srgbClr val="000000"/>
              </a:buClr>
              <a:buSzPts val="1600"/>
              <a:buFont typeface="Georgia"/>
              <a:buNone/>
              <a:defRPr sz="1600"/>
            </a:lvl2pPr>
            <a:lvl3pPr marL="1371600" lvl="2" indent="-228600" algn="l">
              <a:lnSpc>
                <a:spcPct val="90000"/>
              </a:lnSpc>
              <a:spcBef>
                <a:spcPts val="1000"/>
              </a:spcBef>
              <a:spcAft>
                <a:spcPts val="0"/>
              </a:spcAft>
              <a:buClr>
                <a:srgbClr val="000000"/>
              </a:buClr>
              <a:buSzPts val="1600"/>
              <a:buFont typeface="Georgia"/>
              <a:buNone/>
              <a:defRPr sz="1600"/>
            </a:lvl3pPr>
            <a:lvl4pPr marL="1828800" lvl="3" indent="-228600" algn="l">
              <a:lnSpc>
                <a:spcPct val="90000"/>
              </a:lnSpc>
              <a:spcBef>
                <a:spcPts val="1000"/>
              </a:spcBef>
              <a:spcAft>
                <a:spcPts val="0"/>
              </a:spcAft>
              <a:buClr>
                <a:srgbClr val="000000"/>
              </a:buClr>
              <a:buSzPts val="1600"/>
              <a:buFont typeface="Georgia"/>
              <a:buNone/>
              <a:defRPr sz="1600"/>
            </a:lvl4pPr>
            <a:lvl5pPr marL="2286000" lvl="4" indent="-228600" algn="l">
              <a:lnSpc>
                <a:spcPct val="90000"/>
              </a:lnSpc>
              <a:spcBef>
                <a:spcPts val="1000"/>
              </a:spcBef>
              <a:spcAft>
                <a:spcPts val="0"/>
              </a:spcAft>
              <a:buClr>
                <a:srgbClr val="000000"/>
              </a:buClr>
              <a:buSzPts val="1600"/>
              <a:buFont typeface="Georgia"/>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72" name="Google Shape;72;p21"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73" name="Google Shape;73;p21"/>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7" name="Google Shape;7;p1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1pPr>
            <a:lvl2pPr marR="0" lvl="1"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2pPr>
            <a:lvl3pPr marR="0" lvl="2"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3pPr>
            <a:lvl4pPr marR="0" lvl="3"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4pPr>
            <a:lvl5pPr marR="0" lvl="4"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5pPr>
            <a:lvl6pPr marR="0" lvl="5"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6pPr>
            <a:lvl7pPr marR="0" lvl="6"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7pPr>
            <a:lvl8pPr marR="0" lvl="7"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8pPr>
            <a:lvl9pPr marR="0" lvl="8"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9pPr>
          </a:lstStyle>
          <a:p>
            <a:endParaRPr/>
          </a:p>
        </p:txBody>
      </p:sp>
      <p:sp>
        <p:nvSpPr>
          <p:cNvPr id="8" name="Google Shape;8;p12"/>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9pPr>
          </a:lstStyle>
          <a:p>
            <a:endParaRPr/>
          </a:p>
        </p:txBody>
      </p:sp>
      <p:sp>
        <p:nvSpPr>
          <p:cNvPr id="9" name="Google Shape;9;p12"/>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htarget.com/whatis/definition/correla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ibm.com/topics/linear-regression"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title"/>
          </p:nvPr>
        </p:nvSpPr>
        <p:spPr>
          <a:xfrm>
            <a:off x="685800" y="1108214"/>
            <a:ext cx="7772400" cy="3240120"/>
          </a:xfrm>
          <a:prstGeom prst="rect">
            <a:avLst/>
          </a:prstGeom>
          <a:noFill/>
          <a:ln>
            <a:noFill/>
          </a:ln>
        </p:spPr>
        <p:txBody>
          <a:bodyPr spcFirstLastPara="1" wrap="square" lIns="45700" tIns="45700" rIns="45700" bIns="45700" anchor="b" anchorCtr="0">
            <a:normAutofit/>
          </a:bodyPr>
          <a:lstStyle/>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2900"/>
              <a:buFont typeface="Arial"/>
              <a:buNone/>
            </a:pPr>
            <a:r>
              <a:rPr lang="en-US" sz="2900" b="0" dirty="0">
                <a:latin typeface="Arial"/>
                <a:ea typeface="Arial"/>
                <a:cs typeface="Arial"/>
                <a:sym typeface="Arial"/>
              </a:rPr>
              <a:t>Title: Enhancing House Prices Prediction Model</a:t>
            </a:r>
            <a:endParaRPr lang="en-US" dirty="0"/>
          </a:p>
        </p:txBody>
      </p:sp>
      <p:sp>
        <p:nvSpPr>
          <p:cNvPr id="93" name="Google Shape;93;p1"/>
          <p:cNvSpPr txBox="1"/>
          <p:nvPr/>
        </p:nvSpPr>
        <p:spPr>
          <a:xfrm>
            <a:off x="501472" y="5740549"/>
            <a:ext cx="7795260" cy="301107"/>
          </a:xfrm>
          <a:prstGeom prst="rect">
            <a:avLst/>
          </a:prstGeom>
          <a:noFill/>
          <a:ln>
            <a:noFill/>
          </a:ln>
        </p:spPr>
        <p:txBody>
          <a:bodyPr spcFirstLastPara="1" wrap="square" lIns="45700" tIns="45700" rIns="45700" bIns="45700"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US" sz="1500" b="0" i="0" u="none" strike="noStrike" cap="none" dirty="0">
                <a:solidFill>
                  <a:srgbClr val="000000"/>
                </a:solidFill>
                <a:latin typeface="Arial"/>
                <a:ea typeface="Arial"/>
                <a:cs typeface="Arial"/>
                <a:sym typeface="Arial"/>
              </a:rPr>
              <a:t>Author: </a:t>
            </a:r>
            <a:r>
              <a:rPr lang="en-US" sz="1500" dirty="0"/>
              <a:t>Rawan Alturkestani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C5C1-BA75-8667-21BA-2AEB4033A9C0}"/>
              </a:ext>
            </a:extLst>
          </p:cNvPr>
          <p:cNvSpPr>
            <a:spLocks noGrp="1"/>
          </p:cNvSpPr>
          <p:nvPr>
            <p:ph type="title"/>
          </p:nvPr>
        </p:nvSpPr>
        <p:spPr/>
        <p:txBody>
          <a:bodyPr/>
          <a:lstStyle/>
          <a:p>
            <a:r>
              <a:rPr lang="en-US" dirty="0">
                <a:latin typeface="Arial"/>
                <a:ea typeface="Arial"/>
                <a:cs typeface="Arial"/>
                <a:sym typeface="Arial"/>
              </a:rPr>
              <a:t>Analysis and Results</a:t>
            </a:r>
            <a:endParaRPr lang="en-US" dirty="0"/>
          </a:p>
        </p:txBody>
      </p:sp>
      <p:pic>
        <p:nvPicPr>
          <p:cNvPr id="5" name="Picture 4">
            <a:extLst>
              <a:ext uri="{FF2B5EF4-FFF2-40B4-BE49-F238E27FC236}">
                <a16:creationId xmlns:a16="http://schemas.microsoft.com/office/drawing/2014/main" id="{C1952312-A5AA-80D2-7DB9-9C8AD2693B07}"/>
              </a:ext>
            </a:extLst>
          </p:cNvPr>
          <p:cNvPicPr>
            <a:picLocks noChangeAspect="1"/>
          </p:cNvPicPr>
          <p:nvPr/>
        </p:nvPicPr>
        <p:blipFill>
          <a:blip r:embed="rId3"/>
          <a:stretch>
            <a:fillRect/>
          </a:stretch>
        </p:blipFill>
        <p:spPr>
          <a:xfrm>
            <a:off x="487387" y="2886783"/>
            <a:ext cx="7709346" cy="3202439"/>
          </a:xfrm>
          <a:prstGeom prst="rect">
            <a:avLst/>
          </a:prstGeom>
        </p:spPr>
      </p:pic>
      <p:sp>
        <p:nvSpPr>
          <p:cNvPr id="6" name="TextBox 5">
            <a:extLst>
              <a:ext uri="{FF2B5EF4-FFF2-40B4-BE49-F238E27FC236}">
                <a16:creationId xmlns:a16="http://schemas.microsoft.com/office/drawing/2014/main" id="{59A772D7-D951-26FE-1716-AB0B476C1EAB}"/>
              </a:ext>
            </a:extLst>
          </p:cNvPr>
          <p:cNvSpPr txBox="1"/>
          <p:nvPr/>
        </p:nvSpPr>
        <p:spPr>
          <a:xfrm>
            <a:off x="1225777" y="1351074"/>
            <a:ext cx="6096000" cy="1309687"/>
          </a:xfrm>
          <a:prstGeom prst="rect">
            <a:avLst/>
          </a:prstGeom>
          <a:ln/>
        </p:spPr>
        <p:style>
          <a:lnRef idx="2">
            <a:schemeClr val="accent5"/>
          </a:lnRef>
          <a:fillRef idx="1">
            <a:schemeClr val="lt1"/>
          </a:fillRef>
          <a:effectRef idx="0">
            <a:schemeClr val="accent5"/>
          </a:effectRef>
          <a:fontRef idx="minor">
            <a:schemeClr val="dk1"/>
          </a:fontRef>
        </p:style>
        <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r>
              <a:rPr lang="en-US" sz="1600" kern="1200" dirty="0"/>
              <a:t>Prediction of </a:t>
            </a:r>
            <a:r>
              <a:rPr lang="en-US" sz="1600" kern="1200" dirty="0" err="1"/>
              <a:t>SalePrice</a:t>
            </a:r>
            <a:r>
              <a:rPr lang="en-US" sz="1600" kern="1200" dirty="0"/>
              <a:t> with 9 different dependent variables of highest correlation with </a:t>
            </a:r>
            <a:r>
              <a:rPr lang="en-US" sz="1600" kern="1200" dirty="0" err="1"/>
              <a:t>SalePrice</a:t>
            </a:r>
            <a:r>
              <a:rPr lang="en-US" sz="1600" kern="1200" dirty="0"/>
              <a:t> and the prediction showed increase in score from 0.83 with 6 variable to 0.85 with 9 variables</a:t>
            </a:r>
          </a:p>
        </p:txBody>
      </p:sp>
      <p:sp>
        <p:nvSpPr>
          <p:cNvPr id="7" name="Oval 6">
            <a:extLst>
              <a:ext uri="{FF2B5EF4-FFF2-40B4-BE49-F238E27FC236}">
                <a16:creationId xmlns:a16="http://schemas.microsoft.com/office/drawing/2014/main" id="{240CCF1A-53C1-4349-675A-3E873949A654}"/>
              </a:ext>
            </a:extLst>
          </p:cNvPr>
          <p:cNvSpPr/>
          <p:nvPr/>
        </p:nvSpPr>
        <p:spPr>
          <a:xfrm>
            <a:off x="7194046" y="1416461"/>
            <a:ext cx="1104078" cy="1110271"/>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0.85</a:t>
            </a:r>
          </a:p>
        </p:txBody>
      </p:sp>
      <p:sp>
        <p:nvSpPr>
          <p:cNvPr id="8" name="Google Shape;145;p8">
            <a:extLst>
              <a:ext uri="{FF2B5EF4-FFF2-40B4-BE49-F238E27FC236}">
                <a16:creationId xmlns:a16="http://schemas.microsoft.com/office/drawing/2014/main" id="{02B5EECF-A4DF-D9B6-CC8F-87E3BB7428B0}"/>
              </a:ext>
            </a:extLst>
          </p:cNvPr>
          <p:cNvSpPr txBox="1">
            <a:spLocks/>
          </p:cNvSpPr>
          <p:nvPr/>
        </p:nvSpPr>
        <p:spPr>
          <a:xfrm>
            <a:off x="4451784" y="6356351"/>
            <a:ext cx="501763" cy="369291"/>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fld id="{00000000-1234-1234-1234-123412341234}" type="slidenum">
              <a:rPr lang="en-US" smtClean="0"/>
              <a:pPr/>
              <a:t>10</a:t>
            </a:fld>
            <a:endParaRPr lang="en-US"/>
          </a:p>
        </p:txBody>
      </p:sp>
    </p:spTree>
    <p:extLst>
      <p:ext uri="{BB962C8B-B14F-4D97-AF65-F5344CB8AC3E}">
        <p14:creationId xmlns:p14="http://schemas.microsoft.com/office/powerpoint/2010/main" val="211735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Analysis and Results</a:t>
            </a:r>
            <a:endParaRPr dirty="0"/>
          </a:p>
        </p:txBody>
      </p:sp>
      <p:sp>
        <p:nvSpPr>
          <p:cNvPr id="145" name="Google Shape;145;p8"/>
          <p:cNvSpPr txBox="1">
            <a:spLocks noGrp="1"/>
          </p:cNvSpPr>
          <p:nvPr>
            <p:ph type="sldNum" idx="4294967295"/>
          </p:nvPr>
        </p:nvSpPr>
        <p:spPr>
          <a:xfrm>
            <a:off x="4451784" y="6356351"/>
            <a:ext cx="501763"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11</a:t>
            </a:fld>
            <a:endParaRPr/>
          </a:p>
        </p:txBody>
      </p:sp>
      <p:sp>
        <p:nvSpPr>
          <p:cNvPr id="9" name="TextBox 8">
            <a:extLst>
              <a:ext uri="{FF2B5EF4-FFF2-40B4-BE49-F238E27FC236}">
                <a16:creationId xmlns:a16="http://schemas.microsoft.com/office/drawing/2014/main" id="{BA42A2A2-B738-9575-2D2D-B19F21B02984}"/>
              </a:ext>
            </a:extLst>
          </p:cNvPr>
          <p:cNvSpPr txBox="1"/>
          <p:nvPr/>
        </p:nvSpPr>
        <p:spPr>
          <a:xfrm>
            <a:off x="1225777" y="1171011"/>
            <a:ext cx="6096000" cy="1309687"/>
          </a:xfrm>
          <a:prstGeom prst="rect">
            <a:avLst/>
          </a:prstGeom>
          <a:ln>
            <a:solidFill>
              <a:schemeClr val="accent5"/>
            </a:solidFill>
          </a:ln>
        </p:spPr>
        <p:style>
          <a:lnRef idx="2">
            <a:schemeClr val="accent5"/>
          </a:lnRef>
          <a:fillRef idx="1">
            <a:schemeClr val="lt1"/>
          </a:fillRef>
          <a:effectRef idx="0">
            <a:schemeClr val="accent5"/>
          </a:effectRef>
          <a:fontRef idx="minor">
            <a:schemeClr val="dk1"/>
          </a:fontRef>
        </p:style>
        <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r>
              <a:rPr lang="en-US" sz="1600" kern="1200" dirty="0"/>
              <a:t>Prediction of </a:t>
            </a:r>
            <a:r>
              <a:rPr lang="en-US" sz="1600" dirty="0" err="1"/>
              <a:t>TotRmsAbvGrd</a:t>
            </a:r>
            <a:r>
              <a:rPr lang="en-US" sz="1600" kern="1200" dirty="0"/>
              <a:t> with 9 different dependent variables, it showed a positive prediction due to strong correlation with different dependent variables that impact the value of </a:t>
            </a:r>
            <a:r>
              <a:rPr lang="en-US" sz="1600" kern="1200" dirty="0" err="1"/>
              <a:t>TotRmsAbvGrd</a:t>
            </a:r>
            <a:endParaRPr lang="en-US" sz="1600" kern="1200" dirty="0"/>
          </a:p>
        </p:txBody>
      </p:sp>
      <p:sp>
        <p:nvSpPr>
          <p:cNvPr id="15" name="Oval 14">
            <a:extLst>
              <a:ext uri="{FF2B5EF4-FFF2-40B4-BE49-F238E27FC236}">
                <a16:creationId xmlns:a16="http://schemas.microsoft.com/office/drawing/2014/main" id="{B68BB07F-B9FE-A975-43A9-B6D407C85757}"/>
              </a:ext>
            </a:extLst>
          </p:cNvPr>
          <p:cNvSpPr/>
          <p:nvPr/>
        </p:nvSpPr>
        <p:spPr>
          <a:xfrm>
            <a:off x="7194046" y="1249317"/>
            <a:ext cx="1104078" cy="1110271"/>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0.8</a:t>
            </a:r>
          </a:p>
        </p:txBody>
      </p:sp>
      <p:pic>
        <p:nvPicPr>
          <p:cNvPr id="19" name="Picture 18">
            <a:extLst>
              <a:ext uri="{FF2B5EF4-FFF2-40B4-BE49-F238E27FC236}">
                <a16:creationId xmlns:a16="http://schemas.microsoft.com/office/drawing/2014/main" id="{EBA867F5-AC4A-3AB7-0CE1-93A1C7B2E250}"/>
              </a:ext>
            </a:extLst>
          </p:cNvPr>
          <p:cNvPicPr>
            <a:picLocks noChangeAspect="1"/>
          </p:cNvPicPr>
          <p:nvPr/>
        </p:nvPicPr>
        <p:blipFill>
          <a:blip r:embed="rId3"/>
          <a:stretch>
            <a:fillRect/>
          </a:stretch>
        </p:blipFill>
        <p:spPr>
          <a:xfrm>
            <a:off x="613628" y="2697625"/>
            <a:ext cx="7916744" cy="33593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Analysis and Results</a:t>
            </a:r>
            <a:endParaRPr dirty="0"/>
          </a:p>
        </p:txBody>
      </p:sp>
      <p:sp>
        <p:nvSpPr>
          <p:cNvPr id="145" name="Google Shape;145;p8"/>
          <p:cNvSpPr txBox="1">
            <a:spLocks noGrp="1"/>
          </p:cNvSpPr>
          <p:nvPr>
            <p:ph type="sldNum" idx="4294967295"/>
          </p:nvPr>
        </p:nvSpPr>
        <p:spPr>
          <a:xfrm>
            <a:off x="4451785" y="6356351"/>
            <a:ext cx="633332"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12</a:t>
            </a:fld>
            <a:endParaRPr dirty="0"/>
          </a:p>
        </p:txBody>
      </p:sp>
      <p:sp>
        <p:nvSpPr>
          <p:cNvPr id="12" name="TextBox 11">
            <a:extLst>
              <a:ext uri="{FF2B5EF4-FFF2-40B4-BE49-F238E27FC236}">
                <a16:creationId xmlns:a16="http://schemas.microsoft.com/office/drawing/2014/main" id="{5450B0D3-5DAF-CDE2-DDB6-E180D2D93933}"/>
              </a:ext>
            </a:extLst>
          </p:cNvPr>
          <p:cNvSpPr txBox="1"/>
          <p:nvPr/>
        </p:nvSpPr>
        <p:spPr>
          <a:xfrm>
            <a:off x="1404798" y="1034170"/>
            <a:ext cx="6095999" cy="1309687"/>
          </a:xfrm>
          <a:prstGeom prst="rect">
            <a:avLst/>
          </a:prstGeom>
          <a:ln/>
        </p:spPr>
        <p:style>
          <a:lnRef idx="2">
            <a:schemeClr val="accent5"/>
          </a:lnRef>
          <a:fillRef idx="1">
            <a:schemeClr val="lt1"/>
          </a:fillRef>
          <a:effectRef idx="0">
            <a:schemeClr val="accent5"/>
          </a:effectRef>
          <a:fontRef idx="minor">
            <a:schemeClr val="dk1"/>
          </a:fontRef>
        </p:style>
        <p:txBody>
          <a:bodyPr spcFirstLastPara="0" vert="horz" wrap="square" lIns="99060" tIns="99060" rIns="99060" bIns="99060" numCol="1" spcCol="1270" anchor="ctr" anchorCtr="0">
            <a:noAutofit/>
          </a:bodyPr>
          <a:lstStyle/>
          <a:p>
            <a:pPr marL="0" lvl="0" indent="0" algn="ctr" defTabSz="1733550">
              <a:lnSpc>
                <a:spcPct val="90000"/>
              </a:lnSpc>
              <a:spcBef>
                <a:spcPct val="0"/>
              </a:spcBef>
              <a:spcAft>
                <a:spcPct val="35000"/>
              </a:spcAft>
              <a:buNone/>
            </a:pPr>
            <a:r>
              <a:rPr lang="en-US" sz="1600" kern="1200" dirty="0"/>
              <a:t>Prediction of </a:t>
            </a:r>
            <a:r>
              <a:rPr lang="en-US" sz="1600" dirty="0" err="1"/>
              <a:t>OverallQual</a:t>
            </a:r>
            <a:r>
              <a:rPr lang="en-US" sz="1600" kern="1200" dirty="0"/>
              <a:t> with 9 different dependent variables, it showed the lowest prediction due to the distributed correlation with multiple dependent variables</a:t>
            </a:r>
          </a:p>
        </p:txBody>
      </p:sp>
      <p:sp>
        <p:nvSpPr>
          <p:cNvPr id="14" name="Oval 13">
            <a:extLst>
              <a:ext uri="{FF2B5EF4-FFF2-40B4-BE49-F238E27FC236}">
                <a16:creationId xmlns:a16="http://schemas.microsoft.com/office/drawing/2014/main" id="{E5DB310A-4B34-952B-7890-1CD0C5E9FFAE}"/>
              </a:ext>
            </a:extLst>
          </p:cNvPr>
          <p:cNvSpPr/>
          <p:nvPr/>
        </p:nvSpPr>
        <p:spPr>
          <a:xfrm>
            <a:off x="7373067" y="1133877"/>
            <a:ext cx="1104078" cy="1110271"/>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0.72</a:t>
            </a:r>
          </a:p>
        </p:txBody>
      </p:sp>
      <p:pic>
        <p:nvPicPr>
          <p:cNvPr id="5" name="Picture 4">
            <a:extLst>
              <a:ext uri="{FF2B5EF4-FFF2-40B4-BE49-F238E27FC236}">
                <a16:creationId xmlns:a16="http://schemas.microsoft.com/office/drawing/2014/main" id="{5C397965-C0D5-0133-2EFB-E0333831C3D9}"/>
              </a:ext>
            </a:extLst>
          </p:cNvPr>
          <p:cNvPicPr>
            <a:picLocks noChangeAspect="1"/>
          </p:cNvPicPr>
          <p:nvPr/>
        </p:nvPicPr>
        <p:blipFill>
          <a:blip r:embed="rId3"/>
          <a:stretch>
            <a:fillRect/>
          </a:stretch>
        </p:blipFill>
        <p:spPr>
          <a:xfrm>
            <a:off x="631728" y="2686540"/>
            <a:ext cx="7880543" cy="3321485"/>
          </a:xfrm>
          <a:prstGeom prst="rect">
            <a:avLst/>
          </a:prstGeom>
        </p:spPr>
      </p:pic>
    </p:spTree>
    <p:extLst>
      <p:ext uri="{BB962C8B-B14F-4D97-AF65-F5344CB8AC3E}">
        <p14:creationId xmlns:p14="http://schemas.microsoft.com/office/powerpoint/2010/main" val="1293483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p:cNvSpPr txBox="1">
            <a:spLocks noGrp="1"/>
          </p:cNvSpPr>
          <p:nvPr>
            <p:ph type="sldNum" idx="4294967295"/>
          </p:nvPr>
        </p:nvSpPr>
        <p:spPr>
          <a:xfrm>
            <a:off x="4455246" y="6356351"/>
            <a:ext cx="471934"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13</a:t>
            </a:fld>
            <a:endParaRPr dirty="0"/>
          </a:p>
        </p:txBody>
      </p:sp>
      <p:sp>
        <p:nvSpPr>
          <p:cNvPr id="154" name="Google Shape;154;p9"/>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fontScale="92500" lnSpcReduction="20000"/>
          </a:bodyPr>
          <a:lstStyle/>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Verification Steps: </a:t>
            </a:r>
          </a:p>
          <a:p>
            <a:pPr marL="342900" lvl="0" algn="l" rtl="0">
              <a:lnSpc>
                <a:spcPct val="150000"/>
              </a:lnSpc>
              <a:spcBef>
                <a:spcPts val="0"/>
              </a:spcBef>
              <a:spcAft>
                <a:spcPts val="0"/>
              </a:spcAft>
              <a:buClr>
                <a:srgbClr val="000000"/>
              </a:buClr>
              <a:buSzPts val="1800"/>
              <a:buFont typeface="+mj-lt"/>
              <a:buAutoNum type="arabicParenR"/>
            </a:pPr>
            <a:r>
              <a:rPr lang="en-US" sz="1800" dirty="0">
                <a:latin typeface="Arial"/>
                <a:cs typeface="Arial"/>
                <a:sym typeface="Arial"/>
              </a:rPr>
              <a:t>Comparing the prediction of </a:t>
            </a:r>
            <a:r>
              <a:rPr lang="en-US" sz="1800" dirty="0">
                <a:latin typeface="+mn-lt"/>
              </a:rPr>
              <a:t>houseSmallData.csv sample</a:t>
            </a:r>
            <a:r>
              <a:rPr lang="en-US" sz="1800" dirty="0">
                <a:latin typeface="Arial"/>
                <a:cs typeface="Arial"/>
                <a:sym typeface="Arial"/>
              </a:rPr>
              <a:t> dataset with jtest.csv dataset. </a:t>
            </a:r>
          </a:p>
          <a:p>
            <a:pPr marL="342900">
              <a:lnSpc>
                <a:spcPct val="150000"/>
              </a:lnSpc>
              <a:spcBef>
                <a:spcPts val="0"/>
              </a:spcBef>
              <a:buFont typeface="+mj-lt"/>
              <a:buAutoNum type="arabicParenR"/>
            </a:pPr>
            <a:r>
              <a:rPr lang="en-US" sz="1800" dirty="0">
                <a:latin typeface="Arial"/>
                <a:cs typeface="Arial"/>
                <a:sym typeface="Arial"/>
              </a:rPr>
              <a:t>Observing jtest.csv dataset </a:t>
            </a:r>
          </a:p>
          <a:p>
            <a:pPr marL="342900">
              <a:lnSpc>
                <a:spcPct val="150000"/>
              </a:lnSpc>
              <a:spcBef>
                <a:spcPts val="0"/>
              </a:spcBef>
              <a:buFont typeface="+mj-lt"/>
              <a:buAutoNum type="arabicParenR"/>
            </a:pPr>
            <a:endParaRPr lang="en-US" sz="1800" dirty="0">
              <a:latin typeface="Arial"/>
              <a:cs typeface="Arial"/>
              <a:sym typeface="Arial"/>
            </a:endParaRPr>
          </a:p>
          <a:p>
            <a:pPr marL="342900">
              <a:lnSpc>
                <a:spcPct val="150000"/>
              </a:lnSpc>
              <a:spcBef>
                <a:spcPts val="0"/>
              </a:spcBef>
              <a:buFont typeface="+mj-lt"/>
              <a:buAutoNum type="arabicParenR"/>
            </a:pPr>
            <a:endParaRPr lang="en-US" sz="1800" dirty="0">
              <a:latin typeface="Arial"/>
              <a:cs typeface="Arial"/>
              <a:sym typeface="Arial"/>
            </a:endParaRPr>
          </a:p>
          <a:p>
            <a:pPr marL="342900">
              <a:lnSpc>
                <a:spcPct val="150000"/>
              </a:lnSpc>
              <a:spcBef>
                <a:spcPts val="0"/>
              </a:spcBef>
              <a:buFont typeface="+mj-lt"/>
              <a:buAutoNum type="arabicParenR"/>
            </a:pPr>
            <a:endParaRPr lang="en-US" sz="1800" dirty="0">
              <a:latin typeface="Arial"/>
              <a:cs typeface="Arial"/>
              <a:sym typeface="Arial"/>
            </a:endParaRPr>
          </a:p>
          <a:p>
            <a:pPr marL="342900">
              <a:lnSpc>
                <a:spcPct val="150000"/>
              </a:lnSpc>
              <a:spcBef>
                <a:spcPts val="0"/>
              </a:spcBef>
              <a:buFont typeface="+mj-lt"/>
              <a:buAutoNum type="arabicParenR"/>
            </a:pPr>
            <a:endParaRPr lang="en-US" sz="1800" dirty="0">
              <a:latin typeface="Arial"/>
              <a:cs typeface="Arial"/>
              <a:sym typeface="Arial"/>
            </a:endParaRPr>
          </a:p>
          <a:p>
            <a:pPr marL="342900">
              <a:lnSpc>
                <a:spcPct val="150000"/>
              </a:lnSpc>
              <a:spcBef>
                <a:spcPts val="0"/>
              </a:spcBef>
              <a:buFont typeface="+mj-lt"/>
              <a:buAutoNum type="arabicParenR"/>
            </a:pPr>
            <a:r>
              <a:rPr lang="en-US" sz="1800" dirty="0">
                <a:latin typeface="Arial"/>
                <a:cs typeface="Arial"/>
                <a:sym typeface="Arial"/>
              </a:rPr>
              <a:t>Preparing the dataset for prediction and removing null values </a:t>
            </a:r>
          </a:p>
          <a:p>
            <a:pPr marL="342900">
              <a:lnSpc>
                <a:spcPct val="150000"/>
              </a:lnSpc>
              <a:spcBef>
                <a:spcPts val="0"/>
              </a:spcBef>
              <a:buFont typeface="+mj-lt"/>
              <a:buAutoNum type="arabicParenR"/>
            </a:pPr>
            <a:r>
              <a:rPr lang="en-US" sz="1800" dirty="0">
                <a:latin typeface="Arial"/>
                <a:cs typeface="Arial"/>
                <a:sym typeface="Arial"/>
              </a:rPr>
              <a:t>Calculating prediction score of jtest.csv</a:t>
            </a:r>
          </a:p>
          <a:p>
            <a:pPr marL="0"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r>
              <a:rPr lang="en-US" sz="1800" dirty="0">
                <a:latin typeface="Arial"/>
                <a:cs typeface="Arial"/>
                <a:sym typeface="Arial"/>
              </a:rPr>
              <a:t>The result showed 0.75 which is clearly less than the now we have score with </a:t>
            </a:r>
            <a:r>
              <a:rPr lang="en-US" sz="1800" dirty="0">
                <a:latin typeface="+mn-lt"/>
              </a:rPr>
              <a:t>houseSmallData.csv 0.85</a:t>
            </a:r>
            <a:r>
              <a:rPr lang="en-US" sz="1800" dirty="0">
                <a:latin typeface="Arial"/>
                <a:cs typeface="Arial"/>
                <a:sym typeface="Arial"/>
              </a:rPr>
              <a:t>  </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grpSp>
        <p:nvGrpSpPr>
          <p:cNvPr id="7" name="Group 6">
            <a:extLst>
              <a:ext uri="{FF2B5EF4-FFF2-40B4-BE49-F238E27FC236}">
                <a16:creationId xmlns:a16="http://schemas.microsoft.com/office/drawing/2014/main" id="{EB2EC988-8C0C-308D-CFBA-93A33D809321}"/>
              </a:ext>
            </a:extLst>
          </p:cNvPr>
          <p:cNvGrpSpPr/>
          <p:nvPr/>
        </p:nvGrpSpPr>
        <p:grpSpPr>
          <a:xfrm>
            <a:off x="3792511" y="2359284"/>
            <a:ext cx="4231349" cy="1498400"/>
            <a:chOff x="3792511" y="2359284"/>
            <a:chExt cx="4231349" cy="1498400"/>
          </a:xfrm>
        </p:grpSpPr>
        <p:pic>
          <p:nvPicPr>
            <p:cNvPr id="5" name="Picture 4">
              <a:extLst>
                <a:ext uri="{FF2B5EF4-FFF2-40B4-BE49-F238E27FC236}">
                  <a16:creationId xmlns:a16="http://schemas.microsoft.com/office/drawing/2014/main" id="{4C271930-E54F-D19D-1BA1-FAB3C4150F3D}"/>
                </a:ext>
              </a:extLst>
            </p:cNvPr>
            <p:cNvPicPr>
              <a:picLocks noChangeAspect="1"/>
            </p:cNvPicPr>
            <p:nvPr/>
          </p:nvPicPr>
          <p:blipFill>
            <a:blip r:embed="rId3"/>
            <a:stretch>
              <a:fillRect/>
            </a:stretch>
          </p:blipFill>
          <p:spPr>
            <a:xfrm>
              <a:off x="3861639" y="2359284"/>
              <a:ext cx="4162221" cy="1498400"/>
            </a:xfrm>
            <a:prstGeom prst="rect">
              <a:avLst/>
            </a:prstGeom>
          </p:spPr>
        </p:pic>
        <p:sp>
          <p:nvSpPr>
            <p:cNvPr id="6" name="Rectangle 5">
              <a:extLst>
                <a:ext uri="{FF2B5EF4-FFF2-40B4-BE49-F238E27FC236}">
                  <a16:creationId xmlns:a16="http://schemas.microsoft.com/office/drawing/2014/main" id="{D90CAA0A-E194-DF6D-E7BB-B6EA3CF5C076}"/>
                </a:ext>
              </a:extLst>
            </p:cNvPr>
            <p:cNvSpPr/>
            <p:nvPr/>
          </p:nvSpPr>
          <p:spPr>
            <a:xfrm>
              <a:off x="3792511" y="3717561"/>
              <a:ext cx="779489" cy="14012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3" y="6356351"/>
            <a:ext cx="34267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14</a:t>
            </a:fld>
            <a:endParaRPr/>
          </a:p>
        </p:txBody>
      </p:sp>
      <p:sp>
        <p:nvSpPr>
          <p:cNvPr id="162" name="Google Shape;162;p10"/>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114300" indent="0" algn="l">
              <a:lnSpc>
                <a:spcPct val="150000"/>
              </a:lnSpc>
              <a:buNone/>
            </a:pPr>
            <a:r>
              <a:rPr lang="en-US" sz="1600" b="0" i="0" dirty="0">
                <a:solidFill>
                  <a:srgbClr val="000000"/>
                </a:solidFill>
                <a:effectLst/>
                <a:highlight>
                  <a:srgbClr val="FFFFFF"/>
                </a:highlight>
                <a:latin typeface="Helvetica Neue"/>
              </a:rPr>
              <a:t>This project is a work on enhancing the </a:t>
            </a:r>
            <a:r>
              <a:rPr lang="en-US" sz="1600" dirty="0">
                <a:highlight>
                  <a:srgbClr val="FFFFFF"/>
                </a:highlight>
                <a:latin typeface="Helvetica Neue"/>
              </a:rPr>
              <a:t>house price </a:t>
            </a:r>
            <a:r>
              <a:rPr lang="en-US" sz="1600" b="0" i="0" dirty="0">
                <a:solidFill>
                  <a:srgbClr val="000000"/>
                </a:solidFill>
                <a:effectLst/>
                <a:highlight>
                  <a:srgbClr val="FFFFFF"/>
                </a:highlight>
                <a:latin typeface="Helvetica Neue"/>
              </a:rPr>
              <a:t>prediction with a Linear regression model, in conclusion: </a:t>
            </a:r>
          </a:p>
          <a:p>
            <a:pPr algn="l">
              <a:lnSpc>
                <a:spcPct val="150000"/>
              </a:lnSpc>
            </a:pPr>
            <a:r>
              <a:rPr lang="en-US" sz="1600" b="0" i="0" dirty="0">
                <a:solidFill>
                  <a:srgbClr val="000000"/>
                </a:solidFill>
                <a:effectLst/>
                <a:highlight>
                  <a:srgbClr val="FFFFFF"/>
                </a:highlight>
                <a:latin typeface="Helvetica Neue"/>
              </a:rPr>
              <a:t>Proper data preparation and cleaning can help make better prediction </a:t>
            </a:r>
          </a:p>
          <a:p>
            <a:pPr algn="l">
              <a:lnSpc>
                <a:spcPct val="150000"/>
              </a:lnSpc>
            </a:pPr>
            <a:r>
              <a:rPr lang="en-US" sz="1600" b="0" i="0" dirty="0">
                <a:solidFill>
                  <a:srgbClr val="000000"/>
                </a:solidFill>
                <a:effectLst/>
                <a:highlight>
                  <a:srgbClr val="FFFFFF"/>
                </a:highlight>
                <a:latin typeface="Helvetica Neue"/>
              </a:rPr>
              <a:t>Data </a:t>
            </a:r>
            <a:r>
              <a:rPr lang="en-US" sz="1600" dirty="0">
                <a:highlight>
                  <a:srgbClr val="FFFFFF"/>
                </a:highlight>
                <a:latin typeface="Helvetica Neue"/>
              </a:rPr>
              <a:t>preparation has to be taken </a:t>
            </a:r>
            <a:r>
              <a:rPr lang="en-US" sz="1600" b="0" i="0" dirty="0">
                <a:solidFill>
                  <a:srgbClr val="000000"/>
                </a:solidFill>
                <a:effectLst/>
                <a:highlight>
                  <a:srgbClr val="FFFFFF"/>
                </a:highlight>
                <a:latin typeface="Helvetica Neue"/>
              </a:rPr>
              <a:t>carefully as it could be impactful to the prediction accuracy and can cause data loss</a:t>
            </a:r>
          </a:p>
          <a:p>
            <a:pPr>
              <a:lnSpc>
                <a:spcPct val="150000"/>
              </a:lnSpc>
            </a:pPr>
            <a:r>
              <a:rPr lang="en-US" sz="1600" dirty="0">
                <a:highlight>
                  <a:srgbClr val="FFFFFF"/>
                </a:highlight>
                <a:latin typeface="Helvetica Neue"/>
              </a:rPr>
              <a:t>Increasing the sample of dependent variables </a:t>
            </a:r>
            <a:r>
              <a:rPr lang="en-US" sz="1600" b="0" i="0" dirty="0">
                <a:solidFill>
                  <a:srgbClr val="000000"/>
                </a:solidFill>
                <a:effectLst/>
                <a:highlight>
                  <a:srgbClr val="FFFFFF"/>
                </a:highlight>
                <a:latin typeface="Helvetica Neue"/>
              </a:rPr>
              <a:t>can increase the prediction score</a:t>
            </a:r>
          </a:p>
          <a:p>
            <a:pPr>
              <a:lnSpc>
                <a:spcPct val="150000"/>
              </a:lnSpc>
            </a:pPr>
            <a:r>
              <a:rPr lang="en-US" sz="1600" b="0" i="0" dirty="0">
                <a:solidFill>
                  <a:srgbClr val="000000"/>
                </a:solidFill>
                <a:effectLst/>
                <a:highlight>
                  <a:srgbClr val="FFFFFF"/>
                </a:highlight>
                <a:latin typeface="Helvetica Neue"/>
              </a:rPr>
              <a:t>Linear Regression works well the more correlation the dependent variable has with the independent variables</a:t>
            </a:r>
          </a:p>
          <a:p>
            <a:pPr>
              <a:lnSpc>
                <a:spcPct val="150000"/>
              </a:lnSpc>
            </a:pPr>
            <a:r>
              <a:rPr lang="en-US" sz="1600" dirty="0">
                <a:highlight>
                  <a:srgbClr val="FFFFFF"/>
                </a:highlight>
                <a:latin typeface="Helvetica Neue"/>
              </a:rPr>
              <a:t>Final verification can be useful to test the accuracy of the work </a:t>
            </a:r>
            <a:endParaRPr lang="en-US" sz="1600" b="0" i="0" dirty="0">
              <a:solidFill>
                <a:srgbClr val="000000"/>
              </a:solidFill>
              <a:effectLst/>
              <a:highlight>
                <a:srgbClr val="FFFFFF"/>
              </a:highlight>
              <a:latin typeface="Helvetica Neue"/>
            </a:endParaRPr>
          </a:p>
          <a:p>
            <a:pPr marL="114300" indent="0">
              <a:buNone/>
            </a:pPr>
            <a:endParaRPr lang="en-US" sz="1600" b="0" i="0" dirty="0">
              <a:solidFill>
                <a:srgbClr val="000000"/>
              </a:solidFill>
              <a:effectLst/>
              <a:highlight>
                <a:srgbClr val="FFFFFF"/>
              </a:highlight>
              <a:latin typeface="Helvetica Neue"/>
            </a:endParaRPr>
          </a:p>
          <a:p>
            <a:pPr algn="l"/>
            <a:endParaRPr lang="en-US" sz="1200" b="0" i="0" dirty="0">
              <a:solidFill>
                <a:srgbClr val="000000"/>
              </a:solidFill>
              <a:effectLst/>
              <a:highlight>
                <a:srgbClr val="FFFFFF"/>
              </a:highlight>
              <a:latin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References</a:t>
            </a:r>
            <a:endParaRPr/>
          </a:p>
        </p:txBody>
      </p:sp>
      <p:sp>
        <p:nvSpPr>
          <p:cNvPr id="169" name="Google Shape;169;p11"/>
          <p:cNvSpPr txBox="1">
            <a:spLocks noGrp="1"/>
          </p:cNvSpPr>
          <p:nvPr>
            <p:ph type="sldNum" idx="4294967295"/>
          </p:nvPr>
        </p:nvSpPr>
        <p:spPr>
          <a:xfrm>
            <a:off x="4421704" y="6356351"/>
            <a:ext cx="300592"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15</a:t>
            </a:fld>
            <a:endParaRPr/>
          </a:p>
        </p:txBody>
      </p:sp>
      <p:sp>
        <p:nvSpPr>
          <p:cNvPr id="170" name="Google Shape;170;p11"/>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285750" indent="-285750">
              <a:lnSpc>
                <a:spcPct val="99000"/>
              </a:lnSpc>
              <a:spcBef>
                <a:spcPts val="1200"/>
              </a:spcBef>
            </a:pPr>
            <a:r>
              <a:rPr lang="en-US" sz="1400" dirty="0">
                <a:latin typeface="Arial"/>
                <a:ea typeface="Arial"/>
                <a:cs typeface="Arial"/>
                <a:sym typeface="Arial"/>
              </a:rPr>
              <a:t>Wigmore, Ivy. “correlation.” </a:t>
            </a:r>
            <a:r>
              <a:rPr lang="en-US" sz="1400" dirty="0" err="1">
                <a:latin typeface="Arial"/>
                <a:ea typeface="Arial"/>
                <a:cs typeface="Arial"/>
                <a:sym typeface="Arial"/>
              </a:rPr>
              <a:t>techtarget</a:t>
            </a:r>
            <a:r>
              <a:rPr lang="en-US" sz="1400" dirty="0">
                <a:latin typeface="Arial"/>
                <a:ea typeface="Arial"/>
                <a:cs typeface="Arial"/>
                <a:sym typeface="Arial"/>
              </a:rPr>
              <a:t>. 2020. </a:t>
            </a:r>
            <a:r>
              <a:rPr lang="en-US" sz="1400" dirty="0">
                <a:latin typeface="Arial"/>
                <a:ea typeface="Arial"/>
                <a:cs typeface="Arial"/>
                <a:sym typeface="Arial"/>
                <a:hlinkClick r:id="rId3"/>
              </a:rPr>
              <a:t>https://www.techtarget.com/whatis/definition/correlation</a:t>
            </a:r>
            <a:r>
              <a:rPr lang="en-US" sz="1400" dirty="0">
                <a:latin typeface="Arial"/>
                <a:ea typeface="Arial"/>
                <a:cs typeface="Arial"/>
                <a:sym typeface="Arial"/>
              </a:rPr>
              <a:t> </a:t>
            </a:r>
          </a:p>
          <a:p>
            <a:pPr marL="285750" indent="-285750">
              <a:lnSpc>
                <a:spcPct val="99000"/>
              </a:lnSpc>
              <a:spcBef>
                <a:spcPts val="1200"/>
              </a:spcBef>
            </a:pPr>
            <a:r>
              <a:rPr lang="en-US" sz="1400" dirty="0">
                <a:latin typeface="Arial"/>
                <a:ea typeface="Arial"/>
                <a:cs typeface="Arial"/>
                <a:sym typeface="Arial"/>
              </a:rPr>
              <a:t>IBM. “What is linear regression?.” </a:t>
            </a:r>
            <a:r>
              <a:rPr lang="en-US" sz="1400" dirty="0" err="1">
                <a:latin typeface="Arial"/>
                <a:ea typeface="Arial"/>
                <a:cs typeface="Arial"/>
                <a:sym typeface="Arial"/>
              </a:rPr>
              <a:t>ibm</a:t>
            </a:r>
            <a:r>
              <a:rPr lang="en-US" sz="1400" dirty="0">
                <a:latin typeface="Arial"/>
                <a:ea typeface="Arial"/>
                <a:cs typeface="Arial"/>
                <a:sym typeface="Arial"/>
              </a:rPr>
              <a:t>. 2024. </a:t>
            </a:r>
            <a:r>
              <a:rPr lang="en-US" sz="1400" dirty="0">
                <a:latin typeface="Arial"/>
                <a:ea typeface="Arial"/>
                <a:cs typeface="Arial"/>
                <a:sym typeface="Arial"/>
                <a:hlinkClick r:id="rId4"/>
              </a:rPr>
              <a:t>https://www.ibm.com/topics/linear-regression</a:t>
            </a:r>
            <a:r>
              <a:rPr lang="en-US" sz="1400" dirty="0">
                <a:latin typeface="Arial"/>
                <a:ea typeface="Arial"/>
                <a:cs typeface="Arial"/>
                <a:sym typeface="Arial"/>
              </a:rPr>
              <a:t> </a:t>
            </a:r>
          </a:p>
          <a:p>
            <a:pPr marL="285750" indent="-285750">
              <a:lnSpc>
                <a:spcPct val="99000"/>
              </a:lnSpc>
              <a:spcBef>
                <a:spcPts val="1200"/>
              </a:spcBef>
            </a:pPr>
            <a:endParaRPr lang="en-US" sz="2000" dirty="0"/>
          </a:p>
        </p:txBody>
      </p:sp>
      <p:sp>
        <p:nvSpPr>
          <p:cNvPr id="171" name="Google Shape;171;p11"/>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a:t>
            </a:fld>
            <a:endParaRPr/>
          </a:p>
        </p:txBody>
      </p:sp>
      <p:sp>
        <p:nvSpPr>
          <p:cNvPr id="100" name="Google Shape;100;p2"/>
          <p:cNvSpPr txBox="1">
            <a:spLocks noGrp="1"/>
          </p:cNvSpPr>
          <p:nvPr>
            <p:ph type="body" idx="1"/>
          </p:nvPr>
        </p:nvSpPr>
        <p:spPr>
          <a:xfrm>
            <a:off x="159297" y="234194"/>
            <a:ext cx="8825404"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ctr" rtl="0">
              <a:lnSpc>
                <a:spcPct val="110000"/>
              </a:lnSpc>
              <a:spcBef>
                <a:spcPts val="0"/>
              </a:spcBef>
              <a:spcAft>
                <a:spcPts val="0"/>
              </a:spcAft>
              <a:buClr>
                <a:srgbClr val="000000"/>
              </a:buClr>
              <a:buSzPts val="1800"/>
              <a:buNone/>
            </a:pPr>
            <a:r>
              <a:rPr lang="en-US" b="0" i="0" dirty="0">
                <a:solidFill>
                  <a:srgbClr val="000000"/>
                </a:solidFill>
                <a:effectLst/>
                <a:highlight>
                  <a:srgbClr val="FFFFFF"/>
                </a:highlight>
                <a:latin typeface="Helvetica Neue"/>
              </a:rPr>
              <a:t>Steps followed toward enhancing the prediction</a:t>
            </a:r>
            <a:endParaRPr lang="en-US" dirty="0">
              <a:highlight>
                <a:srgbClr val="FFFFFF"/>
              </a:highlight>
              <a:latin typeface="Helvetica Neue"/>
            </a:endParaRPr>
          </a:p>
        </p:txBody>
      </p:sp>
      <p:graphicFrame>
        <p:nvGraphicFramePr>
          <p:cNvPr id="2" name="Diagram 1">
            <a:extLst>
              <a:ext uri="{FF2B5EF4-FFF2-40B4-BE49-F238E27FC236}">
                <a16:creationId xmlns:a16="http://schemas.microsoft.com/office/drawing/2014/main" id="{ACAA2E3A-D684-14DF-75D1-FA145F813CF0}"/>
              </a:ext>
            </a:extLst>
          </p:cNvPr>
          <p:cNvGraphicFramePr/>
          <p:nvPr>
            <p:extLst>
              <p:ext uri="{D42A27DB-BD31-4B8C-83A1-F6EECF244321}">
                <p14:modId xmlns:p14="http://schemas.microsoft.com/office/powerpoint/2010/main" val="3622508740"/>
              </p:ext>
            </p:extLst>
          </p:nvPr>
        </p:nvGraphicFramePr>
        <p:xfrm>
          <a:off x="1404486" y="1072586"/>
          <a:ext cx="6566859" cy="535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The Data</a:t>
            </a:r>
            <a:endParaRPr dirty="0"/>
          </a:p>
        </p:txBody>
      </p:sp>
      <p:sp>
        <p:nvSpPr>
          <p:cNvPr id="107" name="Google Shape;107;p3"/>
          <p:cNvSpPr txBox="1">
            <a:spLocks noGrp="1"/>
          </p:cNvSpPr>
          <p:nvPr>
            <p:ph type="sldNum" idx="4294967295"/>
          </p:nvPr>
        </p:nvSpPr>
        <p:spPr>
          <a:xfrm>
            <a:off x="4456865" y="6356351"/>
            <a:ext cx="230270"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a:t>
            </a:fld>
            <a:endParaRPr dirty="0"/>
          </a:p>
        </p:txBody>
      </p:sp>
      <p:sp>
        <p:nvSpPr>
          <p:cNvPr id="108" name="Google Shape;108;p3"/>
          <p:cNvSpPr txBox="1">
            <a:spLocks noGrp="1"/>
          </p:cNvSpPr>
          <p:nvPr>
            <p:ph type="body" idx="1"/>
          </p:nvPr>
        </p:nvSpPr>
        <p:spPr>
          <a:xfrm>
            <a:off x="606342" y="1292154"/>
            <a:ext cx="7931316" cy="3802578"/>
          </a:xfrm>
          <a:prstGeom prst="rect">
            <a:avLst/>
          </a:prstGeom>
          <a:noFill/>
          <a:ln>
            <a:noFill/>
          </a:ln>
        </p:spPr>
        <p:txBody>
          <a:bodyPr spcFirstLastPara="1" wrap="square" lIns="45700" tIns="45700" rIns="45700" bIns="45700" anchor="t" anchorCtr="0">
            <a:normAutofit/>
          </a:bodyPr>
          <a:lstStyle/>
          <a:p>
            <a:pPr marL="0" indent="0">
              <a:lnSpc>
                <a:spcPct val="110000"/>
              </a:lnSpc>
              <a:spcBef>
                <a:spcPts val="0"/>
              </a:spcBef>
              <a:buNone/>
            </a:pPr>
            <a:r>
              <a:rPr lang="en-US" sz="2000" dirty="0">
                <a:latin typeface="+mn-lt"/>
              </a:rPr>
              <a:t>houseSmallData.csv dataset </a:t>
            </a:r>
          </a:p>
          <a:p>
            <a:pPr marL="0" indent="0">
              <a:lnSpc>
                <a:spcPct val="110000"/>
              </a:lnSpc>
              <a:spcBef>
                <a:spcPts val="0"/>
              </a:spcBef>
              <a:buNone/>
            </a:pPr>
            <a:endParaRPr lang="en-US" sz="2000" dirty="0">
              <a:latin typeface="+mn-lt"/>
            </a:endParaRPr>
          </a:p>
          <a:p>
            <a:pPr marL="0" indent="0">
              <a:lnSpc>
                <a:spcPct val="110000"/>
              </a:lnSpc>
              <a:spcBef>
                <a:spcPts val="0"/>
              </a:spcBef>
              <a:buNone/>
            </a:pPr>
            <a:endParaRPr lang="en-US" sz="2000" dirty="0">
              <a:latin typeface="+mn-lt"/>
            </a:endParaRPr>
          </a:p>
          <a:p>
            <a:pPr marL="0" indent="0">
              <a:lnSpc>
                <a:spcPct val="110000"/>
              </a:lnSpc>
              <a:spcBef>
                <a:spcPts val="0"/>
              </a:spcBef>
              <a:buNone/>
            </a:pPr>
            <a:endParaRPr lang="en-US" sz="2000" dirty="0">
              <a:latin typeface="+mn-lt"/>
            </a:endParaRPr>
          </a:p>
          <a:p>
            <a:pPr marL="0" indent="0">
              <a:lnSpc>
                <a:spcPct val="110000"/>
              </a:lnSpc>
              <a:spcBef>
                <a:spcPts val="0"/>
              </a:spcBef>
              <a:buNone/>
            </a:pPr>
            <a:endParaRPr lang="en-US" sz="2000" dirty="0">
              <a:latin typeface="+mn-lt"/>
            </a:endParaRPr>
          </a:p>
          <a:p>
            <a:pPr marL="0" indent="0">
              <a:lnSpc>
                <a:spcPct val="110000"/>
              </a:lnSpc>
              <a:spcBef>
                <a:spcPts val="0"/>
              </a:spcBef>
              <a:buNone/>
            </a:pPr>
            <a:endParaRPr lang="en-US" sz="2000" dirty="0">
              <a:latin typeface="+mn-lt"/>
            </a:endParaRPr>
          </a:p>
          <a:p>
            <a:pPr marL="0" indent="0">
              <a:lnSpc>
                <a:spcPct val="110000"/>
              </a:lnSpc>
              <a:spcBef>
                <a:spcPts val="0"/>
              </a:spcBef>
              <a:buNone/>
            </a:pPr>
            <a:endParaRPr lang="en-US" sz="2000" dirty="0">
              <a:latin typeface="+mn-lt"/>
            </a:endParaRPr>
          </a:p>
          <a:p>
            <a:pPr marL="0" indent="0">
              <a:lnSpc>
                <a:spcPct val="110000"/>
              </a:lnSpc>
              <a:spcBef>
                <a:spcPts val="0"/>
              </a:spcBef>
              <a:buNone/>
            </a:pPr>
            <a:endParaRPr lang="en-US" sz="2000" dirty="0">
              <a:latin typeface="+mn-lt"/>
            </a:endParaRPr>
          </a:p>
          <a:p>
            <a:pPr marL="0" indent="0">
              <a:lnSpc>
                <a:spcPct val="110000"/>
              </a:lnSpc>
              <a:spcBef>
                <a:spcPts val="0"/>
              </a:spcBef>
              <a:buNone/>
            </a:pPr>
            <a:endParaRPr lang="en-US" sz="2000" dirty="0">
              <a:latin typeface="+mn-lt"/>
            </a:endParaRPr>
          </a:p>
          <a:p>
            <a:pPr marL="0" indent="0">
              <a:lnSpc>
                <a:spcPct val="110000"/>
              </a:lnSpc>
              <a:spcBef>
                <a:spcPts val="0"/>
              </a:spcBef>
              <a:buNone/>
            </a:pPr>
            <a:endParaRPr lang="en-US" sz="2000" dirty="0">
              <a:latin typeface="+mn-lt"/>
            </a:endParaRPr>
          </a:p>
          <a:p>
            <a:pPr marL="0" indent="0">
              <a:lnSpc>
                <a:spcPct val="110000"/>
              </a:lnSpc>
              <a:spcBef>
                <a:spcPts val="0"/>
              </a:spcBef>
              <a:buNone/>
            </a:pPr>
            <a:r>
              <a:rPr lang="en-US" sz="2000" dirty="0">
                <a:latin typeface="+mn-lt"/>
              </a:rPr>
              <a:t>Contains: </a:t>
            </a:r>
          </a:p>
          <a:p>
            <a:pPr marL="0" indent="0">
              <a:lnSpc>
                <a:spcPct val="110000"/>
              </a:lnSpc>
              <a:spcBef>
                <a:spcPts val="0"/>
              </a:spcBef>
              <a:buNone/>
            </a:pPr>
            <a:endParaRPr lang="en-US" sz="2000" dirty="0">
              <a:latin typeface="+mn-lt"/>
            </a:endParaRPr>
          </a:p>
          <a:p>
            <a:pPr marL="0" lvl="0" indent="0" algn="l" rtl="0">
              <a:lnSpc>
                <a:spcPct val="110000"/>
              </a:lnSpc>
              <a:spcBef>
                <a:spcPts val="0"/>
              </a:spcBef>
              <a:spcAft>
                <a:spcPts val="0"/>
              </a:spcAft>
              <a:buClr>
                <a:srgbClr val="000000"/>
              </a:buClr>
              <a:buSzPts val="1800"/>
              <a:buNone/>
            </a:pPr>
            <a:endParaRPr lang="en-US" dirty="0"/>
          </a:p>
          <a:p>
            <a:pPr marL="0" lvl="0" indent="0" algn="l" rtl="0">
              <a:lnSpc>
                <a:spcPct val="110000"/>
              </a:lnSpc>
              <a:spcBef>
                <a:spcPts val="0"/>
              </a:spcBef>
              <a:spcAft>
                <a:spcPts val="0"/>
              </a:spcAft>
              <a:buClr>
                <a:srgbClr val="000000"/>
              </a:buClr>
              <a:buSzPts val="1800"/>
              <a:buNone/>
            </a:pPr>
            <a:endParaRPr dirty="0"/>
          </a:p>
        </p:txBody>
      </p:sp>
      <p:pic>
        <p:nvPicPr>
          <p:cNvPr id="3" name="Picture 2">
            <a:extLst>
              <a:ext uri="{FF2B5EF4-FFF2-40B4-BE49-F238E27FC236}">
                <a16:creationId xmlns:a16="http://schemas.microsoft.com/office/drawing/2014/main" id="{8BC6CDE7-5888-9F58-F5F2-3B688CB9F257}"/>
              </a:ext>
            </a:extLst>
          </p:cNvPr>
          <p:cNvPicPr>
            <a:picLocks noChangeAspect="1"/>
          </p:cNvPicPr>
          <p:nvPr/>
        </p:nvPicPr>
        <p:blipFill rotWithShape="1">
          <a:blip r:embed="rId3"/>
          <a:srcRect b="2107"/>
          <a:stretch/>
        </p:blipFill>
        <p:spPr>
          <a:xfrm>
            <a:off x="606342" y="1848326"/>
            <a:ext cx="7530384" cy="2684203"/>
          </a:xfrm>
          <a:prstGeom prst="rect">
            <a:avLst/>
          </a:prstGeom>
        </p:spPr>
      </p:pic>
      <p:sp>
        <p:nvSpPr>
          <p:cNvPr id="4" name="Rectangle 3">
            <a:extLst>
              <a:ext uri="{FF2B5EF4-FFF2-40B4-BE49-F238E27FC236}">
                <a16:creationId xmlns:a16="http://schemas.microsoft.com/office/drawing/2014/main" id="{A7E135BF-EC63-C259-C452-96C063EA0CAB}"/>
              </a:ext>
            </a:extLst>
          </p:cNvPr>
          <p:cNvSpPr/>
          <p:nvPr/>
        </p:nvSpPr>
        <p:spPr>
          <a:xfrm>
            <a:off x="533979" y="4341755"/>
            <a:ext cx="1301399" cy="24998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DEBBFDB7-AECE-2E69-BCA1-8B9B6870D6C6}"/>
              </a:ext>
            </a:extLst>
          </p:cNvPr>
          <p:cNvGrpSpPr/>
          <p:nvPr/>
        </p:nvGrpSpPr>
        <p:grpSpPr>
          <a:xfrm>
            <a:off x="4111664" y="5147336"/>
            <a:ext cx="949391" cy="990572"/>
            <a:chOff x="3038786" y="493"/>
            <a:chExt cx="949391" cy="1091254"/>
          </a:xfrm>
        </p:grpSpPr>
        <p:sp>
          <p:nvSpPr>
            <p:cNvPr id="22" name="Hexagon 21">
              <a:extLst>
                <a:ext uri="{FF2B5EF4-FFF2-40B4-BE49-F238E27FC236}">
                  <a16:creationId xmlns:a16="http://schemas.microsoft.com/office/drawing/2014/main" id="{5127436F-7C7B-F02F-9322-4C5DF58F3010}"/>
                </a:ext>
              </a:extLst>
            </p:cNvPr>
            <p:cNvSpPr/>
            <p:nvPr/>
          </p:nvSpPr>
          <p:spPr>
            <a:xfrm rot="5400000">
              <a:off x="2967855" y="71424"/>
              <a:ext cx="1091254" cy="949391"/>
            </a:xfrm>
            <a:prstGeom prst="hexagon">
              <a:avLst>
                <a:gd name="adj" fmla="val 25000"/>
                <a:gd name="vf" fmla="val 115470"/>
              </a:avLst>
            </a:prstGeom>
            <a:solidFill>
              <a:srgbClr val="9A231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Hexagon 4">
              <a:extLst>
                <a:ext uri="{FF2B5EF4-FFF2-40B4-BE49-F238E27FC236}">
                  <a16:creationId xmlns:a16="http://schemas.microsoft.com/office/drawing/2014/main" id="{F476FD07-D24F-0629-5016-2934AA921736}"/>
                </a:ext>
              </a:extLst>
            </p:cNvPr>
            <p:cNvSpPr txBox="1"/>
            <p:nvPr/>
          </p:nvSpPr>
          <p:spPr>
            <a:xfrm>
              <a:off x="3186733" y="170547"/>
              <a:ext cx="653497" cy="75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p>
          </p:txBody>
        </p:sp>
      </p:grpSp>
      <p:grpSp>
        <p:nvGrpSpPr>
          <p:cNvPr id="7" name="Group 6">
            <a:extLst>
              <a:ext uri="{FF2B5EF4-FFF2-40B4-BE49-F238E27FC236}">
                <a16:creationId xmlns:a16="http://schemas.microsoft.com/office/drawing/2014/main" id="{E8938998-6B74-AA3D-5229-2473500E3840}"/>
              </a:ext>
            </a:extLst>
          </p:cNvPr>
          <p:cNvGrpSpPr/>
          <p:nvPr/>
        </p:nvGrpSpPr>
        <p:grpSpPr>
          <a:xfrm>
            <a:off x="3639192" y="4486667"/>
            <a:ext cx="922659" cy="889255"/>
            <a:chOff x="2013444" y="493"/>
            <a:chExt cx="949391" cy="1091254"/>
          </a:xfrm>
          <a:solidFill>
            <a:srgbClr val="7B3B1F"/>
          </a:solidFill>
        </p:grpSpPr>
        <p:sp>
          <p:nvSpPr>
            <p:cNvPr id="20" name="Hexagon 19">
              <a:extLst>
                <a:ext uri="{FF2B5EF4-FFF2-40B4-BE49-F238E27FC236}">
                  <a16:creationId xmlns:a16="http://schemas.microsoft.com/office/drawing/2014/main" id="{DE875BCE-79A3-C8FE-8B94-194005BA904A}"/>
                </a:ext>
              </a:extLst>
            </p:cNvPr>
            <p:cNvSpPr/>
            <p:nvPr/>
          </p:nvSpPr>
          <p:spPr>
            <a:xfrm rot="5400000">
              <a:off x="1942513" y="71424"/>
              <a:ext cx="1091254" cy="949391"/>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Hexagon 6">
              <a:extLst>
                <a:ext uri="{FF2B5EF4-FFF2-40B4-BE49-F238E27FC236}">
                  <a16:creationId xmlns:a16="http://schemas.microsoft.com/office/drawing/2014/main" id="{C6051EB3-97AD-8DE1-0805-9587153E7493}"/>
                </a:ext>
              </a:extLst>
            </p:cNvPr>
            <p:cNvSpPr txBox="1"/>
            <p:nvPr/>
          </p:nvSpPr>
          <p:spPr>
            <a:xfrm>
              <a:off x="2122743" y="154035"/>
              <a:ext cx="769883" cy="75978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900" kern="1200" dirty="0"/>
                <a:t>81 related characteristics</a:t>
              </a:r>
            </a:p>
          </p:txBody>
        </p:sp>
      </p:grpSp>
      <p:grpSp>
        <p:nvGrpSpPr>
          <p:cNvPr id="8" name="Group 7">
            <a:extLst>
              <a:ext uri="{FF2B5EF4-FFF2-40B4-BE49-F238E27FC236}">
                <a16:creationId xmlns:a16="http://schemas.microsoft.com/office/drawing/2014/main" id="{AAEACF16-129F-BC89-4071-26CA27262F14}"/>
              </a:ext>
            </a:extLst>
          </p:cNvPr>
          <p:cNvGrpSpPr/>
          <p:nvPr/>
        </p:nvGrpSpPr>
        <p:grpSpPr>
          <a:xfrm>
            <a:off x="1278937" y="5157479"/>
            <a:ext cx="949394" cy="973445"/>
            <a:chOff x="2524151" y="926750"/>
            <a:chExt cx="949391" cy="1091254"/>
          </a:xfrm>
          <a:solidFill>
            <a:srgbClr val="E2AC26"/>
          </a:solidFill>
        </p:grpSpPr>
        <p:sp>
          <p:nvSpPr>
            <p:cNvPr id="18" name="Hexagon 17">
              <a:extLst>
                <a:ext uri="{FF2B5EF4-FFF2-40B4-BE49-F238E27FC236}">
                  <a16:creationId xmlns:a16="http://schemas.microsoft.com/office/drawing/2014/main" id="{B337196F-C802-7F5C-B691-968FC02E07F8}"/>
                </a:ext>
              </a:extLst>
            </p:cNvPr>
            <p:cNvSpPr/>
            <p:nvPr/>
          </p:nvSpPr>
          <p:spPr>
            <a:xfrm rot="5400000">
              <a:off x="2453220" y="997681"/>
              <a:ext cx="1091254" cy="949391"/>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Hexagon 8">
              <a:extLst>
                <a:ext uri="{FF2B5EF4-FFF2-40B4-BE49-F238E27FC236}">
                  <a16:creationId xmlns:a16="http://schemas.microsoft.com/office/drawing/2014/main" id="{D6257439-2AD1-8814-2BEB-A8CBA330693E}"/>
                </a:ext>
              </a:extLst>
            </p:cNvPr>
            <p:cNvSpPr txBox="1"/>
            <p:nvPr/>
          </p:nvSpPr>
          <p:spPr>
            <a:xfrm>
              <a:off x="2672098" y="1096804"/>
              <a:ext cx="653497" cy="75114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800" kern="1200" dirty="0"/>
                <a:t>100 rows x 81 columns</a:t>
              </a:r>
            </a:p>
          </p:txBody>
        </p:sp>
      </p:grpSp>
      <p:grpSp>
        <p:nvGrpSpPr>
          <p:cNvPr id="9" name="Group 8">
            <a:extLst>
              <a:ext uri="{FF2B5EF4-FFF2-40B4-BE49-F238E27FC236}">
                <a16:creationId xmlns:a16="http://schemas.microsoft.com/office/drawing/2014/main" id="{88556114-A602-C1A1-6A2D-09C503F78341}"/>
              </a:ext>
            </a:extLst>
          </p:cNvPr>
          <p:cNvGrpSpPr/>
          <p:nvPr/>
        </p:nvGrpSpPr>
        <p:grpSpPr>
          <a:xfrm>
            <a:off x="2689800" y="4479126"/>
            <a:ext cx="949394" cy="892500"/>
            <a:chOff x="3549494" y="926750"/>
            <a:chExt cx="949391" cy="1091254"/>
          </a:xfrm>
        </p:grpSpPr>
        <p:sp>
          <p:nvSpPr>
            <p:cNvPr id="16" name="Hexagon 15">
              <a:extLst>
                <a:ext uri="{FF2B5EF4-FFF2-40B4-BE49-F238E27FC236}">
                  <a16:creationId xmlns:a16="http://schemas.microsoft.com/office/drawing/2014/main" id="{61EDF470-B765-6F68-02CD-2B14BDDE56C8}"/>
                </a:ext>
              </a:extLst>
            </p:cNvPr>
            <p:cNvSpPr/>
            <p:nvPr/>
          </p:nvSpPr>
          <p:spPr>
            <a:xfrm rot="5400000">
              <a:off x="3478563" y="997681"/>
              <a:ext cx="1091254" cy="949391"/>
            </a:xfrm>
            <a:prstGeom prst="hexagon">
              <a:avLst>
                <a:gd name="adj" fmla="val 25000"/>
                <a:gd name="vf" fmla="val 115470"/>
              </a:avLst>
            </a:prstGeom>
            <a:solidFill>
              <a:srgbClr val="8A621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Hexagon 10">
              <a:extLst>
                <a:ext uri="{FF2B5EF4-FFF2-40B4-BE49-F238E27FC236}">
                  <a16:creationId xmlns:a16="http://schemas.microsoft.com/office/drawing/2014/main" id="{89F80DE5-E71F-85B8-6A19-7918BD71856D}"/>
                </a:ext>
              </a:extLst>
            </p:cNvPr>
            <p:cNvSpPr txBox="1"/>
            <p:nvPr/>
          </p:nvSpPr>
          <p:spPr>
            <a:xfrm>
              <a:off x="3697441" y="1096804"/>
              <a:ext cx="653497" cy="7511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900" kern="1200" dirty="0"/>
                <a:t>100 Real Estate House Properties </a:t>
              </a:r>
            </a:p>
          </p:txBody>
        </p:sp>
      </p:grpSp>
      <p:grpSp>
        <p:nvGrpSpPr>
          <p:cNvPr id="10" name="Group 9">
            <a:extLst>
              <a:ext uri="{FF2B5EF4-FFF2-40B4-BE49-F238E27FC236}">
                <a16:creationId xmlns:a16="http://schemas.microsoft.com/office/drawing/2014/main" id="{48A78D38-E99D-C188-5A05-92FDEC46899D}"/>
              </a:ext>
            </a:extLst>
          </p:cNvPr>
          <p:cNvGrpSpPr/>
          <p:nvPr/>
        </p:nvGrpSpPr>
        <p:grpSpPr>
          <a:xfrm>
            <a:off x="3150988" y="5148017"/>
            <a:ext cx="962761" cy="989891"/>
            <a:chOff x="3038786" y="1853007"/>
            <a:chExt cx="949391" cy="1091254"/>
          </a:xfrm>
          <a:solidFill>
            <a:srgbClr val="A5811B"/>
          </a:solidFill>
        </p:grpSpPr>
        <p:sp>
          <p:nvSpPr>
            <p:cNvPr id="14" name="Hexagon 13">
              <a:extLst>
                <a:ext uri="{FF2B5EF4-FFF2-40B4-BE49-F238E27FC236}">
                  <a16:creationId xmlns:a16="http://schemas.microsoft.com/office/drawing/2014/main" id="{739731CF-E3BA-F985-4E02-BA6ADFC28CE5}"/>
                </a:ext>
              </a:extLst>
            </p:cNvPr>
            <p:cNvSpPr/>
            <p:nvPr/>
          </p:nvSpPr>
          <p:spPr>
            <a:xfrm rot="5400000">
              <a:off x="2967855" y="1923938"/>
              <a:ext cx="1091254" cy="949391"/>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Hexagon 12">
              <a:extLst>
                <a:ext uri="{FF2B5EF4-FFF2-40B4-BE49-F238E27FC236}">
                  <a16:creationId xmlns:a16="http://schemas.microsoft.com/office/drawing/2014/main" id="{D412742D-5E18-4F42-1DB3-8C6B805E754D}"/>
                </a:ext>
              </a:extLst>
            </p:cNvPr>
            <p:cNvSpPr txBox="1"/>
            <p:nvPr/>
          </p:nvSpPr>
          <p:spPr>
            <a:xfrm>
              <a:off x="3186733" y="2023061"/>
              <a:ext cx="653497" cy="75114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900" kern="1200" dirty="0"/>
                <a:t>Null values and Zeros </a:t>
              </a:r>
            </a:p>
          </p:txBody>
        </p:sp>
      </p:grpSp>
      <p:grpSp>
        <p:nvGrpSpPr>
          <p:cNvPr id="11" name="Group 10">
            <a:extLst>
              <a:ext uri="{FF2B5EF4-FFF2-40B4-BE49-F238E27FC236}">
                <a16:creationId xmlns:a16="http://schemas.microsoft.com/office/drawing/2014/main" id="{FF089D52-2369-480E-07D3-F14ACCDEC8CE}"/>
              </a:ext>
            </a:extLst>
          </p:cNvPr>
          <p:cNvGrpSpPr/>
          <p:nvPr/>
        </p:nvGrpSpPr>
        <p:grpSpPr>
          <a:xfrm>
            <a:off x="2214964" y="5164463"/>
            <a:ext cx="949393" cy="973445"/>
            <a:chOff x="2013444" y="1853007"/>
            <a:chExt cx="949391" cy="1091254"/>
          </a:xfrm>
          <a:solidFill>
            <a:srgbClr val="C69B20"/>
          </a:solidFill>
        </p:grpSpPr>
        <p:sp>
          <p:nvSpPr>
            <p:cNvPr id="12" name="Hexagon 11">
              <a:extLst>
                <a:ext uri="{FF2B5EF4-FFF2-40B4-BE49-F238E27FC236}">
                  <a16:creationId xmlns:a16="http://schemas.microsoft.com/office/drawing/2014/main" id="{B7A92A59-18F3-E886-EAEC-575FD52C2EF6}"/>
                </a:ext>
              </a:extLst>
            </p:cNvPr>
            <p:cNvSpPr/>
            <p:nvPr/>
          </p:nvSpPr>
          <p:spPr>
            <a:xfrm rot="5400000">
              <a:off x="1942513" y="1923938"/>
              <a:ext cx="1091254" cy="949391"/>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Hexagon 14">
              <a:extLst>
                <a:ext uri="{FF2B5EF4-FFF2-40B4-BE49-F238E27FC236}">
                  <a16:creationId xmlns:a16="http://schemas.microsoft.com/office/drawing/2014/main" id="{977CDD76-747C-82D9-893C-8BFC6D5F0A38}"/>
                </a:ext>
              </a:extLst>
            </p:cNvPr>
            <p:cNvSpPr txBox="1"/>
            <p:nvPr/>
          </p:nvSpPr>
          <p:spPr>
            <a:xfrm>
              <a:off x="2161391" y="2023061"/>
              <a:ext cx="653497" cy="75114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900" kern="1200" dirty="0"/>
                <a:t>Object, integers, strings</a:t>
              </a:r>
            </a:p>
          </p:txBody>
        </p:sp>
      </p:grpSp>
      <p:pic>
        <p:nvPicPr>
          <p:cNvPr id="1026" name="Picture 2" descr="Home Icon | Mac Iconpack | Artua.com">
            <a:extLst>
              <a:ext uri="{FF2B5EF4-FFF2-40B4-BE49-F238E27FC236}">
                <a16:creationId xmlns:a16="http://schemas.microsoft.com/office/drawing/2014/main" id="{CF959D52-3912-BB97-DB68-904BAE512911}"/>
              </a:ext>
            </a:extLst>
          </p:cNvPr>
          <p:cNvPicPr>
            <a:picLocks noChangeAspect="1" noChangeArrowheads="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4301677" y="5326279"/>
            <a:ext cx="551735" cy="5517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5F33-EEDD-8195-53DF-A52F2AD8BCFD}"/>
              </a:ext>
            </a:extLst>
          </p:cNvPr>
          <p:cNvSpPr>
            <a:spLocks noGrp="1"/>
          </p:cNvSpPr>
          <p:nvPr>
            <p:ph type="title"/>
          </p:nvPr>
        </p:nvSpPr>
        <p:spPr/>
        <p:txBody>
          <a:bodyPr/>
          <a:lstStyle/>
          <a:p>
            <a:r>
              <a:rPr lang="en-US" dirty="0">
                <a:latin typeface="Arial"/>
                <a:ea typeface="Arial"/>
                <a:cs typeface="Arial"/>
                <a:sym typeface="Arial"/>
              </a:rPr>
              <a:t>The Data</a:t>
            </a:r>
            <a:endParaRPr lang="en-US" dirty="0"/>
          </a:p>
        </p:txBody>
      </p:sp>
      <p:grpSp>
        <p:nvGrpSpPr>
          <p:cNvPr id="7" name="Group 6">
            <a:extLst>
              <a:ext uri="{FF2B5EF4-FFF2-40B4-BE49-F238E27FC236}">
                <a16:creationId xmlns:a16="http://schemas.microsoft.com/office/drawing/2014/main" id="{1A09905F-F64C-99A9-C24D-00006C03DF35}"/>
              </a:ext>
            </a:extLst>
          </p:cNvPr>
          <p:cNvGrpSpPr/>
          <p:nvPr/>
        </p:nvGrpSpPr>
        <p:grpSpPr>
          <a:xfrm>
            <a:off x="1525906" y="1099063"/>
            <a:ext cx="1857374" cy="720000"/>
            <a:chOff x="1905" y="1123000"/>
            <a:chExt cx="1857374" cy="720000"/>
          </a:xfrm>
        </p:grpSpPr>
        <p:sp>
          <p:nvSpPr>
            <p:cNvPr id="21" name="Rectangle 20">
              <a:extLst>
                <a:ext uri="{FF2B5EF4-FFF2-40B4-BE49-F238E27FC236}">
                  <a16:creationId xmlns:a16="http://schemas.microsoft.com/office/drawing/2014/main" id="{F6ED0844-0211-053C-CD5E-ECD6923F6687}"/>
                </a:ext>
              </a:extLst>
            </p:cNvPr>
            <p:cNvSpPr/>
            <p:nvPr/>
          </p:nvSpPr>
          <p:spPr>
            <a:xfrm>
              <a:off x="1905" y="1123000"/>
              <a:ext cx="1857374" cy="7200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TextBox 21">
              <a:extLst>
                <a:ext uri="{FF2B5EF4-FFF2-40B4-BE49-F238E27FC236}">
                  <a16:creationId xmlns:a16="http://schemas.microsoft.com/office/drawing/2014/main" id="{40DAB507-EEDC-0356-AB27-55096FDFD69A}"/>
                </a:ext>
              </a:extLst>
            </p:cNvPr>
            <p:cNvSpPr txBox="1"/>
            <p:nvPr/>
          </p:nvSpPr>
          <p:spPr>
            <a:xfrm>
              <a:off x="1905" y="1123000"/>
              <a:ext cx="1857374" cy="720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Nulls</a:t>
              </a:r>
            </a:p>
          </p:txBody>
        </p:sp>
      </p:grpSp>
      <p:sp>
        <p:nvSpPr>
          <p:cNvPr id="8" name="Rectangle 7">
            <a:extLst>
              <a:ext uri="{FF2B5EF4-FFF2-40B4-BE49-F238E27FC236}">
                <a16:creationId xmlns:a16="http://schemas.microsoft.com/office/drawing/2014/main" id="{F53B7A60-EA77-2428-D471-E984069B04EF}"/>
              </a:ext>
            </a:extLst>
          </p:cNvPr>
          <p:cNvSpPr/>
          <p:nvPr/>
        </p:nvSpPr>
        <p:spPr>
          <a:xfrm>
            <a:off x="1525906" y="1819062"/>
            <a:ext cx="1857374" cy="411467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nvGrpSpPr>
          <p:cNvPr id="9" name="Group 8">
            <a:extLst>
              <a:ext uri="{FF2B5EF4-FFF2-40B4-BE49-F238E27FC236}">
                <a16:creationId xmlns:a16="http://schemas.microsoft.com/office/drawing/2014/main" id="{BA5247C6-FBD5-2232-FC0E-8FDAB3C524A9}"/>
              </a:ext>
            </a:extLst>
          </p:cNvPr>
          <p:cNvGrpSpPr/>
          <p:nvPr/>
        </p:nvGrpSpPr>
        <p:grpSpPr>
          <a:xfrm>
            <a:off x="3640142" y="1099063"/>
            <a:ext cx="1857374" cy="720000"/>
            <a:chOff x="2119312" y="1123000"/>
            <a:chExt cx="1857374" cy="720000"/>
          </a:xfrm>
        </p:grpSpPr>
        <p:sp>
          <p:nvSpPr>
            <p:cNvPr id="19" name="Rectangle 18">
              <a:extLst>
                <a:ext uri="{FF2B5EF4-FFF2-40B4-BE49-F238E27FC236}">
                  <a16:creationId xmlns:a16="http://schemas.microsoft.com/office/drawing/2014/main" id="{C88FEE83-4DA4-4FA6-64EE-77C0961ABFCA}"/>
                </a:ext>
              </a:extLst>
            </p:cNvPr>
            <p:cNvSpPr/>
            <p:nvPr/>
          </p:nvSpPr>
          <p:spPr>
            <a:xfrm>
              <a:off x="2119312" y="1123000"/>
              <a:ext cx="1857374" cy="7200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TextBox 19">
              <a:extLst>
                <a:ext uri="{FF2B5EF4-FFF2-40B4-BE49-F238E27FC236}">
                  <a16:creationId xmlns:a16="http://schemas.microsoft.com/office/drawing/2014/main" id="{DC782C7A-203B-276D-CAC8-A48AB2A273F9}"/>
                </a:ext>
              </a:extLst>
            </p:cNvPr>
            <p:cNvSpPr txBox="1"/>
            <p:nvPr/>
          </p:nvSpPr>
          <p:spPr>
            <a:xfrm>
              <a:off x="2119312" y="1123000"/>
              <a:ext cx="1857374" cy="720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Zeros </a:t>
              </a:r>
            </a:p>
          </p:txBody>
        </p:sp>
      </p:grpSp>
      <p:grpSp>
        <p:nvGrpSpPr>
          <p:cNvPr id="10" name="Group 9">
            <a:extLst>
              <a:ext uri="{FF2B5EF4-FFF2-40B4-BE49-F238E27FC236}">
                <a16:creationId xmlns:a16="http://schemas.microsoft.com/office/drawing/2014/main" id="{2C9FCC3B-4DE1-4DF6-8D41-7EAA7093B34D}"/>
              </a:ext>
            </a:extLst>
          </p:cNvPr>
          <p:cNvGrpSpPr/>
          <p:nvPr/>
        </p:nvGrpSpPr>
        <p:grpSpPr>
          <a:xfrm>
            <a:off x="3640142" y="1819062"/>
            <a:ext cx="1857374" cy="4114669"/>
            <a:chOff x="2119312" y="1843000"/>
            <a:chExt cx="1857374" cy="1098000"/>
          </a:xfrm>
        </p:grpSpPr>
        <p:sp>
          <p:nvSpPr>
            <p:cNvPr id="17" name="Rectangle 16">
              <a:extLst>
                <a:ext uri="{FF2B5EF4-FFF2-40B4-BE49-F238E27FC236}">
                  <a16:creationId xmlns:a16="http://schemas.microsoft.com/office/drawing/2014/main" id="{C374DBC6-A829-7D85-D5EE-67144991FEA1}"/>
                </a:ext>
              </a:extLst>
            </p:cNvPr>
            <p:cNvSpPr/>
            <p:nvPr/>
          </p:nvSpPr>
          <p:spPr>
            <a:xfrm>
              <a:off x="2119312" y="1843000"/>
              <a:ext cx="1857374" cy="109800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TextBox 17">
              <a:extLst>
                <a:ext uri="{FF2B5EF4-FFF2-40B4-BE49-F238E27FC236}">
                  <a16:creationId xmlns:a16="http://schemas.microsoft.com/office/drawing/2014/main" id="{ECBA03D7-8714-7AC4-6382-FA1E5FD3BB90}"/>
                </a:ext>
              </a:extLst>
            </p:cNvPr>
            <p:cNvSpPr txBox="1"/>
            <p:nvPr/>
          </p:nvSpPr>
          <p:spPr>
            <a:xfrm>
              <a:off x="2119312" y="1843000"/>
              <a:ext cx="1857374" cy="1098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endParaRPr lang="en-US" sz="2500" kern="1200"/>
            </a:p>
            <a:p>
              <a:pPr marL="228600" lvl="1" indent="-228600" algn="l" defTabSz="1111250">
                <a:lnSpc>
                  <a:spcPct val="90000"/>
                </a:lnSpc>
                <a:spcBef>
                  <a:spcPct val="0"/>
                </a:spcBef>
                <a:spcAft>
                  <a:spcPct val="15000"/>
                </a:spcAft>
                <a:buChar char="•"/>
              </a:pPr>
              <a:endParaRPr lang="en-US" sz="2500" kern="1200"/>
            </a:p>
          </p:txBody>
        </p:sp>
      </p:grpSp>
      <p:grpSp>
        <p:nvGrpSpPr>
          <p:cNvPr id="11" name="Group 10">
            <a:extLst>
              <a:ext uri="{FF2B5EF4-FFF2-40B4-BE49-F238E27FC236}">
                <a16:creationId xmlns:a16="http://schemas.microsoft.com/office/drawing/2014/main" id="{3626380E-D8F5-2637-A711-284702C59B65}"/>
              </a:ext>
            </a:extLst>
          </p:cNvPr>
          <p:cNvGrpSpPr/>
          <p:nvPr/>
        </p:nvGrpSpPr>
        <p:grpSpPr>
          <a:xfrm>
            <a:off x="5760720" y="1099063"/>
            <a:ext cx="1857374" cy="720000"/>
            <a:chOff x="4236719" y="1123000"/>
            <a:chExt cx="1857374" cy="720000"/>
          </a:xfrm>
        </p:grpSpPr>
        <p:sp>
          <p:nvSpPr>
            <p:cNvPr id="15" name="Rectangle 14">
              <a:extLst>
                <a:ext uri="{FF2B5EF4-FFF2-40B4-BE49-F238E27FC236}">
                  <a16:creationId xmlns:a16="http://schemas.microsoft.com/office/drawing/2014/main" id="{1AFBA647-791B-704D-381C-66AD045FD22D}"/>
                </a:ext>
              </a:extLst>
            </p:cNvPr>
            <p:cNvSpPr/>
            <p:nvPr/>
          </p:nvSpPr>
          <p:spPr>
            <a:xfrm>
              <a:off x="4236719" y="1123000"/>
              <a:ext cx="1857374" cy="7200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xtBox 15">
              <a:extLst>
                <a:ext uri="{FF2B5EF4-FFF2-40B4-BE49-F238E27FC236}">
                  <a16:creationId xmlns:a16="http://schemas.microsoft.com/office/drawing/2014/main" id="{F97D0195-5DD9-2CC2-0C6A-E513DE536832}"/>
                </a:ext>
              </a:extLst>
            </p:cNvPr>
            <p:cNvSpPr txBox="1"/>
            <p:nvPr/>
          </p:nvSpPr>
          <p:spPr>
            <a:xfrm>
              <a:off x="4236719" y="1123000"/>
              <a:ext cx="1857374" cy="720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Duplicates</a:t>
              </a:r>
            </a:p>
          </p:txBody>
        </p:sp>
      </p:grpSp>
      <p:grpSp>
        <p:nvGrpSpPr>
          <p:cNvPr id="12" name="Group 11">
            <a:extLst>
              <a:ext uri="{FF2B5EF4-FFF2-40B4-BE49-F238E27FC236}">
                <a16:creationId xmlns:a16="http://schemas.microsoft.com/office/drawing/2014/main" id="{E9AA53C6-5F99-2DC4-65B2-362591B58CFE}"/>
              </a:ext>
            </a:extLst>
          </p:cNvPr>
          <p:cNvGrpSpPr/>
          <p:nvPr/>
        </p:nvGrpSpPr>
        <p:grpSpPr>
          <a:xfrm>
            <a:off x="5760720" y="1819063"/>
            <a:ext cx="1857374" cy="4114668"/>
            <a:chOff x="4236719" y="1843000"/>
            <a:chExt cx="1857374" cy="1098000"/>
          </a:xfrm>
        </p:grpSpPr>
        <p:sp>
          <p:nvSpPr>
            <p:cNvPr id="13" name="Rectangle 12">
              <a:extLst>
                <a:ext uri="{FF2B5EF4-FFF2-40B4-BE49-F238E27FC236}">
                  <a16:creationId xmlns:a16="http://schemas.microsoft.com/office/drawing/2014/main" id="{5BF4EE24-0CEA-3B4A-F59B-2EAB663C0FCF}"/>
                </a:ext>
              </a:extLst>
            </p:cNvPr>
            <p:cNvSpPr/>
            <p:nvPr/>
          </p:nvSpPr>
          <p:spPr>
            <a:xfrm>
              <a:off x="4236719" y="1843000"/>
              <a:ext cx="1857374" cy="109800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TextBox 13">
              <a:extLst>
                <a:ext uri="{FF2B5EF4-FFF2-40B4-BE49-F238E27FC236}">
                  <a16:creationId xmlns:a16="http://schemas.microsoft.com/office/drawing/2014/main" id="{DE4FB9B5-B756-03C4-D6F9-8F6BAD92C36B}"/>
                </a:ext>
              </a:extLst>
            </p:cNvPr>
            <p:cNvSpPr txBox="1"/>
            <p:nvPr/>
          </p:nvSpPr>
          <p:spPr>
            <a:xfrm>
              <a:off x="4236719" y="1843000"/>
              <a:ext cx="1857374" cy="1098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endParaRPr lang="en-US" sz="2500" kern="1200"/>
            </a:p>
            <a:p>
              <a:pPr marL="228600" lvl="1" indent="-228600" algn="l" defTabSz="1111250">
                <a:lnSpc>
                  <a:spcPct val="90000"/>
                </a:lnSpc>
                <a:spcBef>
                  <a:spcPct val="0"/>
                </a:spcBef>
                <a:spcAft>
                  <a:spcPct val="15000"/>
                </a:spcAft>
                <a:buChar char="•"/>
              </a:pPr>
              <a:endParaRPr lang="en-US" sz="2500" kern="1200"/>
            </a:p>
          </p:txBody>
        </p:sp>
      </p:grpSp>
      <p:pic>
        <p:nvPicPr>
          <p:cNvPr id="6" name="Picture 5">
            <a:extLst>
              <a:ext uri="{FF2B5EF4-FFF2-40B4-BE49-F238E27FC236}">
                <a16:creationId xmlns:a16="http://schemas.microsoft.com/office/drawing/2014/main" id="{6C2E645E-C8A3-60E8-BAD2-0A5D13D888A0}"/>
              </a:ext>
            </a:extLst>
          </p:cNvPr>
          <p:cNvPicPr>
            <a:picLocks noChangeAspect="1"/>
          </p:cNvPicPr>
          <p:nvPr/>
        </p:nvPicPr>
        <p:blipFill rotWithShape="1">
          <a:blip r:embed="rId2"/>
          <a:srcRect t="1681"/>
          <a:stretch/>
        </p:blipFill>
        <p:spPr>
          <a:xfrm>
            <a:off x="1776173" y="1809866"/>
            <a:ext cx="1278125" cy="4149483"/>
          </a:xfrm>
          <a:prstGeom prst="rect">
            <a:avLst/>
          </a:prstGeom>
        </p:spPr>
      </p:pic>
      <p:pic>
        <p:nvPicPr>
          <p:cNvPr id="26" name="Picture 25">
            <a:extLst>
              <a:ext uri="{FF2B5EF4-FFF2-40B4-BE49-F238E27FC236}">
                <a16:creationId xmlns:a16="http://schemas.microsoft.com/office/drawing/2014/main" id="{3CF7826F-F9C5-A7C4-385D-78147307B9EE}"/>
              </a:ext>
            </a:extLst>
          </p:cNvPr>
          <p:cNvPicPr>
            <a:picLocks noChangeAspect="1"/>
          </p:cNvPicPr>
          <p:nvPr/>
        </p:nvPicPr>
        <p:blipFill>
          <a:blip r:embed="rId3"/>
          <a:stretch>
            <a:fillRect/>
          </a:stretch>
        </p:blipFill>
        <p:spPr>
          <a:xfrm>
            <a:off x="3856982" y="1809866"/>
            <a:ext cx="1477883" cy="4142257"/>
          </a:xfrm>
          <a:prstGeom prst="rect">
            <a:avLst/>
          </a:prstGeom>
        </p:spPr>
      </p:pic>
      <p:pic>
        <p:nvPicPr>
          <p:cNvPr id="28" name="Picture 27">
            <a:extLst>
              <a:ext uri="{FF2B5EF4-FFF2-40B4-BE49-F238E27FC236}">
                <a16:creationId xmlns:a16="http://schemas.microsoft.com/office/drawing/2014/main" id="{6AD8CB76-BD49-FC52-BCD7-8D3DA35967D4}"/>
              </a:ext>
            </a:extLst>
          </p:cNvPr>
          <p:cNvPicPr>
            <a:picLocks noChangeAspect="1"/>
          </p:cNvPicPr>
          <p:nvPr/>
        </p:nvPicPr>
        <p:blipFill>
          <a:blip r:embed="rId4"/>
          <a:stretch>
            <a:fillRect/>
          </a:stretch>
        </p:blipFill>
        <p:spPr>
          <a:xfrm>
            <a:off x="6089702" y="2062811"/>
            <a:ext cx="1278125" cy="3120983"/>
          </a:xfrm>
          <a:prstGeom prst="rect">
            <a:avLst/>
          </a:prstGeom>
        </p:spPr>
      </p:pic>
      <p:sp>
        <p:nvSpPr>
          <p:cNvPr id="29" name="Google Shape;107;p3">
            <a:extLst>
              <a:ext uri="{FF2B5EF4-FFF2-40B4-BE49-F238E27FC236}">
                <a16:creationId xmlns:a16="http://schemas.microsoft.com/office/drawing/2014/main" id="{2A7FDC85-2480-3CC8-EEE0-8C62B31CDC2A}"/>
              </a:ext>
            </a:extLst>
          </p:cNvPr>
          <p:cNvSpPr txBox="1">
            <a:spLocks/>
          </p:cNvSpPr>
          <p:nvPr/>
        </p:nvSpPr>
        <p:spPr>
          <a:xfrm>
            <a:off x="4456865" y="6356351"/>
            <a:ext cx="230270" cy="358139"/>
          </a:xfrm>
          <a:prstGeom prst="rect">
            <a:avLst/>
          </a:prstGeom>
          <a:noFill/>
          <a:ln>
            <a:noFill/>
          </a:ln>
        </p:spPr>
        <p:txBody>
          <a:bodyPr spcFirstLastPara="1" wrap="square" lIns="45700" tIns="45700" rIns="45700" bIns="45700" anchor="t" anchorCtr="0">
            <a:sp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126049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713030" y="1045359"/>
            <a:ext cx="7886700" cy="435134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800"/>
              <a:buNone/>
            </a:pPr>
            <a:r>
              <a:rPr lang="en-US" sz="1800" dirty="0">
                <a:latin typeface="Arial"/>
                <a:ea typeface="Arial"/>
                <a:cs typeface="Arial"/>
                <a:sym typeface="Arial"/>
              </a:rPr>
              <a:t>Generated Graphs of House Price (</a:t>
            </a:r>
            <a:r>
              <a:rPr lang="en-US" sz="1800" dirty="0" err="1">
                <a:latin typeface="Arial"/>
                <a:ea typeface="Arial"/>
                <a:cs typeface="Arial"/>
                <a:sym typeface="Arial"/>
              </a:rPr>
              <a:t>SalePrice</a:t>
            </a:r>
            <a:r>
              <a:rPr lang="en-US" sz="1800" dirty="0">
                <a:latin typeface="Arial"/>
                <a:ea typeface="Arial"/>
                <a:cs typeface="Arial"/>
                <a:sym typeface="Arial"/>
              </a:rPr>
              <a:t>) variable relationship with rates of the overall material and finishing of the house (</a:t>
            </a:r>
            <a:r>
              <a:rPr lang="en-US" sz="1800" dirty="0" err="1">
                <a:latin typeface="Arial"/>
                <a:ea typeface="Arial"/>
                <a:cs typeface="Arial"/>
                <a:sym typeface="Arial"/>
              </a:rPr>
              <a:t>OverallQual</a:t>
            </a:r>
            <a:r>
              <a:rPr lang="en-US" sz="1800" dirty="0">
                <a:latin typeface="Arial"/>
                <a:ea typeface="Arial"/>
                <a:cs typeface="Arial"/>
                <a:sym typeface="Arial"/>
              </a:rPr>
              <a:t>)</a:t>
            </a:r>
            <a:endParaRPr sz="1800" dirty="0">
              <a:latin typeface="Arial"/>
              <a:ea typeface="Arial"/>
              <a:cs typeface="Arial"/>
              <a:sym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5</a:t>
            </a:fld>
            <a:endParaRPr/>
          </a:p>
        </p:txBody>
      </p:sp>
      <p:pic>
        <p:nvPicPr>
          <p:cNvPr id="3" name="Picture 2">
            <a:extLst>
              <a:ext uri="{FF2B5EF4-FFF2-40B4-BE49-F238E27FC236}">
                <a16:creationId xmlns:a16="http://schemas.microsoft.com/office/drawing/2014/main" id="{84B6CD7F-AD82-7283-C192-29C4D36C6645}"/>
              </a:ext>
            </a:extLst>
          </p:cNvPr>
          <p:cNvPicPr>
            <a:picLocks noChangeAspect="1"/>
          </p:cNvPicPr>
          <p:nvPr/>
        </p:nvPicPr>
        <p:blipFill>
          <a:blip r:embed="rId3"/>
          <a:stretch>
            <a:fillRect/>
          </a:stretch>
        </p:blipFill>
        <p:spPr>
          <a:xfrm>
            <a:off x="1357448" y="1720023"/>
            <a:ext cx="6195820" cy="4636328"/>
          </a:xfrm>
          <a:prstGeom prst="rect">
            <a:avLst/>
          </a:prstGeom>
        </p:spPr>
      </p:pic>
    </p:spTree>
    <p:extLst>
      <p:ext uri="{BB962C8B-B14F-4D97-AF65-F5344CB8AC3E}">
        <p14:creationId xmlns:p14="http://schemas.microsoft.com/office/powerpoint/2010/main" val="200424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713030" y="1045359"/>
            <a:ext cx="7886700" cy="435134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800"/>
              <a:buNone/>
            </a:pPr>
            <a:r>
              <a:rPr lang="en-US" sz="1800" dirty="0">
                <a:latin typeface="Arial"/>
                <a:ea typeface="Arial"/>
                <a:cs typeface="Arial"/>
                <a:sym typeface="Arial"/>
              </a:rPr>
              <a:t>Generated Graphs of House Price (</a:t>
            </a:r>
            <a:r>
              <a:rPr lang="en-US" sz="1800" dirty="0" err="1">
                <a:latin typeface="Arial"/>
                <a:ea typeface="Arial"/>
                <a:cs typeface="Arial"/>
                <a:sym typeface="Arial"/>
              </a:rPr>
              <a:t>SalePrice</a:t>
            </a:r>
            <a:r>
              <a:rPr lang="en-US" sz="1800" dirty="0">
                <a:latin typeface="Arial"/>
                <a:ea typeface="Arial"/>
                <a:cs typeface="Arial"/>
                <a:sym typeface="Arial"/>
              </a:rPr>
              <a:t>) variable relationship with Total rooms above grade (</a:t>
            </a:r>
            <a:r>
              <a:rPr lang="en-US" sz="1800" dirty="0" err="1">
                <a:latin typeface="Arial"/>
                <a:ea typeface="Arial"/>
                <a:cs typeface="Arial"/>
                <a:sym typeface="Arial"/>
              </a:rPr>
              <a:t>TotRmsAbvGrd</a:t>
            </a:r>
            <a:r>
              <a:rPr lang="en-US" sz="1800" dirty="0">
                <a:latin typeface="Arial"/>
                <a:ea typeface="Arial"/>
                <a:cs typeface="Arial"/>
                <a:sym typeface="Arial"/>
              </a:rPr>
              <a:t>)</a:t>
            </a:r>
            <a:endParaRPr sz="1800" dirty="0">
              <a:latin typeface="Arial"/>
              <a:ea typeface="Arial"/>
              <a:cs typeface="Arial"/>
              <a:sym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6</a:t>
            </a:fld>
            <a:endParaRPr/>
          </a:p>
        </p:txBody>
      </p:sp>
      <p:pic>
        <p:nvPicPr>
          <p:cNvPr id="12" name="Picture 11">
            <a:extLst>
              <a:ext uri="{FF2B5EF4-FFF2-40B4-BE49-F238E27FC236}">
                <a16:creationId xmlns:a16="http://schemas.microsoft.com/office/drawing/2014/main" id="{F3CECBE6-250D-EEE9-11F5-F41409823110}"/>
              </a:ext>
            </a:extLst>
          </p:cNvPr>
          <p:cNvPicPr>
            <a:picLocks noChangeAspect="1"/>
          </p:cNvPicPr>
          <p:nvPr/>
        </p:nvPicPr>
        <p:blipFill>
          <a:blip r:embed="rId3"/>
          <a:stretch>
            <a:fillRect/>
          </a:stretch>
        </p:blipFill>
        <p:spPr>
          <a:xfrm>
            <a:off x="1393572" y="1694060"/>
            <a:ext cx="6038014" cy="45159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23" name="Google Shape;123;p5"/>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7</a:t>
            </a:fld>
            <a:endParaRPr/>
          </a:p>
        </p:txBody>
      </p:sp>
      <p:sp>
        <p:nvSpPr>
          <p:cNvPr id="124" name="Google Shape;124;p5"/>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2000" dirty="0">
                <a:latin typeface="+mn-lt"/>
              </a:rPr>
              <a:t>Following the observation we notice null values and zeros, cleaning Steps</a:t>
            </a:r>
          </a:p>
          <a:p>
            <a:pPr marL="514350" lvl="0" indent="-514350" algn="l" rtl="0">
              <a:lnSpc>
                <a:spcPct val="120000"/>
              </a:lnSpc>
              <a:spcBef>
                <a:spcPts val="600"/>
              </a:spcBef>
              <a:buClr>
                <a:srgbClr val="000000"/>
              </a:buClr>
              <a:buSzPts val="1800"/>
              <a:buFont typeface="+mj-lt"/>
              <a:buAutoNum type="arabicParenR"/>
            </a:pPr>
            <a:r>
              <a:rPr lang="en-US" sz="2000" dirty="0">
                <a:latin typeface="+mn-lt"/>
              </a:rPr>
              <a:t>Collect numerical data as appropriate for our calculation</a:t>
            </a:r>
          </a:p>
          <a:p>
            <a:pPr marL="514350" indent="-514350">
              <a:lnSpc>
                <a:spcPct val="120000"/>
              </a:lnSpc>
              <a:spcBef>
                <a:spcPts val="600"/>
              </a:spcBef>
              <a:buFont typeface="+mj-lt"/>
              <a:buAutoNum type="arabicParenR"/>
            </a:pPr>
            <a:r>
              <a:rPr lang="en-US" sz="2000" dirty="0">
                <a:latin typeface="+mn-lt"/>
              </a:rPr>
              <a:t>Repair the data by deleting all null values </a:t>
            </a:r>
          </a:p>
          <a:p>
            <a:pPr marL="514350" lvl="0" indent="-514350" algn="l" rtl="0">
              <a:lnSpc>
                <a:spcPct val="120000"/>
              </a:lnSpc>
              <a:spcBef>
                <a:spcPts val="600"/>
              </a:spcBef>
              <a:buClr>
                <a:srgbClr val="000000"/>
              </a:buClr>
              <a:buSzPts val="1800"/>
              <a:buFont typeface="+mj-lt"/>
              <a:buAutoNum type="arabicParenR"/>
            </a:pPr>
            <a:r>
              <a:rPr lang="en-US" sz="2000" dirty="0">
                <a:latin typeface="+mn-lt"/>
              </a:rPr>
              <a:t>Removal of columns with majority zero values above 90</a:t>
            </a:r>
          </a:p>
          <a:p>
            <a:pPr marL="514350" lvl="0" indent="-514350" algn="l" rtl="0">
              <a:lnSpc>
                <a:spcPct val="120000"/>
              </a:lnSpc>
              <a:spcBef>
                <a:spcPts val="600"/>
              </a:spcBef>
              <a:buClr>
                <a:srgbClr val="000000"/>
              </a:buClr>
              <a:buSzPts val="1800"/>
              <a:buFont typeface="+mj-lt"/>
              <a:buAutoNum type="arabicParenR"/>
            </a:pPr>
            <a:r>
              <a:rPr lang="en-US" sz="2000" dirty="0">
                <a:latin typeface="+mn-lt"/>
              </a:rPr>
              <a:t>Reshaped data 32 columns instead of 81</a:t>
            </a:r>
          </a:p>
          <a:p>
            <a:pPr marL="0" lvl="0" indent="0" algn="l" rtl="0">
              <a:lnSpc>
                <a:spcPct val="110000"/>
              </a:lnSpc>
              <a:spcBef>
                <a:spcPts val="0"/>
              </a:spcBef>
              <a:spcAft>
                <a:spcPts val="0"/>
              </a:spcAft>
              <a:buClr>
                <a:srgbClr val="000000"/>
              </a:buClr>
              <a:buSzPts val="1800"/>
              <a:buNone/>
            </a:pPr>
            <a:endParaRPr dirty="0">
              <a:latin typeface="+mn-lt"/>
            </a:endParaRPr>
          </a:p>
        </p:txBody>
      </p:sp>
      <p:pic>
        <p:nvPicPr>
          <p:cNvPr id="3" name="Picture 2">
            <a:extLst>
              <a:ext uri="{FF2B5EF4-FFF2-40B4-BE49-F238E27FC236}">
                <a16:creationId xmlns:a16="http://schemas.microsoft.com/office/drawing/2014/main" id="{35439E7E-6152-298F-1E50-1A9BBEA43A47}"/>
              </a:ext>
            </a:extLst>
          </p:cNvPr>
          <p:cNvPicPr>
            <a:picLocks noChangeAspect="1"/>
          </p:cNvPicPr>
          <p:nvPr/>
        </p:nvPicPr>
        <p:blipFill>
          <a:blip r:embed="rId3"/>
          <a:stretch>
            <a:fillRect/>
          </a:stretch>
        </p:blipFill>
        <p:spPr>
          <a:xfrm>
            <a:off x="1316307" y="3995943"/>
            <a:ext cx="6311453" cy="22075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p:cNvSpPr txBox="1">
            <a:spLocks noGrp="1"/>
          </p:cNvSpPr>
          <p:nvPr>
            <p:ph type="body" idx="1"/>
          </p:nvPr>
        </p:nvSpPr>
        <p:spPr>
          <a:xfrm>
            <a:off x="487387" y="928106"/>
            <a:ext cx="7261989" cy="4736460"/>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400" dirty="0" err="1">
                <a:latin typeface="+mn-lt"/>
              </a:rPr>
              <a:t>SalePrice</a:t>
            </a:r>
            <a:r>
              <a:rPr lang="en-US" sz="1400" dirty="0">
                <a:latin typeface="+mn-lt"/>
              </a:rPr>
              <a:t>* top 9 correlated </a:t>
            </a: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r>
              <a:rPr lang="en-US" sz="1400" dirty="0" err="1">
                <a:latin typeface="+mn-lt"/>
              </a:rPr>
              <a:t>OverallQual</a:t>
            </a:r>
            <a:r>
              <a:rPr lang="en-US" sz="1400" dirty="0">
                <a:latin typeface="+mn-lt"/>
              </a:rPr>
              <a:t>* top 9 correlated </a:t>
            </a: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r>
              <a:rPr lang="en-US" sz="1400" dirty="0" err="1">
                <a:latin typeface="+mn-lt"/>
              </a:rPr>
              <a:t>TotRmsAbvGrd</a:t>
            </a:r>
            <a:r>
              <a:rPr lang="en-US" sz="1400" dirty="0">
                <a:latin typeface="+mn-lt"/>
              </a:rPr>
              <a:t>* top 9 correlated </a:t>
            </a: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a:p>
            <a:pPr marL="0" lvl="0" indent="0" algn="l" rtl="0">
              <a:lnSpc>
                <a:spcPct val="110000"/>
              </a:lnSpc>
              <a:spcBef>
                <a:spcPts val="0"/>
              </a:spcBef>
              <a:spcAft>
                <a:spcPts val="0"/>
              </a:spcAft>
              <a:buClr>
                <a:srgbClr val="000000"/>
              </a:buClr>
              <a:buSzPts val="1800"/>
              <a:buNone/>
            </a:pPr>
            <a:endParaRPr lang="en-US" sz="1400" dirty="0">
              <a:latin typeface="+mn-lt"/>
            </a:endParaRPr>
          </a:p>
        </p:txBody>
      </p:sp>
      <p:grpSp>
        <p:nvGrpSpPr>
          <p:cNvPr id="10" name="Group 9">
            <a:extLst>
              <a:ext uri="{FF2B5EF4-FFF2-40B4-BE49-F238E27FC236}">
                <a16:creationId xmlns:a16="http://schemas.microsoft.com/office/drawing/2014/main" id="{6EDE626D-F7DC-C03C-6158-FF9F84D09568}"/>
              </a:ext>
            </a:extLst>
          </p:cNvPr>
          <p:cNvGrpSpPr/>
          <p:nvPr/>
        </p:nvGrpSpPr>
        <p:grpSpPr>
          <a:xfrm>
            <a:off x="3788269" y="901264"/>
            <a:ext cx="2399466" cy="1732522"/>
            <a:chOff x="2897142" y="1576422"/>
            <a:chExt cx="2399466" cy="1732522"/>
          </a:xfrm>
        </p:grpSpPr>
        <p:pic>
          <p:nvPicPr>
            <p:cNvPr id="3" name="Picture 2">
              <a:extLst>
                <a:ext uri="{FF2B5EF4-FFF2-40B4-BE49-F238E27FC236}">
                  <a16:creationId xmlns:a16="http://schemas.microsoft.com/office/drawing/2014/main" id="{134AC788-3678-AD07-1B5F-56DB7160DCC9}"/>
                </a:ext>
              </a:extLst>
            </p:cNvPr>
            <p:cNvPicPr>
              <a:picLocks noChangeAspect="1"/>
            </p:cNvPicPr>
            <p:nvPr/>
          </p:nvPicPr>
          <p:blipFill>
            <a:blip r:embed="rId3"/>
            <a:stretch>
              <a:fillRect/>
            </a:stretch>
          </p:blipFill>
          <p:spPr>
            <a:xfrm>
              <a:off x="2897142" y="1576422"/>
              <a:ext cx="2399466" cy="1732522"/>
            </a:xfrm>
            <a:prstGeom prst="rect">
              <a:avLst/>
            </a:prstGeom>
          </p:spPr>
        </p:pic>
        <p:cxnSp>
          <p:nvCxnSpPr>
            <p:cNvPr id="5" name="Straight Connector 4">
              <a:extLst>
                <a:ext uri="{FF2B5EF4-FFF2-40B4-BE49-F238E27FC236}">
                  <a16:creationId xmlns:a16="http://schemas.microsoft.com/office/drawing/2014/main" id="{CF0362D6-B794-621C-706D-7EAF0A022438}"/>
                </a:ext>
              </a:extLst>
            </p:cNvPr>
            <p:cNvCxnSpPr>
              <a:cxnSpLocks/>
            </p:cNvCxnSpPr>
            <p:nvPr/>
          </p:nvCxnSpPr>
          <p:spPr>
            <a:xfrm>
              <a:off x="2897142" y="1716966"/>
              <a:ext cx="17998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FEAD5E2-CA4A-775C-7FD5-2483F0FF5E4B}"/>
                </a:ext>
              </a:extLst>
            </p:cNvPr>
            <p:cNvSpPr/>
            <p:nvPr/>
          </p:nvSpPr>
          <p:spPr>
            <a:xfrm>
              <a:off x="2897142" y="1795908"/>
              <a:ext cx="1799848" cy="14472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26B7F2B8-FAA8-8199-7029-F3E5CBF41C29}"/>
              </a:ext>
            </a:extLst>
          </p:cNvPr>
          <p:cNvGrpSpPr/>
          <p:nvPr/>
        </p:nvGrpSpPr>
        <p:grpSpPr>
          <a:xfrm>
            <a:off x="3788270" y="2722578"/>
            <a:ext cx="2377702" cy="1732521"/>
            <a:chOff x="3022132" y="2853834"/>
            <a:chExt cx="2377702" cy="1732521"/>
          </a:xfrm>
        </p:grpSpPr>
        <p:pic>
          <p:nvPicPr>
            <p:cNvPr id="9" name="Picture 8">
              <a:extLst>
                <a:ext uri="{FF2B5EF4-FFF2-40B4-BE49-F238E27FC236}">
                  <a16:creationId xmlns:a16="http://schemas.microsoft.com/office/drawing/2014/main" id="{7E322972-FEE6-00CF-E0E6-01B7341F78FD}"/>
                </a:ext>
              </a:extLst>
            </p:cNvPr>
            <p:cNvPicPr>
              <a:picLocks noChangeAspect="1"/>
            </p:cNvPicPr>
            <p:nvPr/>
          </p:nvPicPr>
          <p:blipFill>
            <a:blip r:embed="rId4"/>
            <a:stretch>
              <a:fillRect/>
            </a:stretch>
          </p:blipFill>
          <p:spPr>
            <a:xfrm>
              <a:off x="3043895" y="2853834"/>
              <a:ext cx="2355939" cy="1732521"/>
            </a:xfrm>
            <a:prstGeom prst="rect">
              <a:avLst/>
            </a:prstGeom>
          </p:spPr>
        </p:pic>
        <p:cxnSp>
          <p:nvCxnSpPr>
            <p:cNvPr id="11" name="Straight Connector 10">
              <a:extLst>
                <a:ext uri="{FF2B5EF4-FFF2-40B4-BE49-F238E27FC236}">
                  <a16:creationId xmlns:a16="http://schemas.microsoft.com/office/drawing/2014/main" id="{13773796-5158-07ED-FD34-9CE7BBCF5ED9}"/>
                </a:ext>
              </a:extLst>
            </p:cNvPr>
            <p:cNvCxnSpPr>
              <a:cxnSpLocks/>
            </p:cNvCxnSpPr>
            <p:nvPr/>
          </p:nvCxnSpPr>
          <p:spPr>
            <a:xfrm>
              <a:off x="3022132" y="2939612"/>
              <a:ext cx="17998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54CD62C-1938-1B0D-ADB1-35A778E9FE74}"/>
                </a:ext>
              </a:extLst>
            </p:cNvPr>
            <p:cNvSpPr/>
            <p:nvPr/>
          </p:nvSpPr>
          <p:spPr>
            <a:xfrm>
              <a:off x="3022132" y="3018554"/>
              <a:ext cx="1799848" cy="14472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4" name="TextBox 13">
            <a:extLst>
              <a:ext uri="{FF2B5EF4-FFF2-40B4-BE49-F238E27FC236}">
                <a16:creationId xmlns:a16="http://schemas.microsoft.com/office/drawing/2014/main" id="{8279687C-9144-F750-EE23-95157E230463}"/>
              </a:ext>
            </a:extLst>
          </p:cNvPr>
          <p:cNvSpPr txBox="1"/>
          <p:nvPr/>
        </p:nvSpPr>
        <p:spPr>
          <a:xfrm>
            <a:off x="350301" y="6189967"/>
            <a:ext cx="6432047" cy="490712"/>
          </a:xfrm>
          <a:prstGeom prst="rect">
            <a:avLst/>
          </a:prstGeom>
          <a:noFill/>
        </p:spPr>
        <p:txBody>
          <a:bodyPr wrap="square">
            <a:spAutoFit/>
          </a:bodyPr>
          <a:lstStyle/>
          <a:p>
            <a:pPr marL="0" lvl="0" indent="0" algn="l" rtl="0">
              <a:lnSpc>
                <a:spcPct val="110000"/>
              </a:lnSpc>
              <a:spcBef>
                <a:spcPts val="0"/>
              </a:spcBef>
              <a:spcAft>
                <a:spcPts val="0"/>
              </a:spcAft>
              <a:buClr>
                <a:srgbClr val="000000"/>
              </a:buClr>
              <a:buSzPts val="1800"/>
              <a:buNone/>
            </a:pPr>
            <a:r>
              <a:rPr lang="en-US" sz="600" dirty="0">
                <a:latin typeface="+mn-lt"/>
              </a:rPr>
              <a:t>Note:</a:t>
            </a:r>
          </a:p>
          <a:p>
            <a:pPr marL="0" lvl="0" indent="0" algn="l" rtl="0">
              <a:lnSpc>
                <a:spcPct val="110000"/>
              </a:lnSpc>
              <a:spcBef>
                <a:spcPts val="0"/>
              </a:spcBef>
              <a:spcAft>
                <a:spcPts val="0"/>
              </a:spcAft>
              <a:buClr>
                <a:srgbClr val="000000"/>
              </a:buClr>
              <a:buSzPts val="1800"/>
              <a:buNone/>
            </a:pPr>
            <a:r>
              <a:rPr lang="en-US" sz="600" dirty="0">
                <a:latin typeface="+mn-lt"/>
              </a:rPr>
              <a:t>*</a:t>
            </a:r>
            <a:r>
              <a:rPr lang="en-US" sz="600" dirty="0" err="1">
                <a:latin typeface="+mn-lt"/>
              </a:rPr>
              <a:t>SalePrice</a:t>
            </a:r>
            <a:r>
              <a:rPr lang="en-US" sz="600" dirty="0">
                <a:latin typeface="+mn-lt"/>
              </a:rPr>
              <a:t>: the total price of the property </a:t>
            </a:r>
          </a:p>
          <a:p>
            <a:pPr marL="0" lvl="0" indent="0" algn="l" rtl="0">
              <a:lnSpc>
                <a:spcPct val="110000"/>
              </a:lnSpc>
              <a:spcBef>
                <a:spcPts val="0"/>
              </a:spcBef>
              <a:spcAft>
                <a:spcPts val="0"/>
              </a:spcAft>
              <a:buClr>
                <a:srgbClr val="000000"/>
              </a:buClr>
              <a:buSzPts val="1800"/>
              <a:buNone/>
            </a:pPr>
            <a:r>
              <a:rPr lang="en-US" sz="600" dirty="0">
                <a:latin typeface="+mn-lt"/>
              </a:rPr>
              <a:t>*</a:t>
            </a:r>
            <a:r>
              <a:rPr lang="en-US" sz="600" dirty="0" err="1">
                <a:latin typeface="+mn-lt"/>
              </a:rPr>
              <a:t>OverallQual</a:t>
            </a:r>
            <a:r>
              <a:rPr lang="en-US" sz="600" dirty="0">
                <a:latin typeface="+mn-lt"/>
              </a:rPr>
              <a:t>: Rates the overall material and finish of the house and represented by 10 different ratings</a:t>
            </a:r>
          </a:p>
          <a:p>
            <a:pPr marL="0" lvl="0" indent="0" algn="l" rtl="0">
              <a:lnSpc>
                <a:spcPct val="110000"/>
              </a:lnSpc>
              <a:spcBef>
                <a:spcPts val="0"/>
              </a:spcBef>
              <a:spcAft>
                <a:spcPts val="0"/>
              </a:spcAft>
              <a:buClr>
                <a:srgbClr val="000000"/>
              </a:buClr>
              <a:buSzPts val="1800"/>
              <a:buNone/>
            </a:pPr>
            <a:r>
              <a:rPr lang="en-US" sz="600" dirty="0">
                <a:latin typeface="+mn-lt"/>
              </a:rPr>
              <a:t>*</a:t>
            </a:r>
            <a:r>
              <a:rPr lang="en-US" sz="600" dirty="0" err="1">
                <a:latin typeface="+mn-lt"/>
              </a:rPr>
              <a:t>TotRmsAbvGrd</a:t>
            </a:r>
            <a:r>
              <a:rPr lang="en-US" sz="600" dirty="0">
                <a:latin typeface="+mn-lt"/>
              </a:rPr>
              <a:t>: Total rooms above grade, which is a portion of a home that is above the ground (does not include bathrooms)</a:t>
            </a:r>
          </a:p>
        </p:txBody>
      </p:sp>
      <p:pic>
        <p:nvPicPr>
          <p:cNvPr id="17" name="Picture 16">
            <a:extLst>
              <a:ext uri="{FF2B5EF4-FFF2-40B4-BE49-F238E27FC236}">
                <a16:creationId xmlns:a16="http://schemas.microsoft.com/office/drawing/2014/main" id="{20A83DDC-8547-19D8-5D45-BC9351046EBA}"/>
              </a:ext>
            </a:extLst>
          </p:cNvPr>
          <p:cNvPicPr>
            <a:picLocks noChangeAspect="1"/>
          </p:cNvPicPr>
          <p:nvPr/>
        </p:nvPicPr>
        <p:blipFill>
          <a:blip r:embed="rId5"/>
          <a:stretch>
            <a:fillRect/>
          </a:stretch>
        </p:blipFill>
        <p:spPr>
          <a:xfrm>
            <a:off x="3778134" y="4663977"/>
            <a:ext cx="2375297" cy="1525990"/>
          </a:xfrm>
          <a:prstGeom prst="rect">
            <a:avLst/>
          </a:prstGeom>
        </p:spPr>
      </p:pic>
      <p:cxnSp>
        <p:nvCxnSpPr>
          <p:cNvPr id="18" name="Straight Connector 17">
            <a:extLst>
              <a:ext uri="{FF2B5EF4-FFF2-40B4-BE49-F238E27FC236}">
                <a16:creationId xmlns:a16="http://schemas.microsoft.com/office/drawing/2014/main" id="{CFB2CC63-091E-A2FE-F2FF-068AFE28AC41}"/>
              </a:ext>
            </a:extLst>
          </p:cNvPr>
          <p:cNvCxnSpPr>
            <a:cxnSpLocks/>
          </p:cNvCxnSpPr>
          <p:nvPr/>
        </p:nvCxnSpPr>
        <p:spPr>
          <a:xfrm>
            <a:off x="3672076" y="4736337"/>
            <a:ext cx="17998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0543A21-BC1A-E0D7-AF41-83888931017D}"/>
              </a:ext>
            </a:extLst>
          </p:cNvPr>
          <p:cNvSpPr/>
          <p:nvPr/>
        </p:nvSpPr>
        <p:spPr>
          <a:xfrm>
            <a:off x="3672076" y="4815279"/>
            <a:ext cx="1799848" cy="14472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Project Description</a:t>
            </a:r>
            <a:endParaRPr/>
          </a:p>
        </p:txBody>
      </p:sp>
      <p:sp>
        <p:nvSpPr>
          <p:cNvPr id="137" name="Google Shape;137;p7"/>
          <p:cNvSpPr txBox="1">
            <a:spLocks noGrp="1"/>
          </p:cNvSpPr>
          <p:nvPr>
            <p:ph type="sldNum" idx="4294967295"/>
          </p:nvPr>
        </p:nvSpPr>
        <p:spPr>
          <a:xfrm>
            <a:off x="4462499" y="6356351"/>
            <a:ext cx="21899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9</a:t>
            </a:fld>
            <a:endParaRPr/>
          </a:p>
        </p:txBody>
      </p:sp>
      <p:sp>
        <p:nvSpPr>
          <p:cNvPr id="138" name="Google Shape;138;p7"/>
          <p:cNvSpPr txBox="1">
            <a:spLocks noGrp="1"/>
          </p:cNvSpPr>
          <p:nvPr>
            <p:ph type="body" idx="1"/>
          </p:nvPr>
        </p:nvSpPr>
        <p:spPr>
          <a:xfrm>
            <a:off x="454453" y="773383"/>
            <a:ext cx="7931316" cy="5305075"/>
          </a:xfrm>
          <a:prstGeom prst="rect">
            <a:avLst/>
          </a:prstGeom>
          <a:noFill/>
          <a:ln>
            <a:noFill/>
          </a:ln>
        </p:spPr>
        <p:txBody>
          <a:bodyPr spcFirstLastPara="1" wrap="square" lIns="45700" tIns="45700" rIns="45700" bIns="45700" anchor="t" anchorCtr="0">
            <a:normAutofit/>
          </a:bodyPr>
          <a:lstStyle/>
          <a:p>
            <a:pPr marL="285750" indent="-285750">
              <a:lnSpc>
                <a:spcPct val="110000"/>
              </a:lnSpc>
              <a:spcBef>
                <a:spcPts val="0"/>
              </a:spcBef>
            </a:pPr>
            <a:r>
              <a:rPr lang="en-US" sz="1800" dirty="0">
                <a:latin typeface="Arial"/>
                <a:cs typeface="Arial"/>
                <a:sym typeface="Arial"/>
              </a:rPr>
              <a:t>Algorithm: </a:t>
            </a:r>
          </a:p>
          <a:p>
            <a:pPr marL="457200" lvl="1" indent="0">
              <a:lnSpc>
                <a:spcPct val="110000"/>
              </a:lnSpc>
              <a:spcBef>
                <a:spcPts val="0"/>
              </a:spcBef>
              <a:buNone/>
            </a:pPr>
            <a:r>
              <a:rPr lang="en-US" sz="1800" dirty="0">
                <a:latin typeface="Arial"/>
                <a:cs typeface="Arial"/>
                <a:sym typeface="Arial"/>
              </a:rPr>
              <a:t>Multiple Linear regression analysis method to predict the value of the dependent variable based on the value of the independent variable.</a:t>
            </a:r>
          </a:p>
          <a:p>
            <a:pPr marL="457200" lvl="1" indent="0">
              <a:lnSpc>
                <a:spcPct val="110000"/>
              </a:lnSpc>
              <a:spcBef>
                <a:spcPts val="0"/>
              </a:spcBef>
              <a:buNone/>
            </a:pPr>
            <a:endParaRPr lang="en-US" sz="1800" dirty="0">
              <a:latin typeface="Arial"/>
              <a:cs typeface="Arial"/>
              <a:sym typeface="Arial"/>
            </a:endParaRPr>
          </a:p>
          <a:p>
            <a:pPr marL="0" indent="0">
              <a:lnSpc>
                <a:spcPct val="110000"/>
              </a:lnSpc>
              <a:spcBef>
                <a:spcPts val="0"/>
              </a:spcBef>
              <a:buNone/>
            </a:pPr>
            <a:endParaRPr lang="en-US" sz="1800" dirty="0">
              <a:latin typeface="Arial"/>
              <a:cs typeface="Arial"/>
              <a:sym typeface="Arial"/>
            </a:endParaRPr>
          </a:p>
          <a:p>
            <a:pPr marL="285750" indent="-285750">
              <a:lnSpc>
                <a:spcPct val="110000"/>
              </a:lnSpc>
              <a:spcBef>
                <a:spcPts val="0"/>
              </a:spcBef>
            </a:pPr>
            <a:r>
              <a:rPr lang="en-US" sz="1800" b="0" i="0" dirty="0">
                <a:solidFill>
                  <a:srgbClr val="000000"/>
                </a:solidFill>
                <a:effectLst/>
                <a:highlight>
                  <a:srgbClr val="FFFFFF"/>
                </a:highlight>
                <a:latin typeface="lato extended"/>
              </a:rPr>
              <a:t>Suitability : </a:t>
            </a:r>
          </a:p>
          <a:p>
            <a:pPr marL="685800" lvl="1" indent="-228600">
              <a:buAutoNum type="arabicParenR"/>
            </a:pPr>
            <a:r>
              <a:rPr lang="en-US" sz="1800" dirty="0">
                <a:highlight>
                  <a:srgbClr val="FFFFFF"/>
                </a:highlight>
                <a:latin typeface="lato extended"/>
              </a:rPr>
              <a:t>The normal distribution nature of the data, which is suitable for normal assumption of Linear regression.</a:t>
            </a:r>
          </a:p>
          <a:p>
            <a:pPr marL="685800" lvl="1" indent="-228600">
              <a:buAutoNum type="arabicParenR"/>
            </a:pPr>
            <a:endParaRPr lang="en-US" sz="1800" dirty="0">
              <a:highlight>
                <a:srgbClr val="FFFFFF"/>
              </a:highlight>
              <a:latin typeface="lato extended"/>
            </a:endParaRPr>
          </a:p>
          <a:p>
            <a:pPr marL="685800" lvl="1" indent="-228600">
              <a:buAutoNum type="arabicParenR"/>
            </a:pPr>
            <a:endParaRPr lang="en-US" sz="1800" dirty="0">
              <a:highlight>
                <a:srgbClr val="FFFFFF"/>
              </a:highlight>
              <a:latin typeface="lato extended"/>
            </a:endParaRPr>
          </a:p>
          <a:p>
            <a:pPr marL="685800" lvl="1" indent="-228600">
              <a:buAutoNum type="arabicParenR"/>
            </a:pPr>
            <a:endParaRPr lang="en-US" sz="1800" dirty="0">
              <a:highlight>
                <a:srgbClr val="FFFFFF"/>
              </a:highlight>
              <a:latin typeface="lato extended"/>
            </a:endParaRPr>
          </a:p>
          <a:p>
            <a:pPr marL="685800" lvl="1" indent="-228600">
              <a:buAutoNum type="arabicParenR"/>
            </a:pPr>
            <a:endParaRPr lang="en-US" sz="1800" dirty="0">
              <a:highlight>
                <a:srgbClr val="FFFFFF"/>
              </a:highlight>
              <a:latin typeface="lato extended"/>
            </a:endParaRPr>
          </a:p>
          <a:p>
            <a:pPr marL="685800" lvl="1" indent="-228600">
              <a:buAutoNum type="arabicParenR"/>
            </a:pPr>
            <a:endParaRPr lang="en-US" sz="1800" dirty="0">
              <a:highlight>
                <a:srgbClr val="FFFFFF"/>
              </a:highlight>
              <a:latin typeface="lato extended"/>
            </a:endParaRPr>
          </a:p>
          <a:p>
            <a:pPr marL="685800" lvl="1" indent="-228600">
              <a:buFont typeface="Arial"/>
              <a:buAutoNum type="arabicParenR"/>
            </a:pPr>
            <a:r>
              <a:rPr lang="en-US" sz="1800" dirty="0">
                <a:highlight>
                  <a:srgbClr val="FFFFFF"/>
                </a:highlight>
                <a:latin typeface="lato extended"/>
              </a:rPr>
              <a:t>Prediction of a</a:t>
            </a:r>
            <a:r>
              <a:rPr lang="en-US" sz="1800" b="0" i="0" dirty="0">
                <a:solidFill>
                  <a:srgbClr val="000000"/>
                </a:solidFill>
                <a:effectLst/>
                <a:highlight>
                  <a:srgbClr val="FFFFFF"/>
                </a:highlight>
                <a:latin typeface="lato extended"/>
              </a:rPr>
              <a:t> dependent variable based on multiple factors, </a:t>
            </a:r>
            <a:r>
              <a:rPr lang="en-US" sz="1800" b="0" i="0" dirty="0" err="1">
                <a:solidFill>
                  <a:srgbClr val="000000"/>
                </a:solidFill>
                <a:effectLst/>
                <a:highlight>
                  <a:srgbClr val="FFFFFF"/>
                </a:highlight>
                <a:latin typeface="lato extended"/>
              </a:rPr>
              <a:t>asthe</a:t>
            </a:r>
            <a:r>
              <a:rPr lang="en-US" sz="1800" b="0" i="0" dirty="0">
                <a:solidFill>
                  <a:srgbClr val="000000"/>
                </a:solidFill>
                <a:effectLst/>
                <a:highlight>
                  <a:srgbClr val="FFFFFF"/>
                </a:highlight>
                <a:latin typeface="lato extended"/>
              </a:rPr>
              <a:t> bedrooms, space, …, and multiple independent variables.</a:t>
            </a:r>
          </a:p>
          <a:p>
            <a:pPr marL="685800" lvl="1" indent="-228600">
              <a:buAutoNum type="arabicParenR"/>
            </a:pPr>
            <a:endParaRPr lang="en-US" sz="1800" b="0" i="0" dirty="0">
              <a:solidFill>
                <a:srgbClr val="000000"/>
              </a:solidFill>
              <a:effectLst/>
              <a:highlight>
                <a:srgbClr val="FFFFFF"/>
              </a:highlight>
              <a:latin typeface="lato extended"/>
            </a:endParaRPr>
          </a:p>
          <a:p>
            <a:pPr marL="742950" lvl="1" indent="-285750">
              <a:lnSpc>
                <a:spcPct val="110000"/>
              </a:lnSpc>
              <a:spcBef>
                <a:spcPts val="0"/>
              </a:spcBef>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endParaRPr dirty="0"/>
          </a:p>
        </p:txBody>
      </p:sp>
      <p:pic>
        <p:nvPicPr>
          <p:cNvPr id="3" name="Picture 2">
            <a:extLst>
              <a:ext uri="{FF2B5EF4-FFF2-40B4-BE49-F238E27FC236}">
                <a16:creationId xmlns:a16="http://schemas.microsoft.com/office/drawing/2014/main" id="{8373A626-7E1E-6349-3804-0FD0ABDA4B9A}"/>
              </a:ext>
            </a:extLst>
          </p:cNvPr>
          <p:cNvPicPr>
            <a:picLocks noChangeAspect="1"/>
          </p:cNvPicPr>
          <p:nvPr/>
        </p:nvPicPr>
        <p:blipFill>
          <a:blip r:embed="rId3"/>
          <a:stretch>
            <a:fillRect/>
          </a:stretch>
        </p:blipFill>
        <p:spPr>
          <a:xfrm>
            <a:off x="2783560" y="1889229"/>
            <a:ext cx="2657475" cy="428625"/>
          </a:xfrm>
          <a:prstGeom prst="rect">
            <a:avLst/>
          </a:prstGeom>
        </p:spPr>
      </p:pic>
      <p:grpSp>
        <p:nvGrpSpPr>
          <p:cNvPr id="11" name="Group 10">
            <a:extLst>
              <a:ext uri="{FF2B5EF4-FFF2-40B4-BE49-F238E27FC236}">
                <a16:creationId xmlns:a16="http://schemas.microsoft.com/office/drawing/2014/main" id="{2934E527-615F-02EC-F7A4-7DF3DDF960E2}"/>
              </a:ext>
            </a:extLst>
          </p:cNvPr>
          <p:cNvGrpSpPr/>
          <p:nvPr/>
        </p:nvGrpSpPr>
        <p:grpSpPr>
          <a:xfrm>
            <a:off x="2784244" y="3429000"/>
            <a:ext cx="3286600" cy="1450919"/>
            <a:chOff x="2580389" y="3507681"/>
            <a:chExt cx="4016102" cy="1903995"/>
          </a:xfrm>
        </p:grpSpPr>
        <p:pic>
          <p:nvPicPr>
            <p:cNvPr id="5" name="Picture 4">
              <a:extLst>
                <a:ext uri="{FF2B5EF4-FFF2-40B4-BE49-F238E27FC236}">
                  <a16:creationId xmlns:a16="http://schemas.microsoft.com/office/drawing/2014/main" id="{A5EE9F3E-0F2C-53BC-ADF9-4908F7026A57}"/>
                </a:ext>
              </a:extLst>
            </p:cNvPr>
            <p:cNvPicPr>
              <a:picLocks noChangeAspect="1"/>
            </p:cNvPicPr>
            <p:nvPr/>
          </p:nvPicPr>
          <p:blipFill>
            <a:blip r:embed="rId4"/>
            <a:stretch>
              <a:fillRect/>
            </a:stretch>
          </p:blipFill>
          <p:spPr>
            <a:xfrm>
              <a:off x="2580389" y="3753902"/>
              <a:ext cx="3983217" cy="1657774"/>
            </a:xfrm>
            <a:prstGeom prst="rect">
              <a:avLst/>
            </a:prstGeom>
          </p:spPr>
        </p:pic>
        <p:sp>
          <p:nvSpPr>
            <p:cNvPr id="9" name="TextBox 8">
              <a:extLst>
                <a:ext uri="{FF2B5EF4-FFF2-40B4-BE49-F238E27FC236}">
                  <a16:creationId xmlns:a16="http://schemas.microsoft.com/office/drawing/2014/main" id="{07F2BE0B-9BEE-7F27-09B7-7E93610A0111}"/>
                </a:ext>
              </a:extLst>
            </p:cNvPr>
            <p:cNvSpPr txBox="1"/>
            <p:nvPr/>
          </p:nvSpPr>
          <p:spPr>
            <a:xfrm>
              <a:off x="2580389" y="3527342"/>
              <a:ext cx="1958723" cy="246221"/>
            </a:xfrm>
            <a:prstGeom prst="rect">
              <a:avLst/>
            </a:prstGeom>
            <a:noFill/>
          </p:spPr>
          <p:txBody>
            <a:bodyPr wrap="square">
              <a:spAutoFit/>
            </a:bodyPr>
            <a:lstStyle/>
            <a:p>
              <a:pPr algn="ctr"/>
              <a:r>
                <a:rPr lang="en-US" sz="1000" dirty="0">
                  <a:solidFill>
                    <a:schemeClr val="bg2"/>
                  </a:solidFill>
                  <a:latin typeface="Arial"/>
                  <a:cs typeface="Arial"/>
                  <a:sym typeface="Arial"/>
                </a:rPr>
                <a:t>Normal Distribution </a:t>
              </a:r>
              <a:endParaRPr lang="en-US" sz="1000" dirty="0">
                <a:solidFill>
                  <a:schemeClr val="bg2"/>
                </a:solidFill>
              </a:endParaRPr>
            </a:p>
          </p:txBody>
        </p:sp>
        <p:sp>
          <p:nvSpPr>
            <p:cNvPr id="10" name="TextBox 9">
              <a:extLst>
                <a:ext uri="{FF2B5EF4-FFF2-40B4-BE49-F238E27FC236}">
                  <a16:creationId xmlns:a16="http://schemas.microsoft.com/office/drawing/2014/main" id="{6F6D9EDD-46CB-7234-F3FE-80B9653CB553}"/>
                </a:ext>
              </a:extLst>
            </p:cNvPr>
            <p:cNvSpPr txBox="1"/>
            <p:nvPr/>
          </p:nvSpPr>
          <p:spPr>
            <a:xfrm>
              <a:off x="4637768" y="3507681"/>
              <a:ext cx="1958723" cy="246221"/>
            </a:xfrm>
            <a:prstGeom prst="rect">
              <a:avLst/>
            </a:prstGeom>
            <a:noFill/>
          </p:spPr>
          <p:txBody>
            <a:bodyPr wrap="square">
              <a:spAutoFit/>
            </a:bodyPr>
            <a:lstStyle/>
            <a:p>
              <a:pPr algn="ctr"/>
              <a:r>
                <a:rPr lang="en-US" sz="1000" dirty="0">
                  <a:solidFill>
                    <a:schemeClr val="bg2"/>
                  </a:solidFill>
                  <a:latin typeface="Arial"/>
                  <a:cs typeface="Arial"/>
                  <a:sym typeface="Arial"/>
                </a:rPr>
                <a:t>Log-Normal Distribution </a:t>
              </a:r>
              <a:endParaRPr lang="en-US" sz="1000" dirty="0">
                <a:solidFill>
                  <a:schemeClr val="bg2"/>
                </a:solidFill>
              </a:endParaRPr>
            </a:p>
          </p:txBody>
        </p:sp>
      </p:gr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TotalTime>
  <Words>972</Words>
  <Application>Microsoft Office PowerPoint</Application>
  <PresentationFormat>On-screen Show (4:3)</PresentationFormat>
  <Paragraphs>158</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Georgia</vt:lpstr>
      <vt:lpstr>Helvetica Neue</vt:lpstr>
      <vt:lpstr>lato extended</vt:lpstr>
      <vt:lpstr>Office Theme</vt:lpstr>
      <vt:lpstr>  Title: Enhancing House Prices Prediction Model</vt:lpstr>
      <vt:lpstr>Introduction</vt:lpstr>
      <vt:lpstr>The Data</vt:lpstr>
      <vt:lpstr>The Data</vt:lpstr>
      <vt:lpstr>Data Exploration</vt:lpstr>
      <vt:lpstr>Data Exploration</vt:lpstr>
      <vt:lpstr>Data Preparation</vt:lpstr>
      <vt:lpstr>Correlation</vt:lpstr>
      <vt:lpstr>Project Description</vt:lpstr>
      <vt:lpstr>Analysis and Results</vt:lpstr>
      <vt:lpstr>Analysis and Results</vt:lpstr>
      <vt:lpstr>Analysis and Results</vt:lpstr>
      <vt:lpstr>Verification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Enhancing House Prices Prediction Model</dc:title>
  <dc:creator>Britni Epstein</dc:creator>
  <cp:lastModifiedBy>Rawan Alturkestani</cp:lastModifiedBy>
  <cp:revision>29</cp:revision>
  <dcterms:modified xsi:type="dcterms:W3CDTF">2024-06-22T19:53:49Z</dcterms:modified>
</cp:coreProperties>
</file>