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441" r:id="rId3"/>
    <p:sldId id="442" r:id="rId4"/>
    <p:sldId id="443" r:id="rId5"/>
    <p:sldId id="465" r:id="rId6"/>
    <p:sldId id="444" r:id="rId7"/>
    <p:sldId id="445" r:id="rId8"/>
    <p:sldId id="446" r:id="rId9"/>
    <p:sldId id="447" r:id="rId10"/>
    <p:sldId id="448" r:id="rId11"/>
    <p:sldId id="449" r:id="rId12"/>
    <p:sldId id="451" r:id="rId13"/>
    <p:sldId id="450" r:id="rId14"/>
    <p:sldId id="452" r:id="rId15"/>
    <p:sldId id="453" r:id="rId16"/>
    <p:sldId id="455" r:id="rId17"/>
  </p:sldIdLst>
  <p:sldSz cx="9144000" cy="6858000" type="screen4x3"/>
  <p:notesSz cx="6858000" cy="9067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9999"/>
    <a:srgbClr val="FF99CC"/>
    <a:srgbClr val="3366FF"/>
    <a:srgbClr val="D27D00"/>
    <a:srgbClr val="F0EA00"/>
    <a:srgbClr val="DDD800"/>
    <a:srgbClr val="FFFF00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9" autoAdjust="0"/>
    <p:restoredTop sz="95083" autoAdjust="0"/>
  </p:normalViewPr>
  <p:slideViewPr>
    <p:cSldViewPr>
      <p:cViewPr varScale="1">
        <p:scale>
          <a:sx n="81" d="100"/>
          <a:sy n="81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5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8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79450"/>
            <a:ext cx="4533900" cy="3400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6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6888"/>
            <a:ext cx="5029200" cy="4081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B971F334-4792-474A-B3EC-5F694BAD8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3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B5D5F-856D-40C0-9AA2-C857437A6DCC}" type="slidenum">
              <a:rPr lang="en-US"/>
              <a:pPr/>
              <a:t>1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1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9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8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2017               Slide </a:t>
            </a:r>
            <a:fld id="{B742BF93-29A9-407A-ABC1-9FA7C6A109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5B695662-6332-4658-8B52-732A71EFF1C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514DFDA8-3B29-4BF1-B53A-ED9A4153808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2017              Slide </a:t>
            </a:r>
            <a:fld id="{5CC4C93E-4874-49C6-953F-4E43A5161E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0015E19A-8F60-4879-9299-E2215AE00B2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EFE65D8E-73C5-47C9-B805-68FA5CD39AB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1BC224EA-C687-405C-A076-1692F49271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2017               Slide </a:t>
            </a:r>
            <a:fld id="{A6155446-2E20-4AFF-8802-658844AC3B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2017               Slide </a:t>
            </a:r>
            <a:fld id="{8F94FE06-08FC-4434-9B30-42D0A5ECC4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323AEB4C-4816-491A-9933-1AA579826D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313961AC-A2B9-46B1-805C-3A03D250B2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31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	</a:t>
            </a:r>
          </a:p>
        </p:txBody>
      </p:sp>
      <p:sp>
        <p:nvSpPr>
          <p:cNvPr id="89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89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89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553200"/>
            <a:ext cx="1752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r>
              <a:rPr lang="en-US" dirty="0"/>
              <a:t> Fall 2017               Slide </a:t>
            </a:r>
            <a:fld id="{F65A8E95-87C3-43BA-BA2A-65D52D3568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0887" name="Line 7"/>
          <p:cNvSpPr>
            <a:spLocks noChangeShapeType="1"/>
          </p:cNvSpPr>
          <p:nvPr/>
        </p:nvSpPr>
        <p:spPr bwMode="auto">
          <a:xfrm flipV="1">
            <a:off x="228600" y="990600"/>
            <a:ext cx="8686800" cy="0"/>
          </a:xfrm>
          <a:prstGeom prst="line">
            <a:avLst/>
          </a:prstGeom>
          <a:noFill/>
          <a:ln w="76200" cmpd="tri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888" name="Text Box 8"/>
          <p:cNvSpPr txBox="1">
            <a:spLocks noChangeArrowheads="1"/>
          </p:cNvSpPr>
          <p:nvPr/>
        </p:nvSpPr>
        <p:spPr bwMode="auto">
          <a:xfrm>
            <a:off x="990600" y="381000"/>
            <a:ext cx="1219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>
              <a:latin typeface="Verdana" pitchFamily="34" charset="0"/>
            </a:endParaRPr>
          </a:p>
        </p:txBody>
      </p:sp>
      <p:sp>
        <p:nvSpPr>
          <p:cNvPr id="890889" name="Line 9"/>
          <p:cNvSpPr>
            <a:spLocks noChangeShapeType="1"/>
          </p:cNvSpPr>
          <p:nvPr/>
        </p:nvSpPr>
        <p:spPr bwMode="auto">
          <a:xfrm>
            <a:off x="152400" y="6477000"/>
            <a:ext cx="8839200" cy="0"/>
          </a:xfrm>
          <a:prstGeom prst="line">
            <a:avLst/>
          </a:prstGeom>
          <a:noFill/>
          <a:ln w="38100" cmpd="dbl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har char="•"/>
        <a:defRPr sz="20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6pPr>
      <a:lvl7pPr marL="29718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7pPr>
      <a:lvl8pPr marL="3429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8pPr>
      <a:lvl9pPr marL="3886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AVR Interfacing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IO Ports</a:t>
            </a:r>
            <a:endParaRPr lang="en-US" sz="28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I/O Ports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71655"/>
            <a:ext cx="51339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I/O Ports Programming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I/O Port applications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b="1" dirty="0"/>
              <a:t>I/O Port applications </a:t>
            </a:r>
            <a:br>
              <a:rPr lang="en-US" dirty="0"/>
            </a:b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6934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72"/>
                </a:solidFill>
                <a:latin typeface="Arial" panose="020B0604020202020204" pitchFamily="34" charset="0"/>
              </a:rPr>
              <a:t>As Output</a:t>
            </a:r>
            <a:br>
              <a:rPr lang="en-US" sz="1800" b="1" dirty="0">
                <a:solidFill>
                  <a:srgbClr val="000072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LED and 7-Segemnt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LCD display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Motors.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Buzzer.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Signal to another µC.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Output to PC through PC Serial 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72"/>
                </a:solidFill>
                <a:latin typeface="Arial" panose="020B0604020202020204" pitchFamily="34" charset="0"/>
              </a:rPr>
              <a:t>As Input</a:t>
            </a:r>
            <a:br>
              <a:rPr lang="en-US" sz="1800" b="1" dirty="0">
                <a:solidFill>
                  <a:srgbClr val="000072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Switches(push button, keypad etc.)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Analog/Digital sensors.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Signal from another µC.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72"/>
                </a:solidFill>
                <a:latin typeface="Arial" panose="020B0604020202020204" pitchFamily="34" charset="0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Input from PC through PC Serial Port.</a:t>
            </a:r>
            <a:r>
              <a:rPr lang="en-US" sz="1800" dirty="0"/>
              <a:t> </a:t>
            </a:r>
            <a:br>
              <a:rPr lang="en-US" sz="1800" dirty="0"/>
            </a:b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145713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Interfacing with Switches and </a:t>
            </a:r>
            <a:r>
              <a:rPr lang="en-US" dirty="0" err="1"/>
              <a:t>Leds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I/O Port applications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b="1" dirty="0"/>
              <a:t>LED</a:t>
            </a:r>
            <a:r>
              <a:rPr lang="en-US" b="1" dirty="0"/>
              <a:t> </a:t>
            </a:r>
            <a:r>
              <a:rPr lang="en-US" sz="2000" b="1" dirty="0"/>
              <a:t>Configuration</a:t>
            </a:r>
            <a:r>
              <a:rPr lang="en-US" dirty="0"/>
              <a:t> </a:t>
            </a:r>
            <a:br>
              <a:rPr lang="en-US" dirty="0"/>
            </a:b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1295400" y="234035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72"/>
                </a:solidFill>
                <a:latin typeface="Arial" panose="020B0604020202020204" pitchFamily="34" charset="0"/>
              </a:rPr>
              <a:t>Negative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72"/>
                </a:solidFill>
                <a:latin typeface="Arial" panose="020B0604020202020204" pitchFamily="34" charset="0"/>
              </a:rPr>
              <a:t>Logic</a:t>
            </a:r>
            <a:r>
              <a:rPr lang="en-US" sz="2000" dirty="0"/>
              <a:t>  </a:t>
            </a:r>
            <a:br>
              <a:rPr lang="en-US" sz="2000" dirty="0"/>
            </a:br>
            <a:endParaRPr lang="ar-EG" sz="2000" dirty="0"/>
          </a:p>
        </p:txBody>
      </p:sp>
      <p:sp>
        <p:nvSpPr>
          <p:cNvPr id="6" name="Rectangle 5"/>
          <p:cNvSpPr/>
          <p:nvPr/>
        </p:nvSpPr>
        <p:spPr>
          <a:xfrm>
            <a:off x="5216857" y="234035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72"/>
                </a:solidFill>
                <a:latin typeface="Arial" panose="020B0604020202020204" pitchFamily="34" charset="0"/>
              </a:rPr>
              <a:t>Positive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72"/>
                </a:solidFill>
                <a:latin typeface="Arial" panose="020B0604020202020204" pitchFamily="34" charset="0"/>
              </a:rPr>
              <a:t>Logic</a:t>
            </a:r>
            <a:r>
              <a:rPr lang="en-US" sz="2000" dirty="0"/>
              <a:t>  </a:t>
            </a:r>
            <a:br>
              <a:rPr lang="en-US" sz="2000" dirty="0"/>
            </a:br>
            <a:endParaRPr lang="ar-E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58038"/>
            <a:ext cx="2821675" cy="217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088702"/>
            <a:ext cx="2857500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5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Interfacing with Switches and </a:t>
            </a:r>
            <a:r>
              <a:rPr lang="en-US" dirty="0" err="1"/>
              <a:t>Leds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I/O Port applications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b="1" dirty="0"/>
              <a:t>Switch</a:t>
            </a:r>
            <a:r>
              <a:rPr lang="en-US" b="1" dirty="0"/>
              <a:t> </a:t>
            </a:r>
            <a:r>
              <a:rPr lang="en-US" sz="2000" b="1" dirty="0"/>
              <a:t>Configuration</a:t>
            </a:r>
            <a:r>
              <a:rPr lang="en-US" dirty="0"/>
              <a:t> </a:t>
            </a:r>
            <a:br>
              <a:rPr lang="en-US" dirty="0"/>
            </a:b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1295400" y="234035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72"/>
                </a:solidFill>
                <a:latin typeface="Arial" panose="020B0604020202020204" pitchFamily="34" charset="0"/>
              </a:rPr>
              <a:t>Pull Down Resistor</a:t>
            </a:r>
            <a:r>
              <a:rPr lang="en-US" sz="2000" dirty="0"/>
              <a:t> </a:t>
            </a:r>
            <a:br>
              <a:rPr lang="en-US" sz="2000" dirty="0"/>
            </a:br>
            <a:endParaRPr lang="ar-EG" sz="2000" dirty="0"/>
          </a:p>
        </p:txBody>
      </p:sp>
      <p:sp>
        <p:nvSpPr>
          <p:cNvPr id="6" name="Rectangle 5"/>
          <p:cNvSpPr/>
          <p:nvPr/>
        </p:nvSpPr>
        <p:spPr>
          <a:xfrm>
            <a:off x="4800600" y="234035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72"/>
                </a:solidFill>
                <a:latin typeface="Arial" panose="020B0604020202020204" pitchFamily="34" charset="0"/>
              </a:rPr>
              <a:t>Pull</a:t>
            </a:r>
            <a:r>
              <a:rPr lang="en-US" b="1" dirty="0">
                <a:solidFill>
                  <a:srgbClr val="000072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72"/>
                </a:solidFill>
                <a:latin typeface="Arial" panose="020B0604020202020204" pitchFamily="34" charset="0"/>
              </a:rPr>
              <a:t>UP Resistor</a:t>
            </a:r>
            <a:r>
              <a:rPr lang="en-US" sz="2000" dirty="0"/>
              <a:t> </a:t>
            </a:r>
            <a:br>
              <a:rPr lang="en-US" sz="2000" dirty="0"/>
            </a:br>
            <a:endParaRPr lang="ar-EG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54" y="2895600"/>
            <a:ext cx="1866900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2" y="2947987"/>
            <a:ext cx="15906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7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Interfacing with Switches and </a:t>
            </a:r>
            <a:r>
              <a:rPr lang="en-US" dirty="0" err="1"/>
              <a:t>Leds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I/O Port applications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b="1" dirty="0"/>
              <a:t>Switch de-bounce problem </a:t>
            </a:r>
            <a:br>
              <a:rPr lang="en-US" dirty="0"/>
            </a:b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61345"/>
            <a:ext cx="3886200" cy="1527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09600" y="3710434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Could be handled using software or hardware.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 It relies on the fact that bouncing takes a maximum period of 20-30 </a:t>
            </a:r>
            <a:r>
              <a:rPr lang="en-US" sz="1800" dirty="0" err="1"/>
              <a:t>ms.</a:t>
            </a: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The basic idea is to implement a delay after the first detected edge, during which no scanning for the switch is done. after the delay period is finished, scanning can proceed (Exercise 3).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15300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Interfacing with 7-Segment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2162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296537"/>
            <a:ext cx="2852666" cy="175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30" y="3276600"/>
            <a:ext cx="2847975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3474350"/>
            <a:ext cx="2819400" cy="242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4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Interfacing with 7-Segment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403860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1000" y="1309300"/>
            <a:ext cx="814037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/>
              <a:t>In</a:t>
            </a:r>
            <a:r>
              <a:rPr lang="en-US" dirty="0"/>
              <a:t>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order</a:t>
            </a:r>
            <a:r>
              <a:rPr lang="en-US" sz="1800" dirty="0"/>
              <a:t> to reduce the number of pins can be used to interface the 7 segment, </a:t>
            </a:r>
          </a:p>
          <a:p>
            <a:r>
              <a:rPr lang="en-US" sz="1800" dirty="0"/>
              <a:t>we use decoder connected and follows;</a:t>
            </a:r>
            <a:endParaRPr lang="ar-EG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081212"/>
            <a:ext cx="30289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I/O 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I/O Ports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Interfacing with Switches and </a:t>
            </a:r>
            <a:r>
              <a:rPr lang="en-US" sz="2000" dirty="0" err="1"/>
              <a:t>Leds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Interfacing with 7-Segment.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Interfacing with DC-Motor.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Interfacing with LCD.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Interfacing with Keypad.	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11845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dirty="0"/>
              <a:t>I/O Ports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ATmega328p has programmable I/O lines divided into: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ADC 7:6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PORTB(PB7….…..PB0)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PORTC(PC6….…..PC0)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PORTD(PD7……..PD0)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Each PORT is controlled by 3 registers: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DDRx</a:t>
            </a:r>
            <a:r>
              <a:rPr lang="en-US" sz="2000" b="1" dirty="0"/>
              <a:t> 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	Data Direction Register to set the pin either output or input pin.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PORTx</a:t>
            </a:r>
            <a:r>
              <a:rPr lang="en-US" sz="2000" b="1" dirty="0"/>
              <a:t> </a:t>
            </a:r>
          </a:p>
          <a:p>
            <a:pPr lvl="1"/>
            <a:r>
              <a:rPr lang="en-US" sz="2000" b="1" dirty="0"/>
              <a:t>	</a:t>
            </a:r>
            <a:r>
              <a:rPr lang="en-US" sz="2000" dirty="0"/>
              <a:t>Output Register to assign a value to the port (from </a:t>
            </a:r>
            <a:r>
              <a:rPr lang="en-US" sz="2000" b="1" dirty="0"/>
              <a:t>µC</a:t>
            </a:r>
            <a:r>
              <a:rPr lang="en-US" sz="2000" dirty="0"/>
              <a:t> to interface).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PINx</a:t>
            </a:r>
            <a:r>
              <a:rPr lang="en-US" sz="2000" b="1" dirty="0"/>
              <a:t>: </a:t>
            </a:r>
          </a:p>
          <a:p>
            <a:pPr lvl="2"/>
            <a:r>
              <a:rPr lang="en-US" sz="2000" dirty="0"/>
              <a:t>Input Register where it holds the input value from interface.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Note: Most pins in µC make more than one function (multiplexed functions)</a:t>
            </a:r>
            <a:r>
              <a:rPr lang="en-US" sz="2000" dirty="0"/>
              <a:t> </a:t>
            </a:r>
            <a:br>
              <a:rPr lang="en-US" sz="2000" dirty="0"/>
            </a:b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7084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dirty="0"/>
              <a:t>I/O Ports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FCEE9-F162-4B80-AE77-5B882740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47339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315200" cy="990600"/>
          </a:xfrm>
        </p:spPr>
        <p:txBody>
          <a:bodyPr wrap="square" anchor="ctr">
            <a:normAutofit/>
          </a:bodyPr>
          <a:lstStyle/>
          <a:p>
            <a:br>
              <a:rPr lang="en-US" dirty="0"/>
            </a:br>
            <a:r>
              <a:rPr lang="en-US" b="0" dirty="0"/>
              <a:t>I/O Ports</a:t>
            </a:r>
            <a:r>
              <a:rPr lang="en-US" dirty="0"/>
              <a:t> </a:t>
            </a:r>
          </a:p>
        </p:txBody>
      </p:sp>
      <p:pic>
        <p:nvPicPr>
          <p:cNvPr id="4" name="Picture 3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46D30508-18F0-4AD2-9910-3164950E5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5" y="1066800"/>
            <a:ext cx="6860450" cy="533400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BD837B5-7189-4CA3-88DA-44AAF5E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553200"/>
            <a:ext cx="3048000" cy="30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EENG 514        Ch. 4: Sequential Circuits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7DCA93-4B2F-45A1-ACAE-9B01968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800" y="6553200"/>
            <a:ext cx="1600200" cy="30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Dr. Abou-Auf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6350F7-55E1-4911-8463-40C1137C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6553200"/>
            <a:ext cx="1752600" cy="30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 Fall 2017              Slide </a:t>
            </a:r>
            <a:fld id="{5CC4C93E-4874-49C6-953F-4E43A5161E1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dirty="0"/>
              <a:t>I/O Ports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328737"/>
            <a:ext cx="7296150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9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I/O Ports Programming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4478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 decided which Port is input and which is output: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Configure the port direction use register </a:t>
            </a:r>
            <a:r>
              <a:rPr lang="en-US" sz="2000" b="1" dirty="0"/>
              <a:t>DDRX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1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for Output.</a:t>
            </a:r>
            <a:br>
              <a:rPr lang="en-US" sz="2000" dirty="0"/>
            </a:br>
            <a:r>
              <a:rPr lang="en-US" sz="2000" dirty="0"/>
              <a:t>0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for Input.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 Read(input case) 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Use register</a:t>
            </a:r>
            <a:r>
              <a:rPr lang="en-US" sz="2000" b="1" dirty="0"/>
              <a:t> </a:t>
            </a:r>
            <a:r>
              <a:rPr lang="en-US" sz="2000" b="1" dirty="0" err="1"/>
              <a:t>PINx</a:t>
            </a:r>
            <a:r>
              <a:rPr lang="en-US" sz="2000" b="1" dirty="0"/>
              <a:t> 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 Write(output case) 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Use register </a:t>
            </a:r>
            <a:r>
              <a:rPr lang="en-US" sz="2000" b="1" dirty="0" err="1"/>
              <a:t>PORTx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b="1" dirty="0"/>
          </a:p>
          <a:p>
            <a:pPr lvl="1"/>
            <a:r>
              <a:rPr lang="en-US" sz="2000" b="1" dirty="0"/>
              <a:t>Note: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In case you set any PIN as </a:t>
            </a:r>
            <a:r>
              <a:rPr lang="en-US" sz="2000" b="1" dirty="0"/>
              <a:t>input </a:t>
            </a:r>
            <a:r>
              <a:rPr lang="en-US" sz="2000" dirty="0"/>
              <a:t>you can activate the </a:t>
            </a:r>
            <a:r>
              <a:rPr lang="en-US" sz="2000" b="1" dirty="0"/>
              <a:t>internal pull up </a:t>
            </a:r>
            <a:r>
              <a:rPr lang="en-US" sz="2000" dirty="0"/>
              <a:t>resistor by setting the corresponding bit in </a:t>
            </a:r>
            <a:r>
              <a:rPr lang="en-US" sz="2000" b="1" dirty="0"/>
              <a:t>PORTX </a:t>
            </a:r>
            <a:r>
              <a:rPr lang="en-US" sz="2000" dirty="0"/>
              <a:t>register. </a:t>
            </a:r>
            <a:br>
              <a:rPr lang="en-US" sz="2000" dirty="0"/>
            </a:br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val="10478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I/O Ports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" y="1295400"/>
                <a:ext cx="9067800" cy="4431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How to set values in registers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DDRA=5;   </a:t>
                </a: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/*(decimal)mean I activate pin 0 and pin 2 as output and the rest as input pins */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14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DDRB=0x14;</a:t>
                </a:r>
                <a:r>
                  <a:rPr lang="en-US" sz="2000" dirty="0"/>
                  <a:t> </a:t>
                </a: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/*(hexadecimal)mean I activate pin 2 and pin 4 as output and the rest as input pins */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DDRC=0b00000011; </a:t>
                </a: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/*(binary)mean I activate pin 0 and pin 1 as output pins and the rest as input pins */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How to deal with a specific pin with conserving other pins </a:t>
                </a:r>
                <a:endParaRPr lang="en-US" sz="14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To set specified bit in register</a:t>
                </a:r>
                <a:br>
                  <a:rPr lang="en-US" sz="1800" b="1" dirty="0"/>
                </a:br>
                <a:r>
                  <a:rPr lang="en-US" sz="1800" dirty="0"/>
                  <a:t>Make OR operation on the register with The pin number.</a:t>
                </a:r>
              </a:p>
              <a:p>
                <a:pPr marL="1200150" lvl="2" indent="-285750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For example if we want to set pin number 5 in PORTA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𝑃𝑂𝑅𝑇𝐴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𝑃𝑂𝑅𝑇𝐴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sz="18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To clear specified bit in register</a:t>
                </a:r>
                <a:br>
                  <a:rPr lang="en-US" sz="1800" b="1" dirty="0"/>
                </a:br>
                <a:r>
                  <a:rPr lang="en-US" sz="1800" dirty="0"/>
                  <a:t>Make AND operation on the register with (NOT) The pin number.</a:t>
                </a:r>
                <a:endParaRPr lang="en-US" sz="1400" dirty="0"/>
              </a:p>
              <a:p>
                <a:pPr marL="1200150" lvl="2" indent="-285750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For example if we want to set pin number 3 in PORTB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𝑃𝑂𝑅𝑇𝐵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𝑃𝑂𝑅𝑇𝐵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 &amp; ( ~(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) );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95400"/>
                <a:ext cx="9067800" cy="4431983"/>
              </a:xfrm>
              <a:prstGeom prst="rect">
                <a:avLst/>
              </a:prstGeom>
              <a:blipFill rotWithShape="0">
                <a:blip r:embed="rId3"/>
                <a:stretch>
                  <a:fillRect l="-605" t="-688" b="-275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4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I/O Ports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1371600"/>
                <a:ext cx="9067800" cy="332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2" indent="-28575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To toggle specified bit in register</a:t>
                </a:r>
                <a:br>
                  <a:rPr lang="en-US" sz="1800" b="1" dirty="0"/>
                </a:br>
                <a:r>
                  <a:rPr lang="en-US" sz="1800" dirty="0"/>
                  <a:t>Make XOR operation on the register with The pin number</a:t>
                </a:r>
              </a:p>
              <a:p>
                <a:pPr marL="1200150" lvl="3" indent="-285750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For example if we want to toggle pin number 2 in PORTC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𝑃𝑂𝑅𝑇𝐶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𝑃𝑂𝑅𝑇𝐶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 ^ (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dirty="0">
                        <a:latin typeface="Cambria Math" panose="02040503050406030204" pitchFamily="18" charset="0"/>
                      </a:rPr>
                      <m:t>);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914400" lvl="3"/>
                <a:br>
                  <a:rPr lang="en-US" sz="1800" i="1" dirty="0">
                    <a:latin typeface="Cambria Math" panose="02040503050406030204" pitchFamily="18" charset="0"/>
                  </a:rPr>
                </a:br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Example: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To set the pin 2 in PORTB as input pin and use the internal pull up resistor of this pin.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𝐷𝐷𝑅𝐵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𝐷𝐷𝑅𝐵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&amp; (~(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𝑃𝑂𝑅𝑇𝐵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𝑃𝑂𝑅𝑇𝐵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|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000" dirty="0"/>
                </a:br>
                <a:endParaRPr lang="ar-EG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9067800" cy="3324052"/>
              </a:xfrm>
              <a:prstGeom prst="rect">
                <a:avLst/>
              </a:prstGeom>
              <a:blipFill rotWithShape="0">
                <a:blip r:embed="rId3"/>
                <a:stretch>
                  <a:fillRect l="-605" t="-917" b="-1284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otes">
  <a:themeElements>
    <a:clrScheme name="n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o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20678</TotalTime>
  <Words>806</Words>
  <Application>Microsoft Office PowerPoint</Application>
  <PresentationFormat>On-screen Show (4:3)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Courier New</vt:lpstr>
      <vt:lpstr>Times New Roman</vt:lpstr>
      <vt:lpstr>Verdana</vt:lpstr>
      <vt:lpstr>Wingdings</vt:lpstr>
      <vt:lpstr>notes</vt:lpstr>
      <vt:lpstr>AVR Interfacing   IO Ports</vt:lpstr>
      <vt:lpstr> Agenda</vt:lpstr>
      <vt:lpstr> I/O Ports </vt:lpstr>
      <vt:lpstr> I/O Ports </vt:lpstr>
      <vt:lpstr> I/O Ports </vt:lpstr>
      <vt:lpstr> I/O Ports </vt:lpstr>
      <vt:lpstr> I/O Ports Programming</vt:lpstr>
      <vt:lpstr> I/O Ports Programming</vt:lpstr>
      <vt:lpstr> I/O Ports Programming</vt:lpstr>
      <vt:lpstr> I/O Ports Programming</vt:lpstr>
      <vt:lpstr> I/O Ports Programming</vt:lpstr>
      <vt:lpstr> Interfacing with Switches and Leds</vt:lpstr>
      <vt:lpstr> Interfacing with Switches and Leds</vt:lpstr>
      <vt:lpstr> Interfacing with Switches and Leds</vt:lpstr>
      <vt:lpstr> Interfacing with 7-Segment</vt:lpstr>
      <vt:lpstr> Interfacing with 7-Segment</vt:lpstr>
    </vt:vector>
  </TitlesOfParts>
  <Company>PyramidTech,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Magnetostatic Fields</dc:title>
  <dc:creator>Ahmed Abou-Auf</dc:creator>
  <cp:lastModifiedBy>mostafa mahmoud</cp:lastModifiedBy>
  <cp:revision>427</cp:revision>
  <cp:lastPrinted>2005-07-04T07:58:56Z</cp:lastPrinted>
  <dcterms:created xsi:type="dcterms:W3CDTF">2005-04-15T08:10:26Z</dcterms:created>
  <dcterms:modified xsi:type="dcterms:W3CDTF">2022-02-28T09:39:50Z</dcterms:modified>
</cp:coreProperties>
</file>