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5"/>
  </p:notesMasterIdLst>
  <p:sldIdLst>
    <p:sldId id="256" r:id="rId2"/>
    <p:sldId id="261" r:id="rId3"/>
    <p:sldId id="309" r:id="rId4"/>
    <p:sldId id="323" r:id="rId5"/>
    <p:sldId id="345" r:id="rId6"/>
    <p:sldId id="324" r:id="rId7"/>
    <p:sldId id="326" r:id="rId8"/>
    <p:sldId id="347" r:id="rId9"/>
    <p:sldId id="348" r:id="rId10"/>
    <p:sldId id="327" r:id="rId11"/>
    <p:sldId id="328" r:id="rId12"/>
    <p:sldId id="329" r:id="rId13"/>
    <p:sldId id="330" r:id="rId14"/>
    <p:sldId id="331" r:id="rId15"/>
    <p:sldId id="318" r:id="rId16"/>
    <p:sldId id="332" r:id="rId17"/>
    <p:sldId id="336" r:id="rId18"/>
    <p:sldId id="321" r:id="rId19"/>
    <p:sldId id="338" r:id="rId20"/>
    <p:sldId id="333" r:id="rId21"/>
    <p:sldId id="334" r:id="rId22"/>
    <p:sldId id="335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40" autoAdjust="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38BC5-C7B6-4C37-B4CB-D64EF008F38D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834B-AFD0-48D8-BA78-F341685AAD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82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80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94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76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68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31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7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04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63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12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00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36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19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2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4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63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9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20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21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67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6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F4C9-8B5E-44BA-BE32-01B9A951AA6D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4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F461-1FF7-41CE-B045-19E263EF4AAB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5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0BBA-1897-40CB-AF1B-E3DDC65B6C07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93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87EC-15D3-45B1-8A9F-720CCE58EF96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2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EF3A-5680-4782-8679-BFB9A57C150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8032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3852-CE11-4AD8-BD41-6771C4978E69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91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EC0D-4E67-483E-8422-300C71C9F7EF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3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3E7D-F3FA-479A-B880-4A9F0B486586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6E57-13CA-4CED-8278-7756B208E33F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9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E711-1061-4EB3-8818-8412C4BFE0B5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5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C2F6-EC8D-4C32-9745-079614CD0299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9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52C5-7110-4E3C-A830-5049510D1E8F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9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AE72-B8FE-478F-ABB6-89D7EF6DA9CF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9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EAA2-055C-4E78-97B2-9D85F472E142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3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4C92-F258-4920-B282-3A6BEF296E2B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7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CCB-F80F-4A5A-BF23-7B2F4551CD56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3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F868E-9ADF-468C-9AC1-9CF479E77E47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2064" y="2052937"/>
            <a:ext cx="8915399" cy="2262781"/>
          </a:xfrm>
        </p:spPr>
        <p:txBody>
          <a:bodyPr/>
          <a:lstStyle/>
          <a:p>
            <a:r>
              <a:rPr lang="en-US" dirty="0"/>
              <a:t>Using Parameters in </a:t>
            </a:r>
            <a:r>
              <a:rPr lang="en-US" dirty="0" err="1"/>
              <a:t>omnet</a:t>
            </a:r>
            <a:r>
              <a:rPr lang="en-US" dirty="0"/>
              <a:t>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638" y="4426766"/>
            <a:ext cx="8915399" cy="1126283"/>
          </a:xfrm>
        </p:spPr>
        <p:txBody>
          <a:bodyPr/>
          <a:lstStyle/>
          <a:p>
            <a:r>
              <a:rPr lang="en-US" dirty="0"/>
              <a:t>lab2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" y="242888"/>
            <a:ext cx="1117282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Cairo University                                                                                                                             Computer Networks-1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Faculty of Engineering                                                                                                                  CMP405-A /CMPN405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Computer Department                                                                                                                  Fall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9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linkage to the .cc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001520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800" dirty="0"/>
              <a:t>What if we want to read parameter values inside the .cc behavior files ?</a:t>
            </a:r>
          </a:p>
          <a:p>
            <a:pPr marL="0" indent="0" algn="ctr">
              <a:buNone/>
            </a:pP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linkage to the .cc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2001520"/>
            <a:ext cx="935482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Using the function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par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			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par(“parameter name”).conversion value() </a:t>
            </a:r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Inside the </a:t>
            </a:r>
            <a:r>
              <a:rPr lang="en-US" sz="2400" dirty="0" err="1"/>
              <a:t>Node.ned</a:t>
            </a:r>
            <a:r>
              <a:rPr lang="en-US" sz="2400" dirty="0"/>
              <a:t> file                      Inside the Node.cc file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2AEEC-F985-4F45-97DE-C8DB5243A5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83" t="45777" r="58917" b="36593"/>
          <a:stretch/>
        </p:blipFill>
        <p:spPr>
          <a:xfrm>
            <a:off x="1869440" y="4122332"/>
            <a:ext cx="2981960" cy="2112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03A871-7047-407B-8646-626E27D498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75" t="41630" r="42038" b="41554"/>
          <a:stretch/>
        </p:blipFill>
        <p:spPr>
          <a:xfrm>
            <a:off x="5788661" y="4122332"/>
            <a:ext cx="6129020" cy="18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linkage to the .cc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00152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Other conversion type functions: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boolValue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(),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longValue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(),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doubleValue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(),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stringValue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(),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stdstringValue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().</a:t>
            </a:r>
          </a:p>
          <a:p>
            <a:r>
              <a:rPr lang="en-US" sz="2400" dirty="0"/>
              <a:t>There are also overloaded type cast operators for the corresponding types(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bool</a:t>
            </a:r>
            <a:r>
              <a:rPr lang="en-US" sz="2400" dirty="0"/>
              <a:t>;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double)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10006-633F-4C02-897A-45A67B69F9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4" t="57334" r="31083" b="34518"/>
          <a:stretch/>
        </p:blipFill>
        <p:spPr>
          <a:xfrm>
            <a:off x="1971040" y="4663329"/>
            <a:ext cx="9514932" cy="80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linkage to the .cc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00152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Careful not to confuse 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.NED parameters </a:t>
            </a:r>
            <a:r>
              <a:rPr lang="en-US" sz="2400" dirty="0"/>
              <a:t>with 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.cc class data members.</a:t>
            </a:r>
          </a:p>
          <a:p>
            <a:r>
              <a:rPr lang="en-US" sz="2400" dirty="0"/>
              <a:t>Inside the </a:t>
            </a:r>
            <a:r>
              <a:rPr lang="en-US" sz="2400" dirty="0" err="1"/>
              <a:t>Node.h</a:t>
            </a:r>
            <a:r>
              <a:rPr lang="en-US" sz="2400" dirty="0"/>
              <a:t> file                      Inside the Node.cc file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CCFBB-86E0-4BDD-8879-8207853D8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33" t="48741" r="51012" b="32429"/>
          <a:stretch/>
        </p:blipFill>
        <p:spPr>
          <a:xfrm>
            <a:off x="1881724" y="3657600"/>
            <a:ext cx="4214276" cy="2014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A689B-4BD8-42F8-B044-2B4740AF0E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75" t="41630" r="42038" b="41554"/>
          <a:stretch/>
        </p:blipFill>
        <p:spPr>
          <a:xfrm>
            <a:off x="6279296" y="3657600"/>
            <a:ext cx="5557104" cy="18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9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Random number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00152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/>
              <a:t>Omnet</a:t>
            </a:r>
            <a:r>
              <a:rPr lang="en-US" sz="2400" dirty="0"/>
              <a:t>++ offers utility functions to sample from many different distributions.</a:t>
            </a:r>
          </a:p>
          <a:p>
            <a:r>
              <a:rPr lang="en-US" sz="2400" dirty="0"/>
              <a:t>For example: the uniform function returns a random number between a and b.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uniform(int a, int b)</a:t>
            </a:r>
          </a:p>
          <a:p>
            <a:r>
              <a:rPr lang="en-US" sz="2400" dirty="0"/>
              <a:t>To </a:t>
            </a:r>
            <a:r>
              <a:rPr lang="en-US" sz="2400"/>
              <a:t>generate a random </a:t>
            </a:r>
            <a:r>
              <a:rPr lang="en-US" sz="2400" dirty="0"/>
              <a:t>start every time, set the seed to any number in the .</a:t>
            </a:r>
            <a:r>
              <a:rPr lang="en-US" sz="2400" dirty="0" err="1"/>
              <a:t>ini</a:t>
            </a:r>
            <a:r>
              <a:rPr lang="en-US" sz="2400" dirty="0"/>
              <a:t> file like this: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                             seed-set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522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7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Omnet</a:t>
            </a:r>
            <a:r>
              <a:rPr lang="en-US" dirty="0"/>
              <a:t>++</a:t>
            </a:r>
            <a:br>
              <a:rPr lang="en-US" dirty="0"/>
            </a:br>
            <a:r>
              <a:rPr lang="en-US" dirty="0"/>
              <a:t>Lab2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Implement a random guessing game</a:t>
            </a:r>
          </a:p>
          <a:p>
            <a:r>
              <a:rPr lang="en-US" sz="2400" dirty="0"/>
              <a:t>One of the nodes acts as player1 and the other as player2.</a:t>
            </a:r>
          </a:p>
          <a:p>
            <a:endParaRPr lang="en-US" sz="2400" i="1" dirty="0"/>
          </a:p>
          <a:p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6F46C9-3CEF-458A-A831-82AF78A53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48" y="3474720"/>
            <a:ext cx="3047711" cy="2759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4D196F-8424-481F-B89E-71278CD78B64}"/>
              </a:ext>
            </a:extLst>
          </p:cNvPr>
          <p:cNvSpPr txBox="1"/>
          <p:nvPr/>
        </p:nvSpPr>
        <p:spPr>
          <a:xfrm>
            <a:off x="2065020" y="4480560"/>
            <a:ext cx="262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not how your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omnet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GUI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look like , it is just for illustration. </a:t>
            </a:r>
          </a:p>
        </p:txBody>
      </p:sp>
    </p:spTree>
    <p:extLst>
      <p:ext uri="{BB962C8B-B14F-4D97-AF65-F5344CB8AC3E}">
        <p14:creationId xmlns:p14="http://schemas.microsoft.com/office/powerpoint/2010/main" val="37972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Omnet</a:t>
            </a:r>
            <a:r>
              <a:rPr lang="en-US" dirty="0"/>
              <a:t>++</a:t>
            </a:r>
            <a:br>
              <a:rPr lang="en-US" dirty="0"/>
            </a:br>
            <a:r>
              <a:rPr lang="en-US" dirty="0"/>
              <a:t>Lab2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Player1 generates a random number at the beginning of the game and prints it to the console. “note that the number should be constant through the game afterwards.</a:t>
            </a:r>
          </a:p>
          <a:p>
            <a:r>
              <a:rPr lang="en-US" sz="2400" dirty="0"/>
              <a:t>The number ranges from 0 to 9 </a:t>
            </a:r>
            <a:r>
              <a:rPr lang="en-US" sz="2400" dirty="0" err="1"/>
              <a:t>incusive</a:t>
            </a:r>
            <a:r>
              <a:rPr lang="en-US" sz="2400" dirty="0"/>
              <a:t> .</a:t>
            </a:r>
          </a:p>
          <a:p>
            <a:r>
              <a:rPr lang="en-US" sz="2400" dirty="0"/>
              <a:t>Player1 signals player 2 to send messages containing his guesses one at a time.</a:t>
            </a:r>
          </a:p>
          <a:p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35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Omnet</a:t>
            </a:r>
            <a:r>
              <a:rPr lang="en-US" dirty="0"/>
              <a:t>++</a:t>
            </a:r>
            <a:br>
              <a:rPr lang="en-US" dirty="0"/>
            </a:br>
            <a:r>
              <a:rPr lang="en-US" dirty="0"/>
              <a:t>Lab2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Player2 randomly chooses a guess and sends it to player1 .</a:t>
            </a:r>
          </a:p>
          <a:p>
            <a:r>
              <a:rPr lang="en-US" sz="2400" dirty="0"/>
              <a:t>The guess ranges from 0 to 9 inclusive .</a:t>
            </a:r>
          </a:p>
          <a:p>
            <a:r>
              <a:rPr lang="en-US" sz="2400" dirty="0"/>
              <a:t>If the guess is not correct, player1 sends to player2 a “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wrong guess</a:t>
            </a:r>
            <a:r>
              <a:rPr lang="en-US" sz="2400" dirty="0"/>
              <a:t>” message .</a:t>
            </a:r>
          </a:p>
          <a:p>
            <a:r>
              <a:rPr lang="en-US" sz="2400" dirty="0"/>
              <a:t>If the guess is correct, player1 sends a “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correct guess</a:t>
            </a:r>
            <a:r>
              <a:rPr lang="en-US" sz="2400" dirty="0"/>
              <a:t>” message to player2 and the simulation is finished.</a:t>
            </a:r>
          </a:p>
          <a:p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0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Omnet</a:t>
            </a:r>
            <a:r>
              <a:rPr lang="en-US" dirty="0"/>
              <a:t>++</a:t>
            </a:r>
            <a:br>
              <a:rPr lang="en-US" dirty="0"/>
            </a:br>
            <a:r>
              <a:rPr lang="en-US" dirty="0"/>
              <a:t>Lab2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1336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Print all the messages to the console also.</a:t>
            </a:r>
          </a:p>
          <a:p>
            <a:r>
              <a:rPr lang="en-US" sz="2400" dirty="0"/>
              <a:t>Print the guessing number at the beginning .</a:t>
            </a:r>
          </a:p>
          <a:p>
            <a:r>
              <a:rPr lang="en-US" sz="2400" dirty="0"/>
              <a:t>Hint: you may need to implement two different simple modules, one for player1 and one for player2.</a:t>
            </a:r>
          </a:p>
          <a:p>
            <a:r>
              <a:rPr lang="en-US" sz="2400" dirty="0"/>
              <a:t>Hint: there is a msg-&gt;</a:t>
            </a:r>
            <a:r>
              <a:rPr lang="en-US" sz="2400" dirty="0" err="1"/>
              <a:t>setName</a:t>
            </a:r>
            <a:r>
              <a:rPr lang="en-US" sz="2400" dirty="0"/>
              <a:t>() function that changes the name property.</a:t>
            </a:r>
          </a:p>
          <a:p>
            <a:r>
              <a:rPr lang="en-US" sz="2400" dirty="0"/>
              <a:t>Don’t send the real number to player2 clearly :D</a:t>
            </a:r>
          </a:p>
          <a:p>
            <a:r>
              <a:rPr lang="en-US" sz="2400" i="1" dirty="0"/>
              <a:t>Free your dynamically memory allocations carefully.</a:t>
            </a:r>
          </a:p>
          <a:p>
            <a:r>
              <a:rPr lang="en-US" sz="2400" i="1" dirty="0"/>
              <a:t>Work individually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4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Omnet</a:t>
            </a:r>
            <a:r>
              <a:rPr lang="en-US" dirty="0"/>
              <a:t>++</a:t>
            </a:r>
            <a:br>
              <a:rPr lang="en-US" dirty="0"/>
            </a:br>
            <a:r>
              <a:rPr lang="en-US" dirty="0"/>
              <a:t>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18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atoi</a:t>
            </a:r>
            <a:r>
              <a:rPr lang="en-US" sz="1800" b="1" dirty="0">
                <a:solidFill>
                  <a:srgbClr val="64288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c</a:t>
            </a:r>
            <a:r>
              <a:rPr lang="en-US" sz="18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rgbClr val="642880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6428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to convert a </a:t>
            </a:r>
            <a:r>
              <a:rPr lang="en-US" sz="2400" dirty="0" err="1"/>
              <a:t>c_str</a:t>
            </a:r>
            <a:r>
              <a:rPr lang="en-US" sz="2400" dirty="0"/>
              <a:t>, that contains a number, to int.</a:t>
            </a:r>
          </a:p>
          <a:p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uniform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10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400" dirty="0"/>
              <a:t>to generate random integers from 0 to 9.</a:t>
            </a:r>
          </a:p>
          <a:p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seed-set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any number </a:t>
            </a:r>
            <a:r>
              <a:rPr lang="en-US" sz="2400" dirty="0"/>
              <a:t>to make the generator random.</a:t>
            </a:r>
          </a:p>
          <a:p>
            <a:r>
              <a:rPr lang="en-US" sz="1800" b="1" dirty="0">
                <a:solidFill>
                  <a:srgbClr val="642880"/>
                </a:solidFill>
                <a:latin typeface="Consolas" panose="020B0609020204030204" pitchFamily="49" charset="0"/>
              </a:rPr>
              <a:t>par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parname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8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intValue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/>
              <a:t>to convert the parameter to int.</a:t>
            </a:r>
          </a:p>
          <a:p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7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Parameters in </a:t>
            </a:r>
            <a:r>
              <a:rPr lang="en-US" sz="2400" dirty="0" err="1"/>
              <a:t>omnet</a:t>
            </a:r>
            <a:r>
              <a:rPr lang="en-US" sz="2400" dirty="0"/>
              <a:t>++</a:t>
            </a:r>
          </a:p>
          <a:p>
            <a:r>
              <a:rPr lang="en-US" sz="2400" dirty="0"/>
              <a:t>Random number generators</a:t>
            </a:r>
          </a:p>
          <a:p>
            <a:r>
              <a:rPr lang="en-US" sz="2400" dirty="0"/>
              <a:t>Lab2 Requirement</a:t>
            </a:r>
          </a:p>
          <a:p>
            <a:r>
              <a:rPr lang="en-US" sz="2400" dirty="0"/>
              <a:t>How to import projects in </a:t>
            </a:r>
            <a:r>
              <a:rPr lang="en-US" sz="2400" dirty="0" err="1"/>
              <a:t>omnet</a:t>
            </a:r>
            <a:r>
              <a:rPr lang="en-US" sz="2400" dirty="0"/>
              <a:t>++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37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685" y="634270"/>
            <a:ext cx="8911687" cy="1280890"/>
          </a:xfrm>
        </p:spPr>
        <p:txBody>
          <a:bodyPr/>
          <a:lstStyle/>
          <a:p>
            <a:r>
              <a:rPr lang="en-US" dirty="0" err="1"/>
              <a:t>Omnet</a:t>
            </a:r>
            <a:r>
              <a:rPr lang="en-US" dirty="0"/>
              <a:t>++</a:t>
            </a:r>
            <a:br>
              <a:rPr lang="en-US" dirty="0"/>
            </a:br>
            <a:r>
              <a:rPr lang="en-US" dirty="0"/>
              <a:t>import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How to import a project in </a:t>
            </a:r>
            <a:r>
              <a:rPr lang="en-US" sz="2400" dirty="0" err="1"/>
              <a:t>omnet</a:t>
            </a:r>
            <a:r>
              <a:rPr lang="en-US" sz="2400" dirty="0"/>
              <a:t>++ ?</a:t>
            </a:r>
          </a:p>
          <a:p>
            <a:r>
              <a:rPr lang="en-US" sz="2400" dirty="0"/>
              <a:t>1) inside </a:t>
            </a:r>
            <a:r>
              <a:rPr lang="en-US" sz="2400" dirty="0" err="1"/>
              <a:t>omnet</a:t>
            </a:r>
            <a:r>
              <a:rPr lang="en-US" sz="2400" dirty="0"/>
              <a:t>++ go to file -&gt; open project from file system.</a:t>
            </a:r>
          </a:p>
          <a:p>
            <a:r>
              <a:rPr lang="en-US" sz="2400" dirty="0"/>
              <a:t>2) write in the import source the exact directory to your unzipped project file.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43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245" y="690617"/>
            <a:ext cx="8911687" cy="1280890"/>
          </a:xfrm>
        </p:spPr>
        <p:txBody>
          <a:bodyPr/>
          <a:lstStyle/>
          <a:p>
            <a:r>
              <a:rPr lang="en-US" dirty="0" err="1"/>
              <a:t>Omnet</a:t>
            </a:r>
            <a:r>
              <a:rPr lang="en-US" dirty="0"/>
              <a:t>++</a:t>
            </a:r>
            <a:br>
              <a:rPr lang="en-US" dirty="0"/>
            </a:br>
            <a:r>
              <a:rPr lang="en-US" dirty="0"/>
              <a:t>import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3) make sure that the directory path you provide has the </a:t>
            </a:r>
            <a:r>
              <a:rPr lang="en-US" sz="2400" dirty="0" err="1"/>
              <a:t>src</a:t>
            </a:r>
            <a:r>
              <a:rPr lang="en-US" sz="2400" dirty="0"/>
              <a:t> folder inside it directory.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2A0241-8F4C-4B05-9AA6-D4526BF9F6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969" b="39022"/>
          <a:stretch/>
        </p:blipFill>
        <p:spPr>
          <a:xfrm>
            <a:off x="2865120" y="3000323"/>
            <a:ext cx="7261860" cy="323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05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085" y="512462"/>
            <a:ext cx="8911687" cy="1280890"/>
          </a:xfrm>
        </p:spPr>
        <p:txBody>
          <a:bodyPr/>
          <a:lstStyle/>
          <a:p>
            <a:r>
              <a:rPr lang="en-US" dirty="0" err="1"/>
              <a:t>Omnet</a:t>
            </a:r>
            <a:r>
              <a:rPr lang="en-US" dirty="0"/>
              <a:t>++</a:t>
            </a:r>
            <a:br>
              <a:rPr lang="en-US" dirty="0"/>
            </a:br>
            <a:r>
              <a:rPr lang="en-US" dirty="0"/>
              <a:t>import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i="1" dirty="0"/>
              <a:t>How to import a project in </a:t>
            </a:r>
            <a:r>
              <a:rPr lang="en-US" sz="2400" i="1" dirty="0" err="1"/>
              <a:t>omnet</a:t>
            </a:r>
            <a:r>
              <a:rPr lang="en-US" sz="2400" i="1" dirty="0"/>
              <a:t>++ ?</a:t>
            </a:r>
          </a:p>
          <a:p>
            <a:r>
              <a:rPr lang="en-US" sz="2400" dirty="0"/>
              <a:t>4) check these checkboxes </a:t>
            </a:r>
            <a:br>
              <a:rPr lang="en-US" sz="2400" dirty="0"/>
            </a:br>
            <a:r>
              <a:rPr lang="en-US" sz="2400" dirty="0"/>
              <a:t>and finish. </a:t>
            </a:r>
          </a:p>
          <a:p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F1EB0-DC06-4E1E-89BA-F1CF9861C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84" t="1926" r="25833" b="40000"/>
          <a:stretch/>
        </p:blipFill>
        <p:spPr>
          <a:xfrm>
            <a:off x="6045200" y="2682240"/>
            <a:ext cx="5862320" cy="398272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E828DA7-E6AF-4DD9-B726-0BB9485BF9E8}"/>
              </a:ext>
            </a:extLst>
          </p:cNvPr>
          <p:cNvSpPr/>
          <p:nvPr/>
        </p:nvSpPr>
        <p:spPr>
          <a:xfrm>
            <a:off x="5120640" y="5811520"/>
            <a:ext cx="101600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1615292-3BFA-4766-BC7A-2C8430CA85D5}"/>
              </a:ext>
            </a:extLst>
          </p:cNvPr>
          <p:cNvSpPr/>
          <p:nvPr/>
        </p:nvSpPr>
        <p:spPr>
          <a:xfrm>
            <a:off x="5130801" y="4912472"/>
            <a:ext cx="101600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80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1DD334-6573-453A-9354-BA9A11BEB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03" y="2894012"/>
            <a:ext cx="4762500" cy="31718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4978" y="2291361"/>
            <a:ext cx="4924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 !! </a:t>
            </a:r>
          </a:p>
        </p:txBody>
      </p:sp>
    </p:spTree>
    <p:extLst>
      <p:ext uri="{BB962C8B-B14F-4D97-AF65-F5344CB8AC3E}">
        <p14:creationId xmlns:p14="http://schemas.microsoft.com/office/powerpoint/2010/main" val="298868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in NED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03294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Parameters are variables that belong to a module.</a:t>
            </a:r>
          </a:p>
          <a:p>
            <a:r>
              <a:rPr lang="en-US" sz="2400" dirty="0"/>
              <a:t>Simple and compound modules can have parameters as well.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620B8-F1C7-4253-B417-300134B82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0" t="44219" r="50000" b="22431"/>
          <a:stretch/>
        </p:blipFill>
        <p:spPr>
          <a:xfrm>
            <a:off x="4355860" y="3429000"/>
            <a:ext cx="4593336" cy="25146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61272EB0-B34B-4655-9C85-3D6CFDFF6965}"/>
              </a:ext>
            </a:extLst>
          </p:cNvPr>
          <p:cNvSpPr/>
          <p:nvPr/>
        </p:nvSpPr>
        <p:spPr>
          <a:xfrm>
            <a:off x="9212580" y="3921760"/>
            <a:ext cx="1767840" cy="92456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 .NED file</a:t>
            </a:r>
          </a:p>
        </p:txBody>
      </p:sp>
    </p:spTree>
    <p:extLst>
      <p:ext uri="{BB962C8B-B14F-4D97-AF65-F5344CB8AC3E}">
        <p14:creationId xmlns:p14="http://schemas.microsoft.com/office/powerpoint/2010/main" val="403938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in NED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1287026"/>
            <a:ext cx="9043352" cy="453465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Parameters can be of type double, int ,bool , string and other custom types(units).</a:t>
            </a:r>
          </a:p>
          <a:p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00000"/>
                </a:solidFill>
                <a:latin typeface="Lucida Fax" panose="02060602050505020204" pitchFamily="18" charset="0"/>
              </a:rPr>
              <a:t>Simple node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00000"/>
                </a:solidFill>
                <a:latin typeface="Lucida Fax" panose="02060602050505020204" pitchFamily="18" charset="0"/>
              </a:rPr>
              <a:t>parameters: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800000"/>
                </a:solidFill>
                <a:latin typeface="Lucida Fax" panose="02060602050505020204" pitchFamily="18" charset="0"/>
              </a:rPr>
              <a:t>String protocol=“UDP;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800000"/>
                </a:solidFill>
                <a:latin typeface="Lucida Fax" panose="02060602050505020204" pitchFamily="18" charset="0"/>
              </a:rPr>
              <a:t>int </a:t>
            </a:r>
            <a:r>
              <a:rPr lang="en-US" sz="2200" dirty="0" err="1">
                <a:solidFill>
                  <a:srgbClr val="800000"/>
                </a:solidFill>
                <a:latin typeface="Lucida Fax" panose="02060602050505020204" pitchFamily="18" charset="0"/>
              </a:rPr>
              <a:t>dest_address</a:t>
            </a:r>
            <a:r>
              <a:rPr lang="en-US" sz="2200" dirty="0">
                <a:solidFill>
                  <a:srgbClr val="800000"/>
                </a:solidFill>
                <a:latin typeface="Lucida Fax" panose="020606020505050202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800000"/>
                </a:solidFill>
                <a:latin typeface="Lucida Fax" panose="02060602050505020204" pitchFamily="18" charset="0"/>
              </a:rPr>
              <a:t>bool received = default(false);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800000"/>
                </a:solidFill>
                <a:latin typeface="Lucida Fax" panose="02060602050505020204" pitchFamily="18" charset="0"/>
              </a:rPr>
              <a:t>volatile int </a:t>
            </a:r>
            <a:r>
              <a:rPr lang="en-US" sz="2200" dirty="0" err="1">
                <a:solidFill>
                  <a:srgbClr val="800000"/>
                </a:solidFill>
                <a:latin typeface="Lucida Fax" panose="02060602050505020204" pitchFamily="18" charset="0"/>
              </a:rPr>
              <a:t>time_to_live</a:t>
            </a:r>
            <a:r>
              <a:rPr lang="en-US" sz="2200" dirty="0">
                <a:solidFill>
                  <a:srgbClr val="800000"/>
                </a:solidFill>
                <a:latin typeface="Lucida Fax" panose="02060602050505020204" pitchFamily="18" charset="0"/>
              </a:rPr>
              <a:t>= uniform(0,5);</a:t>
            </a:r>
          </a:p>
          <a:p>
            <a:pPr marL="57150" indent="0">
              <a:buNone/>
            </a:pPr>
            <a:r>
              <a:rPr lang="en-US" sz="2200" dirty="0">
                <a:solidFill>
                  <a:srgbClr val="800000"/>
                </a:solidFill>
                <a:latin typeface="Lucida Fax" panose="02060602050505020204" pitchFamily="18" charset="0"/>
              </a:rPr>
              <a:t>gates:</a:t>
            </a:r>
          </a:p>
          <a:p>
            <a:pPr marL="57150" indent="0">
              <a:buNone/>
            </a:pPr>
            <a:r>
              <a:rPr lang="en-US" sz="2200" dirty="0">
                <a:solidFill>
                  <a:srgbClr val="800000"/>
                </a:solidFill>
                <a:latin typeface="Lucida Fax" panose="02060602050505020204" pitchFamily="18" charset="0"/>
              </a:rPr>
              <a:t>	input in;</a:t>
            </a:r>
          </a:p>
          <a:p>
            <a:pPr marL="57150" indent="0">
              <a:buNone/>
            </a:pPr>
            <a:r>
              <a:rPr lang="en-US" sz="2200" dirty="0">
                <a:solidFill>
                  <a:srgbClr val="800000"/>
                </a:solidFill>
                <a:latin typeface="Lucida Fax" panose="02060602050505020204" pitchFamily="18" charset="0"/>
              </a:rPr>
              <a:t>	Output out;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00000"/>
                </a:solidFill>
                <a:latin typeface="Lucida Fax" panose="02060602050505020204" pitchFamily="18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9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in NED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1249935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Parameters can be of type double, int ,bool , string and other custom types(units).</a:t>
            </a:r>
          </a:p>
          <a:p>
            <a:r>
              <a:rPr lang="en-US" sz="2400" dirty="0"/>
              <a:t> They can also be declared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volatile</a:t>
            </a:r>
          </a:p>
          <a:p>
            <a:r>
              <a:rPr lang="en-US" sz="2400" dirty="0"/>
              <a:t>A volatile parameter holds the expression itself, and it is evaluated every time the parameter is 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1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in NED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40" y="168750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Parameters can be assigned values in different ways</a:t>
            </a:r>
          </a:p>
          <a:p>
            <a:r>
              <a:rPr lang="en-US" sz="2400" dirty="0"/>
              <a:t>in the submodule instantiation inside compound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664EC-5261-4EA5-A92D-F783040CE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83" t="53926" r="41667" b="27852"/>
          <a:stretch/>
        </p:blipFill>
        <p:spPr>
          <a:xfrm>
            <a:off x="2576179" y="3357769"/>
            <a:ext cx="7202201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3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in NED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00152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Parameters can be assigned values in different ways</a:t>
            </a:r>
          </a:p>
          <a:p>
            <a:r>
              <a:rPr lang="en-US" sz="2400" dirty="0"/>
              <a:t>Or using wildcards in any .NED file (especially in the .ini configuration file)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F2668-6F4B-43E4-9A07-EFF302A74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33" t="50000" r="59156" b="25495"/>
          <a:stretch/>
        </p:blipFill>
        <p:spPr>
          <a:xfrm>
            <a:off x="2710357" y="3429000"/>
            <a:ext cx="4179540" cy="2258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C8869F-09BC-4B6A-90FF-470EB8A825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87" t="81781" r="50632" b="12696"/>
          <a:stretch/>
        </p:blipFill>
        <p:spPr>
          <a:xfrm>
            <a:off x="2710357" y="6085840"/>
            <a:ext cx="5821128" cy="527611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0309EA95-4446-4191-B776-2DDC6CDB73EC}"/>
              </a:ext>
            </a:extLst>
          </p:cNvPr>
          <p:cNvSpPr/>
          <p:nvPr/>
        </p:nvSpPr>
        <p:spPr>
          <a:xfrm>
            <a:off x="7404100" y="3428051"/>
            <a:ext cx="2471420" cy="92456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inside the network .NED file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F6DBDDD-1236-4995-8A59-D704D822AA34}"/>
              </a:ext>
            </a:extLst>
          </p:cNvPr>
          <p:cNvSpPr/>
          <p:nvPr/>
        </p:nvSpPr>
        <p:spPr>
          <a:xfrm>
            <a:off x="7451985" y="5384469"/>
            <a:ext cx="2471420" cy="92456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inside the .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32141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in NED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00152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* : matches zero or more characters except dot (.)</a:t>
            </a:r>
          </a:p>
          <a:p>
            <a:r>
              <a:rPr lang="en-US" sz="2400" dirty="0"/>
              <a:t>** : matches zero or more characters (any character)</a:t>
            </a:r>
          </a:p>
          <a:p>
            <a:r>
              <a:rPr lang="en-US" sz="2400" dirty="0"/>
              <a:t>{a-f} : set: matches a character in the range a-f</a:t>
            </a:r>
          </a:p>
          <a:p>
            <a:r>
              <a:rPr lang="en-US" sz="2400" dirty="0"/>
              <a:t>{^a-f}: negated set: matches a character NOT in the range a-f</a:t>
            </a:r>
          </a:p>
          <a:p>
            <a:r>
              <a:rPr lang="en-US" sz="2400" dirty="0"/>
              <a:t>[38..150] : index range: any number in square brackets in the range 38..150, inclusive; both limits are optional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2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in NED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060" y="1540189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Parameters resolution: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Non default defined parameters in NED files cannot be overwritten elsewhere (NED or ini).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Default defined parameters can be overwritten by more specific instances or ini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configuration (ini) , the first match is applied.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there is no match in the configuration file, and there is a default then it is applied.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none of the above -&gt; error or automatic ask is applied.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602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</TotalTime>
  <Words>1359</Words>
  <Application>Microsoft Office PowerPoint</Application>
  <PresentationFormat>Widescreen</PresentationFormat>
  <Paragraphs>173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Georgia</vt:lpstr>
      <vt:lpstr>Lucida Fax</vt:lpstr>
      <vt:lpstr>Wingdings 3</vt:lpstr>
      <vt:lpstr>Wisp</vt:lpstr>
      <vt:lpstr>Using Parameters in omnet++</vt:lpstr>
      <vt:lpstr>Today’s Outline </vt:lpstr>
      <vt:lpstr>Parameters in NED language</vt:lpstr>
      <vt:lpstr>Parameters in NED language</vt:lpstr>
      <vt:lpstr>Parameters in NED language</vt:lpstr>
      <vt:lpstr>Parameters in NED language</vt:lpstr>
      <vt:lpstr>Parameters in NED language</vt:lpstr>
      <vt:lpstr>Parameters in NED language</vt:lpstr>
      <vt:lpstr>Parameters in NED language</vt:lpstr>
      <vt:lpstr>Parameters linkage to the .cc files</vt:lpstr>
      <vt:lpstr>Parameters linkage to the .cc files</vt:lpstr>
      <vt:lpstr>Parameters linkage to the .cc files</vt:lpstr>
      <vt:lpstr>Parameters linkage to the .cc files</vt:lpstr>
      <vt:lpstr>Random number generators</vt:lpstr>
      <vt:lpstr>Omnet++ Lab2 requirement</vt:lpstr>
      <vt:lpstr>Omnet++ Lab2 requirement</vt:lpstr>
      <vt:lpstr>Omnet++ Lab2 requirement</vt:lpstr>
      <vt:lpstr>Omnet++ Lab2 requirement</vt:lpstr>
      <vt:lpstr>Omnet++ helper functions</vt:lpstr>
      <vt:lpstr>Omnet++ import a project</vt:lpstr>
      <vt:lpstr>Omnet++ import a project</vt:lpstr>
      <vt:lpstr>Omnet++ import a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 cmp</dc:creator>
  <cp:lastModifiedBy>salma cmp</cp:lastModifiedBy>
  <cp:revision>211</cp:revision>
  <dcterms:created xsi:type="dcterms:W3CDTF">2018-09-21T19:29:51Z</dcterms:created>
  <dcterms:modified xsi:type="dcterms:W3CDTF">2024-10-12T19:12:08Z</dcterms:modified>
</cp:coreProperties>
</file>