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371" r:id="rId3"/>
    <p:sldId id="373" r:id="rId4"/>
    <p:sldId id="379" r:id="rId5"/>
    <p:sldId id="339" r:id="rId6"/>
    <p:sldId id="380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5" r:id="rId26"/>
    <p:sldId id="353" r:id="rId27"/>
    <p:sldId id="355" r:id="rId2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0"/>
  </p:normalViewPr>
  <p:slideViewPr>
    <p:cSldViewPr snapToGrid="0" snapToObjects="1">
      <p:cViewPr varScale="1">
        <p:scale>
          <a:sx n="130" d="100"/>
          <a:sy n="130" d="100"/>
        </p:scale>
        <p:origin x="6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E76F1B-BF57-C94A-93DF-42C481A37F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4B628-4D75-6E4D-940B-741BBE5769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A794A9A-2295-5B4F-A49A-308A6A096C11}" type="datetime1">
              <a:rPr lang="en-US" altLang="en-US"/>
              <a:pPr>
                <a:defRPr/>
              </a:pPr>
              <a:t>11/24/20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1EA47-5E86-2A4D-9F5E-50A03DAF29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E565B-826C-154E-946D-C39D9FB9BE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8236D4-1231-F147-9F8C-C8D997AFC4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D2705F-B90A-6C4B-BFA2-36B7A69F7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55302-1C49-5643-ACAB-2B0D5666D57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82338C-B810-B342-97B8-B542891D628F}" type="datetime1">
              <a:rPr lang="en-US" altLang="en-US"/>
              <a:pPr>
                <a:defRPr/>
              </a:pPr>
              <a:t>11/24/20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260EA6C-08D0-5B42-9F75-D5C6B4BBB4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3241036-5524-C14E-B25D-1A97B36ED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E7170-6E8B-9E43-9AF5-07CD1A8A0C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E699A-1113-1A45-82E5-EEE67A6A1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DEAE459-C901-F04D-B183-BDEB819AEC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66415-6EA3-CE4F-8961-718F119A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AEA06-7269-DA43-91F2-1E3FE3D79D27}" type="datetime1">
              <a:rPr lang="en-US" altLang="en-US"/>
              <a:pPr>
                <a:defRPr/>
              </a:pPr>
              <a:t>11/24/20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8487C-A5B4-DD42-B7A3-C3586E81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66B76-011C-3B46-8CFB-F78DB9E6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98972-38F6-AE41-A7C7-AA1A84C993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70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0E86-00C3-224E-A2E4-6E1AAA3E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9ADA0-28D0-BF46-B080-BADE15301BFD}" type="datetime1">
              <a:rPr lang="en-US" altLang="en-US"/>
              <a:pPr>
                <a:defRPr/>
              </a:pPr>
              <a:t>11/24/20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D9EEB-071F-E34E-A589-F8413C5E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10303-A99A-FB4D-BEFA-9F00140E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92246-6238-2941-9C05-359C816FAC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66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176B-4321-C449-AA4F-FFE1684E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E2F62-701F-FE42-A5F5-026607909FB0}" type="datetime1">
              <a:rPr lang="en-US" altLang="en-US"/>
              <a:pPr>
                <a:defRPr/>
              </a:pPr>
              <a:t>11/24/20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6DB7-4C93-BC49-9D2C-6B8CD88A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C1C40-FD94-1149-ABAF-20DA4517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A5BBC-0D38-6940-8298-C6902F71A5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70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20B25-F9DE-DF43-B0FF-87051FD5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BF9EF-AB4D-7A4C-81E5-26BCEDACF833}" type="datetime1">
              <a:rPr lang="en-US" altLang="en-US"/>
              <a:pPr>
                <a:defRPr/>
              </a:pPr>
              <a:t>11/24/20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846D9-556A-2646-9F92-9E9D130E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BD3D-A893-6642-BF0B-7EB32177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F8EBB-869F-D846-A443-77C53248A8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21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45DC-9DBF-3F45-86D9-041808D4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9749F-BAEF-2447-8C61-1B59C6CB1E37}" type="datetime1">
              <a:rPr lang="en-US" altLang="en-US"/>
              <a:pPr>
                <a:defRPr/>
              </a:pPr>
              <a:t>11/24/20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27C41-5801-D849-A640-4082E59F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18E7A-E164-4B43-B8E4-07162E44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8BBB1-9905-8349-AA81-6427D57DD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18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1C057A6-1F9D-3A48-996B-273BE48C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E3203-D0C1-D949-8D2E-AC320ECB54DA}" type="datetime1">
              <a:rPr lang="en-US" altLang="en-US"/>
              <a:pPr>
                <a:defRPr/>
              </a:pPr>
              <a:t>11/24/20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5EB666-9D0D-7140-8DC1-79B41B5F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72ED56-3A57-5744-97B8-9854A896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58F9C-8977-AC4E-9141-4FEC775158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57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87AD24A-89A0-4D4E-A29F-D4375E2A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EAE3E-8505-424B-ACCE-58EFCAF03141}" type="datetime1">
              <a:rPr lang="en-US" altLang="en-US"/>
              <a:pPr>
                <a:defRPr/>
              </a:pPr>
              <a:t>11/24/20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C34FE45-54AF-5844-923B-7AC6E8E2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03A377-7ED5-DF46-972B-01F8F824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49787-40C9-8D43-B301-7EE3C8DA2B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52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0DA08F2-691C-0D4E-9034-60A446BC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15BCF-55B0-D141-9242-275330518EFD}" type="datetime1">
              <a:rPr lang="en-US" altLang="en-US"/>
              <a:pPr>
                <a:defRPr/>
              </a:pPr>
              <a:t>11/24/20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36D1E92-ED32-0642-9824-994B392E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39486B-B18A-4043-84C5-A72E1147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F6795-F0AA-9047-BB90-DEA76CA498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70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BA9D02C-3A42-5E43-A4FF-866808A9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5F5D5-CAE3-6E48-8427-56C7736241D8}" type="datetime1">
              <a:rPr lang="en-US" altLang="en-US"/>
              <a:pPr>
                <a:defRPr/>
              </a:pPr>
              <a:t>11/24/20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54D3365-6A2C-5249-A775-F546B463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FD60224-E817-BE41-80E7-25C57141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1FB6D-7E1F-CE49-BAB5-5503C6B4CC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64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BC8E479-FF47-4E46-B18F-64F61673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7703F-F5F1-014B-9DD5-DB9A9695B518}" type="datetime1">
              <a:rPr lang="en-US" altLang="en-US"/>
              <a:pPr>
                <a:defRPr/>
              </a:pPr>
              <a:t>11/24/20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19CDCC-83EA-C14C-84B2-D2A0303A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C05309-CBD0-B448-BF9C-FF271F6E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21FC3-5D7C-5540-BEF4-6F5302B159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75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A83DC2-6582-EC49-B578-4923F1A5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97B0D-492F-1342-9BA2-4E3A998DF67C}" type="datetime1">
              <a:rPr lang="en-US" altLang="en-US"/>
              <a:pPr>
                <a:defRPr/>
              </a:pPr>
              <a:t>11/24/20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97937C-D584-C94B-8EA6-ADDC8544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936D8E-21F2-5841-86CC-BC3F7321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9D960-ABC3-F743-9BDD-9F51DFE175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5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5E90227-5657-F349-9BAA-D403A026C4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302C93F-BAD7-E545-8F09-4C0AD935A2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66FF-39F5-CF4A-8D05-6CBAA82EC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EDF897-7077-A940-B678-53D89482B89D}" type="datetime1">
              <a:rPr lang="en-US" altLang="en-US"/>
              <a:pPr>
                <a:defRPr/>
              </a:pPr>
              <a:t>11/24/20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233C4-CEA6-134D-8F32-2FF1FA7B3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1F0F-D8F1-2A44-9130-D0603AFEB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B6CC826-034F-2B45-B941-0C5D22F6A3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0799B15A-C99E-144C-91E4-4CA1C5560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6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Dijkstra’s Algorithm</a:t>
            </a:r>
          </a:p>
        </p:txBody>
      </p:sp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51D81890-8925-564C-BCFC-5ACE8D5F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61897D-091E-0C4E-9F0A-5E98882558A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E2EADF-6990-404F-AA88-C0A747FB113F}"/>
              </a:ext>
            </a:extLst>
          </p:cNvPr>
          <p:cNvSpPr/>
          <p:nvPr/>
        </p:nvSpPr>
        <p:spPr>
          <a:xfrm>
            <a:off x="3878147" y="4753871"/>
            <a:ext cx="20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444444"/>
                </a:solidFill>
              </a:rPr>
              <a:t>Dr. Saleh Albelwi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F57CF6-A381-D841-98B2-7C74592284CF}"/>
              </a:ext>
            </a:extLst>
          </p:cNvPr>
          <p:cNvSpPr/>
          <p:nvPr/>
        </p:nvSpPr>
        <p:spPr>
          <a:xfrm>
            <a:off x="2654031" y="3890056"/>
            <a:ext cx="4728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44444"/>
                </a:solidFill>
              </a:rPr>
              <a:t>CSC 321: Analysis and design algorithms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DD2F836D-F57B-634F-A369-DC9CAAD9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D57656-75CE-AD49-AA57-74F10F1AF32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548364BC-36E7-B946-9478-3F6C81C6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Example: Update neighbors</a:t>
            </a:r>
          </a:p>
        </p:txBody>
      </p:sp>
      <p:sp>
        <p:nvSpPr>
          <p:cNvPr id="24579" name="Oval 3">
            <a:extLst>
              <a:ext uri="{FF2B5EF4-FFF2-40B4-BE49-F238E27FC236}">
                <a16:creationId xmlns:a16="http://schemas.microsoft.com/office/drawing/2014/main" id="{1BF3ADF6-9E26-0D4B-8725-B536F8D77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4580" name="Oval 4">
            <a:extLst>
              <a:ext uri="{FF2B5EF4-FFF2-40B4-BE49-F238E27FC236}">
                <a16:creationId xmlns:a16="http://schemas.microsoft.com/office/drawing/2014/main" id="{3DA10CEE-FABE-3B44-AA3F-0DE73C32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4581" name="Oval 5">
            <a:extLst>
              <a:ext uri="{FF2B5EF4-FFF2-40B4-BE49-F238E27FC236}">
                <a16:creationId xmlns:a16="http://schemas.microsoft.com/office/drawing/2014/main" id="{8DACABA8-C97C-8F4B-85DE-70B142348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4582" name="AutoShape 6">
            <a:extLst>
              <a:ext uri="{FF2B5EF4-FFF2-40B4-BE49-F238E27FC236}">
                <a16:creationId xmlns:a16="http://schemas.microsoft.com/office/drawing/2014/main" id="{A970DBC0-7AD0-0943-820C-4995D714AFEB}"/>
              </a:ext>
            </a:extLst>
          </p:cNvPr>
          <p:cNvCxnSpPr>
            <a:cxnSpLocks noChangeShapeType="1"/>
            <a:stCxn id="24580" idx="2"/>
            <a:endCxn id="24581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3" name="AutoShape 7">
            <a:extLst>
              <a:ext uri="{FF2B5EF4-FFF2-40B4-BE49-F238E27FC236}">
                <a16:creationId xmlns:a16="http://schemas.microsoft.com/office/drawing/2014/main" id="{DB8A0924-197C-7C4C-9FBA-EA6EE38E4B9D}"/>
              </a:ext>
            </a:extLst>
          </p:cNvPr>
          <p:cNvCxnSpPr>
            <a:cxnSpLocks noChangeShapeType="1"/>
            <a:stCxn id="24595" idx="2"/>
            <a:endCxn id="24592" idx="6"/>
          </p:cNvCxnSpPr>
          <p:nvPr/>
        </p:nvCxnSpPr>
        <p:spPr bwMode="auto">
          <a:xfrm flipH="1">
            <a:off x="2819400" y="3810000"/>
            <a:ext cx="1585913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8">
            <a:extLst>
              <a:ext uri="{FF2B5EF4-FFF2-40B4-BE49-F238E27FC236}">
                <a16:creationId xmlns:a16="http://schemas.microsoft.com/office/drawing/2014/main" id="{B147DDE5-3099-AE4D-ABDD-A423C7FB8D00}"/>
              </a:ext>
            </a:extLst>
          </p:cNvPr>
          <p:cNvCxnSpPr>
            <a:cxnSpLocks noChangeShapeType="1"/>
            <a:stCxn id="24579" idx="6"/>
            <a:endCxn id="24585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5" name="Oval 9">
            <a:extLst>
              <a:ext uri="{FF2B5EF4-FFF2-40B4-BE49-F238E27FC236}">
                <a16:creationId xmlns:a16="http://schemas.microsoft.com/office/drawing/2014/main" id="{11D3BCDA-78D5-1F4E-80D3-4BF8B7A02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4586" name="Oval 10">
            <a:extLst>
              <a:ext uri="{FF2B5EF4-FFF2-40B4-BE49-F238E27FC236}">
                <a16:creationId xmlns:a16="http://schemas.microsoft.com/office/drawing/2014/main" id="{9DF9C042-CE95-4C4D-9284-D1F1F3B55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4587" name="AutoShape 11">
            <a:extLst>
              <a:ext uri="{FF2B5EF4-FFF2-40B4-BE49-F238E27FC236}">
                <a16:creationId xmlns:a16="http://schemas.microsoft.com/office/drawing/2014/main" id="{080DD88D-9574-2048-824D-BB64822E1E1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12">
            <a:extLst>
              <a:ext uri="{FF2B5EF4-FFF2-40B4-BE49-F238E27FC236}">
                <a16:creationId xmlns:a16="http://schemas.microsoft.com/office/drawing/2014/main" id="{276AA4D1-B92C-F446-8995-5D678F1E3D2C}"/>
              </a:ext>
            </a:extLst>
          </p:cNvPr>
          <p:cNvCxnSpPr>
            <a:cxnSpLocks noChangeShapeType="1"/>
            <a:stCxn id="24586" idx="1"/>
            <a:endCxn id="24585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3">
            <a:extLst>
              <a:ext uri="{FF2B5EF4-FFF2-40B4-BE49-F238E27FC236}">
                <a16:creationId xmlns:a16="http://schemas.microsoft.com/office/drawing/2014/main" id="{ED98CFE9-D14B-2745-BBA8-AD0348050AE4}"/>
              </a:ext>
            </a:extLst>
          </p:cNvPr>
          <p:cNvCxnSpPr>
            <a:cxnSpLocks noChangeShapeType="1"/>
            <a:stCxn id="24580" idx="7"/>
            <a:endCxn id="24586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4">
            <a:extLst>
              <a:ext uri="{FF2B5EF4-FFF2-40B4-BE49-F238E27FC236}">
                <a16:creationId xmlns:a16="http://schemas.microsoft.com/office/drawing/2014/main" id="{62D9E86B-DD76-1441-B8AE-FB325568358F}"/>
              </a:ext>
            </a:extLst>
          </p:cNvPr>
          <p:cNvCxnSpPr>
            <a:cxnSpLocks noChangeShapeType="1"/>
            <a:stCxn id="24579" idx="5"/>
            <a:endCxn id="24595" idx="1"/>
          </p:cNvCxnSpPr>
          <p:nvPr/>
        </p:nvCxnSpPr>
        <p:spPr bwMode="auto">
          <a:xfrm>
            <a:off x="3743325" y="2828925"/>
            <a:ext cx="7429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5">
            <a:extLst>
              <a:ext uri="{FF2B5EF4-FFF2-40B4-BE49-F238E27FC236}">
                <a16:creationId xmlns:a16="http://schemas.microsoft.com/office/drawing/2014/main" id="{6951689C-A681-0642-97C3-1CF7F8F5C873}"/>
              </a:ext>
            </a:extLst>
          </p:cNvPr>
          <p:cNvCxnSpPr>
            <a:cxnSpLocks noChangeShapeType="1"/>
            <a:stCxn id="24585" idx="3"/>
            <a:endCxn id="24595" idx="7"/>
          </p:cNvCxnSpPr>
          <p:nvPr/>
        </p:nvCxnSpPr>
        <p:spPr bwMode="auto">
          <a:xfrm flipH="1">
            <a:off x="4810125" y="2828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Oval 16">
            <a:extLst>
              <a:ext uri="{FF2B5EF4-FFF2-40B4-BE49-F238E27FC236}">
                <a16:creationId xmlns:a16="http://schemas.microsoft.com/office/drawing/2014/main" id="{C6651642-1E4F-EE49-9365-77D3BC36A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4593" name="AutoShape 17">
            <a:extLst>
              <a:ext uri="{FF2B5EF4-FFF2-40B4-BE49-F238E27FC236}">
                <a16:creationId xmlns:a16="http://schemas.microsoft.com/office/drawing/2014/main" id="{E43F9700-08E8-184B-8058-13C3E76D697E}"/>
              </a:ext>
            </a:extLst>
          </p:cNvPr>
          <p:cNvCxnSpPr>
            <a:cxnSpLocks noChangeShapeType="1"/>
            <a:stCxn id="24592" idx="7"/>
            <a:endCxn id="24579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AutoShape 18">
            <a:extLst>
              <a:ext uri="{FF2B5EF4-FFF2-40B4-BE49-F238E27FC236}">
                <a16:creationId xmlns:a16="http://schemas.microsoft.com/office/drawing/2014/main" id="{F612533B-4B8C-C840-AF52-581EA376807D}"/>
              </a:ext>
            </a:extLst>
          </p:cNvPr>
          <p:cNvCxnSpPr>
            <a:cxnSpLocks noChangeShapeType="1"/>
            <a:stCxn id="24581" idx="1"/>
            <a:endCxn id="24592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5" name="Oval 19">
            <a:extLst>
              <a:ext uri="{FF2B5EF4-FFF2-40B4-BE49-F238E27FC236}">
                <a16:creationId xmlns:a16="http://schemas.microsoft.com/office/drawing/2014/main" id="{E8E18010-10D5-E942-830E-97ADDD34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4596" name="AutoShape 20">
            <a:extLst>
              <a:ext uri="{FF2B5EF4-FFF2-40B4-BE49-F238E27FC236}">
                <a16:creationId xmlns:a16="http://schemas.microsoft.com/office/drawing/2014/main" id="{5492E12C-B3F7-E040-8F6B-1A1F0F49B71A}"/>
              </a:ext>
            </a:extLst>
          </p:cNvPr>
          <p:cNvCxnSpPr>
            <a:cxnSpLocks noChangeShapeType="1"/>
            <a:stCxn id="24580" idx="1"/>
            <a:endCxn id="24595" idx="5"/>
          </p:cNvCxnSpPr>
          <p:nvPr/>
        </p:nvCxnSpPr>
        <p:spPr bwMode="auto">
          <a:xfrm flipH="1" flipV="1">
            <a:off x="4810125" y="3986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AutoShape 21">
            <a:extLst>
              <a:ext uri="{FF2B5EF4-FFF2-40B4-BE49-F238E27FC236}">
                <a16:creationId xmlns:a16="http://schemas.microsoft.com/office/drawing/2014/main" id="{A97ED495-2935-374A-B8F2-9BD495D3688D}"/>
              </a:ext>
            </a:extLst>
          </p:cNvPr>
          <p:cNvCxnSpPr>
            <a:cxnSpLocks noChangeShapeType="1"/>
            <a:stCxn id="24581" idx="7"/>
            <a:endCxn id="24595" idx="3"/>
          </p:cNvCxnSpPr>
          <p:nvPr/>
        </p:nvCxnSpPr>
        <p:spPr bwMode="auto">
          <a:xfrm flipV="1">
            <a:off x="3743325" y="3986213"/>
            <a:ext cx="7429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8" name="Text Box 22">
            <a:extLst>
              <a:ext uri="{FF2B5EF4-FFF2-40B4-BE49-F238E27FC236}">
                <a16:creationId xmlns:a16="http://schemas.microsoft.com/office/drawing/2014/main" id="{F26D7AE3-BD20-6646-87D8-70FE3A30E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4599" name="Text Box 23">
            <a:extLst>
              <a:ext uri="{FF2B5EF4-FFF2-40B4-BE49-F238E27FC236}">
                <a16:creationId xmlns:a16="http://schemas.microsoft.com/office/drawing/2014/main" id="{E9F1C396-C188-BB4F-8C62-A5B3059C0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00" name="Text Box 24">
            <a:extLst>
              <a:ext uri="{FF2B5EF4-FFF2-40B4-BE49-F238E27FC236}">
                <a16:creationId xmlns:a16="http://schemas.microsoft.com/office/drawing/2014/main" id="{379DD94D-4978-1C44-8551-DC9D5A33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4601" name="Text Box 25">
            <a:extLst>
              <a:ext uri="{FF2B5EF4-FFF2-40B4-BE49-F238E27FC236}">
                <a16:creationId xmlns:a16="http://schemas.microsoft.com/office/drawing/2014/main" id="{A038C458-F754-FB4E-84F3-838DA2C7E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4602" name="Text Box 26">
            <a:extLst>
              <a:ext uri="{FF2B5EF4-FFF2-40B4-BE49-F238E27FC236}">
                <a16:creationId xmlns:a16="http://schemas.microsoft.com/office/drawing/2014/main" id="{4FC78375-02D9-5D40-9771-48D3190C8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4603" name="Text Box 27">
            <a:extLst>
              <a:ext uri="{FF2B5EF4-FFF2-40B4-BE49-F238E27FC236}">
                <a16:creationId xmlns:a16="http://schemas.microsoft.com/office/drawing/2014/main" id="{A2B08AE3-4CD7-B64B-94C2-50A38F00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4604" name="Text Box 28">
            <a:extLst>
              <a:ext uri="{FF2B5EF4-FFF2-40B4-BE49-F238E27FC236}">
                <a16:creationId xmlns:a16="http://schemas.microsoft.com/office/drawing/2014/main" id="{4CF3D8C7-13E7-E440-914C-4A1D0EA6F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4605" name="Text Box 29">
            <a:extLst>
              <a:ext uri="{FF2B5EF4-FFF2-40B4-BE49-F238E27FC236}">
                <a16:creationId xmlns:a16="http://schemas.microsoft.com/office/drawing/2014/main" id="{ED5FA915-7E59-4F49-936D-846422607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4606" name="Text Box 30">
            <a:extLst>
              <a:ext uri="{FF2B5EF4-FFF2-40B4-BE49-F238E27FC236}">
                <a16:creationId xmlns:a16="http://schemas.microsoft.com/office/drawing/2014/main" id="{22D41D67-F3AD-0741-A365-EBA6F21FC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4607" name="Text Box 31">
            <a:extLst>
              <a:ext uri="{FF2B5EF4-FFF2-40B4-BE49-F238E27FC236}">
                <a16:creationId xmlns:a16="http://schemas.microsoft.com/office/drawing/2014/main" id="{52B5E24C-54CE-8341-97C8-9F0E278F4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4608" name="Text Box 32">
            <a:extLst>
              <a:ext uri="{FF2B5EF4-FFF2-40B4-BE49-F238E27FC236}">
                <a16:creationId xmlns:a16="http://schemas.microsoft.com/office/drawing/2014/main" id="{D4FF993E-72E4-254F-B1F0-8C3A73024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4609" name="Text Box 33">
            <a:extLst>
              <a:ext uri="{FF2B5EF4-FFF2-40B4-BE49-F238E27FC236}">
                <a16:creationId xmlns:a16="http://schemas.microsoft.com/office/drawing/2014/main" id="{66A2E1D1-0C1E-9146-9DF4-8FAB96AAA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610" name="Text Box 34">
            <a:extLst>
              <a:ext uri="{FF2B5EF4-FFF2-40B4-BE49-F238E27FC236}">
                <a16:creationId xmlns:a16="http://schemas.microsoft.com/office/drawing/2014/main" id="{0B22F3F9-11C8-1946-BF3A-8EDF74217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611" name="Text Box 35">
            <a:extLst>
              <a:ext uri="{FF2B5EF4-FFF2-40B4-BE49-F238E27FC236}">
                <a16:creationId xmlns:a16="http://schemas.microsoft.com/office/drawing/2014/main" id="{81636F30-F3F8-C34F-B19B-A9A306CB8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612" name="Text Box 36">
            <a:extLst>
              <a:ext uri="{FF2B5EF4-FFF2-40B4-BE49-F238E27FC236}">
                <a16:creationId xmlns:a16="http://schemas.microsoft.com/office/drawing/2014/main" id="{515C9148-D5E5-6C44-AFA3-9E79B1D9F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671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613" name="Text Box 37">
            <a:extLst>
              <a:ext uri="{FF2B5EF4-FFF2-40B4-BE49-F238E27FC236}">
                <a16:creationId xmlns:a16="http://schemas.microsoft.com/office/drawing/2014/main" id="{C0220451-0E0A-4341-BF82-890AF1AC6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909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614" name="Text Box 38">
            <a:extLst>
              <a:ext uri="{FF2B5EF4-FFF2-40B4-BE49-F238E27FC236}">
                <a16:creationId xmlns:a16="http://schemas.microsoft.com/office/drawing/2014/main" id="{B0FD1B4B-77EA-5E40-B3C9-BFC037A67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615" name="Text Box 39">
            <a:extLst>
              <a:ext uri="{FF2B5EF4-FFF2-40B4-BE49-F238E27FC236}">
                <a16:creationId xmlns:a16="http://schemas.microsoft.com/office/drawing/2014/main" id="{0956CE35-606C-A84C-8CC4-6A86A608A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9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616" name="Text Box 40">
            <a:extLst>
              <a:ext uri="{FF2B5EF4-FFF2-40B4-BE49-F238E27FC236}">
                <a16:creationId xmlns:a16="http://schemas.microsoft.com/office/drawing/2014/main" id="{08C0F62A-3CAD-8242-9D5D-B3556A227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5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617" name="Line 43">
            <a:extLst>
              <a:ext uri="{FF2B5EF4-FFF2-40B4-BE49-F238E27FC236}">
                <a16:creationId xmlns:a16="http://schemas.microsoft.com/office/drawing/2014/main" id="{DE18B177-8076-994B-AE98-8CE18096CF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Line 44">
            <a:extLst>
              <a:ext uri="{FF2B5EF4-FFF2-40B4-BE49-F238E27FC236}">
                <a16:creationId xmlns:a16="http://schemas.microsoft.com/office/drawing/2014/main" id="{D54A7C85-303D-1F47-B202-555527E6AA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Line 45">
            <a:extLst>
              <a:ext uri="{FF2B5EF4-FFF2-40B4-BE49-F238E27FC236}">
                <a16:creationId xmlns:a16="http://schemas.microsoft.com/office/drawing/2014/main" id="{41BE30E1-AA52-6D4D-A21A-7D449095EC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0" name="Line 46">
            <a:extLst>
              <a:ext uri="{FF2B5EF4-FFF2-40B4-BE49-F238E27FC236}">
                <a16:creationId xmlns:a16="http://schemas.microsoft.com/office/drawing/2014/main" id="{C14CAC45-731B-AC4F-ADF3-2BE98972A8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1" name="Line 47">
            <a:extLst>
              <a:ext uri="{FF2B5EF4-FFF2-40B4-BE49-F238E27FC236}">
                <a16:creationId xmlns:a16="http://schemas.microsoft.com/office/drawing/2014/main" id="{24C51D4D-99F0-1E45-83B0-4557516537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Line 48">
            <a:extLst>
              <a:ext uri="{FF2B5EF4-FFF2-40B4-BE49-F238E27FC236}">
                <a16:creationId xmlns:a16="http://schemas.microsoft.com/office/drawing/2014/main" id="{92E84E9B-2469-2942-BB3F-BDEB759A1B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Text Box 49">
            <a:extLst>
              <a:ext uri="{FF2B5EF4-FFF2-40B4-BE49-F238E27FC236}">
                <a16:creationId xmlns:a16="http://schemas.microsoft.com/office/drawing/2014/main" id="{B44EE30D-A4A3-6345-94BC-0962E24E6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24400"/>
            <a:ext cx="27289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Distance(C) = 1 + 2 = 3 Distance(E) = 1 + 2 = 3 Distance(F) = 1 + 8 = 9 Distance(G) = 1 + 4 = 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>
            <a:extLst>
              <a:ext uri="{FF2B5EF4-FFF2-40B4-BE49-F238E27FC236}">
                <a16:creationId xmlns:a16="http://schemas.microsoft.com/office/drawing/2014/main" id="{A3855689-49AE-8D41-93FD-4AEEEE93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9E7C5C-FF62-AE41-994C-F70AC51A8A5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ACA55E2-F588-294A-9262-270CB746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Example: Continued...</a:t>
            </a:r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5603" name="Oval 3">
            <a:extLst>
              <a:ext uri="{FF2B5EF4-FFF2-40B4-BE49-F238E27FC236}">
                <a16:creationId xmlns:a16="http://schemas.microsoft.com/office/drawing/2014/main" id="{C555DC75-76A0-4449-A374-CC1FEAB05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9E052E7E-6B0B-0F45-B9FA-9B813BA6F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id="{3A64AF01-95CF-634C-83C8-653D99F40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5606" name="AutoShape 6">
            <a:extLst>
              <a:ext uri="{FF2B5EF4-FFF2-40B4-BE49-F238E27FC236}">
                <a16:creationId xmlns:a16="http://schemas.microsoft.com/office/drawing/2014/main" id="{EB3630CF-D204-8E49-977A-760DC3AB8F14}"/>
              </a:ext>
            </a:extLst>
          </p:cNvPr>
          <p:cNvCxnSpPr>
            <a:cxnSpLocks noChangeShapeType="1"/>
            <a:stCxn id="25604" idx="2"/>
            <a:endCxn id="25605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AutoShape 7">
            <a:extLst>
              <a:ext uri="{FF2B5EF4-FFF2-40B4-BE49-F238E27FC236}">
                <a16:creationId xmlns:a16="http://schemas.microsoft.com/office/drawing/2014/main" id="{0715B9FD-0384-0042-A3D6-5FF0A9A43558}"/>
              </a:ext>
            </a:extLst>
          </p:cNvPr>
          <p:cNvCxnSpPr>
            <a:cxnSpLocks noChangeShapeType="1"/>
            <a:stCxn id="25619" idx="2"/>
            <a:endCxn id="25616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AutoShape 8">
            <a:extLst>
              <a:ext uri="{FF2B5EF4-FFF2-40B4-BE49-F238E27FC236}">
                <a16:creationId xmlns:a16="http://schemas.microsoft.com/office/drawing/2014/main" id="{46307711-ACE4-6748-951B-5913E6580D76}"/>
              </a:ext>
            </a:extLst>
          </p:cNvPr>
          <p:cNvCxnSpPr>
            <a:cxnSpLocks noChangeShapeType="1"/>
            <a:stCxn id="25603" idx="6"/>
            <a:endCxn id="25609" idx="2"/>
          </p:cNvCxnSpPr>
          <p:nvPr/>
        </p:nvCxnSpPr>
        <p:spPr bwMode="auto">
          <a:xfrm>
            <a:off x="3810000" y="2667000"/>
            <a:ext cx="15859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9" name="Oval 9">
            <a:extLst>
              <a:ext uri="{FF2B5EF4-FFF2-40B4-BE49-F238E27FC236}">
                <a16:creationId xmlns:a16="http://schemas.microsoft.com/office/drawing/2014/main" id="{29280857-9DEF-364A-AD4F-270A704DD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5610" name="Oval 10">
            <a:extLst>
              <a:ext uri="{FF2B5EF4-FFF2-40B4-BE49-F238E27FC236}">
                <a16:creationId xmlns:a16="http://schemas.microsoft.com/office/drawing/2014/main" id="{B9F79092-C9EB-4E49-BE10-C54356EDE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5611" name="AutoShape 11">
            <a:extLst>
              <a:ext uri="{FF2B5EF4-FFF2-40B4-BE49-F238E27FC236}">
                <a16:creationId xmlns:a16="http://schemas.microsoft.com/office/drawing/2014/main" id="{DE934B26-0848-1640-A4CF-E3688D1DD181}"/>
              </a:ext>
            </a:extLst>
          </p:cNvPr>
          <p:cNvCxnSpPr>
            <a:cxnSpLocks noChangeShapeType="1"/>
            <a:stCxn id="25610" idx="2"/>
            <a:endCxn id="25619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AutoShape 12">
            <a:extLst>
              <a:ext uri="{FF2B5EF4-FFF2-40B4-BE49-F238E27FC236}">
                <a16:creationId xmlns:a16="http://schemas.microsoft.com/office/drawing/2014/main" id="{5B2B72FE-48DA-BE4D-942D-8537F1999635}"/>
              </a:ext>
            </a:extLst>
          </p:cNvPr>
          <p:cNvCxnSpPr>
            <a:cxnSpLocks noChangeShapeType="1"/>
            <a:stCxn id="25610" idx="1"/>
            <a:endCxn id="25609" idx="5"/>
          </p:cNvCxnSpPr>
          <p:nvPr/>
        </p:nvCxnSpPr>
        <p:spPr bwMode="auto">
          <a:xfrm flipH="1" flipV="1">
            <a:off x="5800725" y="2843213"/>
            <a:ext cx="5905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13">
            <a:extLst>
              <a:ext uri="{FF2B5EF4-FFF2-40B4-BE49-F238E27FC236}">
                <a16:creationId xmlns:a16="http://schemas.microsoft.com/office/drawing/2014/main" id="{FDCA13FF-73C6-814F-B9D5-511E1A06EF69}"/>
              </a:ext>
            </a:extLst>
          </p:cNvPr>
          <p:cNvCxnSpPr>
            <a:cxnSpLocks noChangeShapeType="1"/>
            <a:stCxn id="25604" idx="7"/>
            <a:endCxn id="25610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AutoShape 14">
            <a:extLst>
              <a:ext uri="{FF2B5EF4-FFF2-40B4-BE49-F238E27FC236}">
                <a16:creationId xmlns:a16="http://schemas.microsoft.com/office/drawing/2014/main" id="{B6242D2D-8051-2045-957C-6ED28F7DB1F8}"/>
              </a:ext>
            </a:extLst>
          </p:cNvPr>
          <p:cNvCxnSpPr>
            <a:cxnSpLocks noChangeShapeType="1"/>
            <a:stCxn id="25603" idx="5"/>
            <a:endCxn id="25619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AutoShape 15">
            <a:extLst>
              <a:ext uri="{FF2B5EF4-FFF2-40B4-BE49-F238E27FC236}">
                <a16:creationId xmlns:a16="http://schemas.microsoft.com/office/drawing/2014/main" id="{5C5DFD2C-08DA-2747-BBBF-23DE78A4246C}"/>
              </a:ext>
            </a:extLst>
          </p:cNvPr>
          <p:cNvCxnSpPr>
            <a:cxnSpLocks noChangeShapeType="1"/>
            <a:stCxn id="25609" idx="3"/>
            <a:endCxn id="25619" idx="7"/>
          </p:cNvCxnSpPr>
          <p:nvPr/>
        </p:nvCxnSpPr>
        <p:spPr bwMode="auto">
          <a:xfrm flipH="1">
            <a:off x="4810125" y="2843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6" name="Oval 16">
            <a:extLst>
              <a:ext uri="{FF2B5EF4-FFF2-40B4-BE49-F238E27FC236}">
                <a16:creationId xmlns:a16="http://schemas.microsoft.com/office/drawing/2014/main" id="{A8526712-8446-D04E-9706-E3C877622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5617" name="AutoShape 17">
            <a:extLst>
              <a:ext uri="{FF2B5EF4-FFF2-40B4-BE49-F238E27FC236}">
                <a16:creationId xmlns:a16="http://schemas.microsoft.com/office/drawing/2014/main" id="{E90670B7-3761-504C-BB27-F617947FC5DA}"/>
              </a:ext>
            </a:extLst>
          </p:cNvPr>
          <p:cNvCxnSpPr>
            <a:cxnSpLocks noChangeShapeType="1"/>
            <a:stCxn id="25616" idx="7"/>
            <a:endCxn id="25603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AutoShape 18">
            <a:extLst>
              <a:ext uri="{FF2B5EF4-FFF2-40B4-BE49-F238E27FC236}">
                <a16:creationId xmlns:a16="http://schemas.microsoft.com/office/drawing/2014/main" id="{68836FE3-4AC5-CB4B-8766-C2E7322842E8}"/>
              </a:ext>
            </a:extLst>
          </p:cNvPr>
          <p:cNvCxnSpPr>
            <a:cxnSpLocks noChangeShapeType="1"/>
            <a:stCxn id="25605" idx="1"/>
            <a:endCxn id="25616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9" name="Oval 19">
            <a:extLst>
              <a:ext uri="{FF2B5EF4-FFF2-40B4-BE49-F238E27FC236}">
                <a16:creationId xmlns:a16="http://schemas.microsoft.com/office/drawing/2014/main" id="{67700CF7-405C-9E48-94B6-2DD2499BB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5620" name="AutoShape 20">
            <a:extLst>
              <a:ext uri="{FF2B5EF4-FFF2-40B4-BE49-F238E27FC236}">
                <a16:creationId xmlns:a16="http://schemas.microsoft.com/office/drawing/2014/main" id="{15744995-5D1E-B64C-BA19-D057D5AD9507}"/>
              </a:ext>
            </a:extLst>
          </p:cNvPr>
          <p:cNvCxnSpPr>
            <a:cxnSpLocks noChangeShapeType="1"/>
            <a:stCxn id="25604" idx="1"/>
            <a:endCxn id="25619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21">
            <a:extLst>
              <a:ext uri="{FF2B5EF4-FFF2-40B4-BE49-F238E27FC236}">
                <a16:creationId xmlns:a16="http://schemas.microsoft.com/office/drawing/2014/main" id="{764AF891-454F-C540-86FB-F4D11416FE10}"/>
              </a:ext>
            </a:extLst>
          </p:cNvPr>
          <p:cNvCxnSpPr>
            <a:cxnSpLocks noChangeShapeType="1"/>
            <a:stCxn id="25605" idx="7"/>
            <a:endCxn id="25619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2" name="Text Box 22">
            <a:extLst>
              <a:ext uri="{FF2B5EF4-FFF2-40B4-BE49-F238E27FC236}">
                <a16:creationId xmlns:a16="http://schemas.microsoft.com/office/drawing/2014/main" id="{3779D452-6905-3045-B05F-1BF76EE03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5623" name="Text Box 23">
            <a:extLst>
              <a:ext uri="{FF2B5EF4-FFF2-40B4-BE49-F238E27FC236}">
                <a16:creationId xmlns:a16="http://schemas.microsoft.com/office/drawing/2014/main" id="{6573E641-421E-0F4F-8A22-037187B22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24" name="Text Box 24">
            <a:extLst>
              <a:ext uri="{FF2B5EF4-FFF2-40B4-BE49-F238E27FC236}">
                <a16:creationId xmlns:a16="http://schemas.microsoft.com/office/drawing/2014/main" id="{40711B95-D906-B249-BB1F-D8630698F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5625" name="Text Box 25">
            <a:extLst>
              <a:ext uri="{FF2B5EF4-FFF2-40B4-BE49-F238E27FC236}">
                <a16:creationId xmlns:a16="http://schemas.microsoft.com/office/drawing/2014/main" id="{7429E178-7C3D-6543-A582-970EA2059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5626" name="Text Box 26">
            <a:extLst>
              <a:ext uri="{FF2B5EF4-FFF2-40B4-BE49-F238E27FC236}">
                <a16:creationId xmlns:a16="http://schemas.microsoft.com/office/drawing/2014/main" id="{BDC0A007-B801-134F-8547-76750845A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5627" name="Text Box 27">
            <a:extLst>
              <a:ext uri="{FF2B5EF4-FFF2-40B4-BE49-F238E27FC236}">
                <a16:creationId xmlns:a16="http://schemas.microsoft.com/office/drawing/2014/main" id="{52E8E28F-85BD-8C46-816E-6DEFC4E62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5628" name="Text Box 28">
            <a:extLst>
              <a:ext uri="{FF2B5EF4-FFF2-40B4-BE49-F238E27FC236}">
                <a16:creationId xmlns:a16="http://schemas.microsoft.com/office/drawing/2014/main" id="{B3EE78E7-0737-F742-B04D-76D040D2C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5629" name="Text Box 29">
            <a:extLst>
              <a:ext uri="{FF2B5EF4-FFF2-40B4-BE49-F238E27FC236}">
                <a16:creationId xmlns:a16="http://schemas.microsoft.com/office/drawing/2014/main" id="{362B09C3-2BEC-C541-A9AA-4C22FC9A9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5630" name="Text Box 30">
            <a:extLst>
              <a:ext uri="{FF2B5EF4-FFF2-40B4-BE49-F238E27FC236}">
                <a16:creationId xmlns:a16="http://schemas.microsoft.com/office/drawing/2014/main" id="{E205F51E-9631-A243-9CD6-EE4490518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5631" name="Text Box 31">
            <a:extLst>
              <a:ext uri="{FF2B5EF4-FFF2-40B4-BE49-F238E27FC236}">
                <a16:creationId xmlns:a16="http://schemas.microsoft.com/office/drawing/2014/main" id="{90794D32-857F-5A45-9A4A-0D303A6A3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5632" name="Text Box 32">
            <a:extLst>
              <a:ext uri="{FF2B5EF4-FFF2-40B4-BE49-F238E27FC236}">
                <a16:creationId xmlns:a16="http://schemas.microsoft.com/office/drawing/2014/main" id="{31EC4779-BE92-4645-9350-F47EF8536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5633" name="Text Box 33">
            <a:extLst>
              <a:ext uri="{FF2B5EF4-FFF2-40B4-BE49-F238E27FC236}">
                <a16:creationId xmlns:a16="http://schemas.microsoft.com/office/drawing/2014/main" id="{6D2A80D8-A7D7-FB46-A9EA-765FD8139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34" name="Text Box 34">
            <a:extLst>
              <a:ext uri="{FF2B5EF4-FFF2-40B4-BE49-F238E27FC236}">
                <a16:creationId xmlns:a16="http://schemas.microsoft.com/office/drawing/2014/main" id="{4C910120-37CE-A145-9D4B-8E9AB2F1E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35" name="Text Box 35">
            <a:extLst>
              <a:ext uri="{FF2B5EF4-FFF2-40B4-BE49-F238E27FC236}">
                <a16:creationId xmlns:a16="http://schemas.microsoft.com/office/drawing/2014/main" id="{BC36024C-4E77-9148-B3E0-E441F3CD6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36" name="Text Box 36">
            <a:extLst>
              <a:ext uri="{FF2B5EF4-FFF2-40B4-BE49-F238E27FC236}">
                <a16:creationId xmlns:a16="http://schemas.microsoft.com/office/drawing/2014/main" id="{49C926FA-95C0-4A4E-BB4A-629E16EEC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37" name="Text Box 37">
            <a:extLst>
              <a:ext uri="{FF2B5EF4-FFF2-40B4-BE49-F238E27FC236}">
                <a16:creationId xmlns:a16="http://schemas.microsoft.com/office/drawing/2014/main" id="{068AE93A-8531-EE45-9399-86DFFBD5C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38" name="Text Box 38">
            <a:extLst>
              <a:ext uri="{FF2B5EF4-FFF2-40B4-BE49-F238E27FC236}">
                <a16:creationId xmlns:a16="http://schemas.microsoft.com/office/drawing/2014/main" id="{5BB8EF0F-003A-C945-A287-6D3239A42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39" name="Text Box 42">
            <a:extLst>
              <a:ext uri="{FF2B5EF4-FFF2-40B4-BE49-F238E27FC236}">
                <a16:creationId xmlns:a16="http://schemas.microsoft.com/office/drawing/2014/main" id="{B5428D6E-1C38-F247-B62D-29A40BF58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704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Pick vertex in List with minimum distance (B) and update neighbors</a:t>
            </a:r>
          </a:p>
        </p:txBody>
      </p:sp>
      <p:sp>
        <p:nvSpPr>
          <p:cNvPr id="25640" name="Line 43">
            <a:extLst>
              <a:ext uri="{FF2B5EF4-FFF2-40B4-BE49-F238E27FC236}">
                <a16:creationId xmlns:a16="http://schemas.microsoft.com/office/drawing/2014/main" id="{544156E8-5873-A241-8447-4944026E00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Line 44">
            <a:extLst>
              <a:ext uri="{FF2B5EF4-FFF2-40B4-BE49-F238E27FC236}">
                <a16:creationId xmlns:a16="http://schemas.microsoft.com/office/drawing/2014/main" id="{9D14406B-78E8-1C4E-B2A0-15ED3ED861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Line 45">
            <a:extLst>
              <a:ext uri="{FF2B5EF4-FFF2-40B4-BE49-F238E27FC236}">
                <a16:creationId xmlns:a16="http://schemas.microsoft.com/office/drawing/2014/main" id="{98C3E8E2-D880-1E41-A45B-35B618B8E2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Line 46">
            <a:extLst>
              <a:ext uri="{FF2B5EF4-FFF2-40B4-BE49-F238E27FC236}">
                <a16:creationId xmlns:a16="http://schemas.microsoft.com/office/drawing/2014/main" id="{832EBE42-CA31-724E-B871-8D82248B39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Line 47">
            <a:extLst>
              <a:ext uri="{FF2B5EF4-FFF2-40B4-BE49-F238E27FC236}">
                <a16:creationId xmlns:a16="http://schemas.microsoft.com/office/drawing/2014/main" id="{B3AABFE3-FD38-184C-A45E-EC0BE60145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Line 48">
            <a:extLst>
              <a:ext uri="{FF2B5EF4-FFF2-40B4-BE49-F238E27FC236}">
                <a16:creationId xmlns:a16="http://schemas.microsoft.com/office/drawing/2014/main" id="{7ABAFAF8-EC62-D744-8DEE-9A2CFD7BA8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6" name="Text Box 49">
            <a:extLst>
              <a:ext uri="{FF2B5EF4-FFF2-40B4-BE49-F238E27FC236}">
                <a16:creationId xmlns:a16="http://schemas.microsoft.com/office/drawing/2014/main" id="{0CA2673F-B8CC-5841-B790-571D3D807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9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47" name="Text Box 50">
            <a:extLst>
              <a:ext uri="{FF2B5EF4-FFF2-40B4-BE49-F238E27FC236}">
                <a16:creationId xmlns:a16="http://schemas.microsoft.com/office/drawing/2014/main" id="{A4A5293B-06AD-4D4F-9848-095E6B521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5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48" name="Text Box 51">
            <a:extLst>
              <a:ext uri="{FF2B5EF4-FFF2-40B4-BE49-F238E27FC236}">
                <a16:creationId xmlns:a16="http://schemas.microsoft.com/office/drawing/2014/main" id="{3BE0EAA6-B6DC-454C-8141-975F859D2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19600"/>
            <a:ext cx="2743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Note : distance(D)</a:t>
            </a:r>
            <a:r>
              <a:rPr lang="en-US" altLang="en-US" sz="1800" baseline="-25000">
                <a:latin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</a:rPr>
              <a:t>not updated since D is already known and distance(E) not updated since it is larger than previously computed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1801FD24-9080-BB42-960D-BD0C26FD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02982E-9697-EE4F-8FE2-19CD990F775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7C686DE-526C-8C44-A0BA-947C3427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Example: Continued...</a:t>
            </a:r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6627" name="Oval 3">
            <a:extLst>
              <a:ext uri="{FF2B5EF4-FFF2-40B4-BE49-F238E27FC236}">
                <a16:creationId xmlns:a16="http://schemas.microsoft.com/office/drawing/2014/main" id="{7D4BC9AA-4BB8-E74C-984C-E6D2640A0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0172F210-3018-444E-B836-AF686AC10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21524601-C107-9945-AF6D-6C45D56BC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6630" name="AutoShape 6">
            <a:extLst>
              <a:ext uri="{FF2B5EF4-FFF2-40B4-BE49-F238E27FC236}">
                <a16:creationId xmlns:a16="http://schemas.microsoft.com/office/drawing/2014/main" id="{0B793B3E-2788-834E-8DA7-20EE4F2DCED3}"/>
              </a:ext>
            </a:extLst>
          </p:cNvPr>
          <p:cNvCxnSpPr>
            <a:cxnSpLocks noChangeShapeType="1"/>
            <a:stCxn id="26628" idx="2"/>
            <a:endCxn id="26629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1" name="AutoShape 7">
            <a:extLst>
              <a:ext uri="{FF2B5EF4-FFF2-40B4-BE49-F238E27FC236}">
                <a16:creationId xmlns:a16="http://schemas.microsoft.com/office/drawing/2014/main" id="{20D375D3-22CA-3A48-9555-7A3C17C04FBF}"/>
              </a:ext>
            </a:extLst>
          </p:cNvPr>
          <p:cNvCxnSpPr>
            <a:cxnSpLocks noChangeShapeType="1"/>
            <a:stCxn id="26643" idx="2"/>
            <a:endCxn id="26640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8">
            <a:extLst>
              <a:ext uri="{FF2B5EF4-FFF2-40B4-BE49-F238E27FC236}">
                <a16:creationId xmlns:a16="http://schemas.microsoft.com/office/drawing/2014/main" id="{A64551E1-BDF5-E34D-A4BE-E96B145F8DB2}"/>
              </a:ext>
            </a:extLst>
          </p:cNvPr>
          <p:cNvCxnSpPr>
            <a:cxnSpLocks noChangeShapeType="1"/>
            <a:stCxn id="26627" idx="6"/>
            <a:endCxn id="26633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3" name="Oval 9">
            <a:extLst>
              <a:ext uri="{FF2B5EF4-FFF2-40B4-BE49-F238E27FC236}">
                <a16:creationId xmlns:a16="http://schemas.microsoft.com/office/drawing/2014/main" id="{0DBB7384-5B75-BC45-B9C6-09EFFA6C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6634" name="Oval 10">
            <a:extLst>
              <a:ext uri="{FF2B5EF4-FFF2-40B4-BE49-F238E27FC236}">
                <a16:creationId xmlns:a16="http://schemas.microsoft.com/office/drawing/2014/main" id="{7E26EE62-96EA-D641-9E6A-2F50A866A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6635" name="AutoShape 11">
            <a:extLst>
              <a:ext uri="{FF2B5EF4-FFF2-40B4-BE49-F238E27FC236}">
                <a16:creationId xmlns:a16="http://schemas.microsoft.com/office/drawing/2014/main" id="{77EDC40C-D16D-8F4A-9202-BF7CF02ED0CB}"/>
              </a:ext>
            </a:extLst>
          </p:cNvPr>
          <p:cNvCxnSpPr>
            <a:cxnSpLocks noChangeShapeType="1"/>
            <a:stCxn id="26634" idx="2"/>
            <a:endCxn id="26643" idx="6"/>
          </p:cNvCxnSpPr>
          <p:nvPr/>
        </p:nvCxnSpPr>
        <p:spPr bwMode="auto">
          <a:xfrm flipH="1">
            <a:off x="4876800" y="3810000"/>
            <a:ext cx="14335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AutoShape 12">
            <a:extLst>
              <a:ext uri="{FF2B5EF4-FFF2-40B4-BE49-F238E27FC236}">
                <a16:creationId xmlns:a16="http://schemas.microsoft.com/office/drawing/2014/main" id="{963CDB79-897A-D94F-8617-BAC51E7F0013}"/>
              </a:ext>
            </a:extLst>
          </p:cNvPr>
          <p:cNvCxnSpPr>
            <a:cxnSpLocks noChangeShapeType="1"/>
            <a:stCxn id="26634" idx="1"/>
            <a:endCxn id="26633" idx="5"/>
          </p:cNvCxnSpPr>
          <p:nvPr/>
        </p:nvCxnSpPr>
        <p:spPr bwMode="auto">
          <a:xfrm flipH="1" flipV="1">
            <a:off x="5800725" y="2828925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13">
            <a:extLst>
              <a:ext uri="{FF2B5EF4-FFF2-40B4-BE49-F238E27FC236}">
                <a16:creationId xmlns:a16="http://schemas.microsoft.com/office/drawing/2014/main" id="{DBE75423-366A-3544-A236-A5BDFC9FE9A9}"/>
              </a:ext>
            </a:extLst>
          </p:cNvPr>
          <p:cNvCxnSpPr>
            <a:cxnSpLocks noChangeShapeType="1"/>
            <a:stCxn id="26628" idx="7"/>
            <a:endCxn id="26634" idx="3"/>
          </p:cNvCxnSpPr>
          <p:nvPr/>
        </p:nvCxnSpPr>
        <p:spPr bwMode="auto">
          <a:xfrm flipV="1">
            <a:off x="5800725" y="3986213"/>
            <a:ext cx="5905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14">
            <a:extLst>
              <a:ext uri="{FF2B5EF4-FFF2-40B4-BE49-F238E27FC236}">
                <a16:creationId xmlns:a16="http://schemas.microsoft.com/office/drawing/2014/main" id="{0A2DC8BA-F7DC-F14B-A3ED-A1B4C3EAB330}"/>
              </a:ext>
            </a:extLst>
          </p:cNvPr>
          <p:cNvCxnSpPr>
            <a:cxnSpLocks noChangeShapeType="1"/>
            <a:stCxn id="26627" idx="5"/>
            <a:endCxn id="26643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15">
            <a:extLst>
              <a:ext uri="{FF2B5EF4-FFF2-40B4-BE49-F238E27FC236}">
                <a16:creationId xmlns:a16="http://schemas.microsoft.com/office/drawing/2014/main" id="{897EB3A3-EE1F-2B4D-8AB5-4DEE4B78C993}"/>
              </a:ext>
            </a:extLst>
          </p:cNvPr>
          <p:cNvCxnSpPr>
            <a:cxnSpLocks noChangeShapeType="1"/>
            <a:stCxn id="26633" idx="3"/>
            <a:endCxn id="26643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0" name="Oval 16">
            <a:extLst>
              <a:ext uri="{FF2B5EF4-FFF2-40B4-BE49-F238E27FC236}">
                <a16:creationId xmlns:a16="http://schemas.microsoft.com/office/drawing/2014/main" id="{C13FC50E-6310-CE4E-88B4-62C80C3A2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6641" name="AutoShape 17">
            <a:extLst>
              <a:ext uri="{FF2B5EF4-FFF2-40B4-BE49-F238E27FC236}">
                <a16:creationId xmlns:a16="http://schemas.microsoft.com/office/drawing/2014/main" id="{9B1213A8-D884-4A4D-AF95-750AD72B8135}"/>
              </a:ext>
            </a:extLst>
          </p:cNvPr>
          <p:cNvCxnSpPr>
            <a:cxnSpLocks noChangeShapeType="1"/>
            <a:stCxn id="26640" idx="7"/>
            <a:endCxn id="26627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AutoShape 18">
            <a:extLst>
              <a:ext uri="{FF2B5EF4-FFF2-40B4-BE49-F238E27FC236}">
                <a16:creationId xmlns:a16="http://schemas.microsoft.com/office/drawing/2014/main" id="{21F77555-A67E-B948-9CE8-E2C756D4F085}"/>
              </a:ext>
            </a:extLst>
          </p:cNvPr>
          <p:cNvCxnSpPr>
            <a:cxnSpLocks noChangeShapeType="1"/>
            <a:stCxn id="26629" idx="1"/>
            <a:endCxn id="26640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3" name="Oval 19">
            <a:extLst>
              <a:ext uri="{FF2B5EF4-FFF2-40B4-BE49-F238E27FC236}">
                <a16:creationId xmlns:a16="http://schemas.microsoft.com/office/drawing/2014/main" id="{723F30EF-B44F-3A41-BCB1-8528FEC16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6644" name="AutoShape 20">
            <a:extLst>
              <a:ext uri="{FF2B5EF4-FFF2-40B4-BE49-F238E27FC236}">
                <a16:creationId xmlns:a16="http://schemas.microsoft.com/office/drawing/2014/main" id="{8CB8A52B-14FE-064A-8F52-B2BAA11DAD63}"/>
              </a:ext>
            </a:extLst>
          </p:cNvPr>
          <p:cNvCxnSpPr>
            <a:cxnSpLocks noChangeShapeType="1"/>
            <a:stCxn id="26628" idx="1"/>
            <a:endCxn id="26643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1">
            <a:extLst>
              <a:ext uri="{FF2B5EF4-FFF2-40B4-BE49-F238E27FC236}">
                <a16:creationId xmlns:a16="http://schemas.microsoft.com/office/drawing/2014/main" id="{2DB43E5C-4AE9-2346-B166-412062E523BE}"/>
              </a:ext>
            </a:extLst>
          </p:cNvPr>
          <p:cNvCxnSpPr>
            <a:cxnSpLocks noChangeShapeType="1"/>
            <a:stCxn id="26629" idx="7"/>
            <a:endCxn id="26643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6" name="Text Box 22">
            <a:extLst>
              <a:ext uri="{FF2B5EF4-FFF2-40B4-BE49-F238E27FC236}">
                <a16:creationId xmlns:a16="http://schemas.microsoft.com/office/drawing/2014/main" id="{CF0834B5-2444-2141-824A-8062882C5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6647" name="Text Box 23">
            <a:extLst>
              <a:ext uri="{FF2B5EF4-FFF2-40B4-BE49-F238E27FC236}">
                <a16:creationId xmlns:a16="http://schemas.microsoft.com/office/drawing/2014/main" id="{FE407B77-622B-9D4D-B0B7-20361D685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648" name="Text Box 24">
            <a:extLst>
              <a:ext uri="{FF2B5EF4-FFF2-40B4-BE49-F238E27FC236}">
                <a16:creationId xmlns:a16="http://schemas.microsoft.com/office/drawing/2014/main" id="{C1016DEF-5732-1246-8B1C-FABF46BA0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6649" name="Text Box 25">
            <a:extLst>
              <a:ext uri="{FF2B5EF4-FFF2-40B4-BE49-F238E27FC236}">
                <a16:creationId xmlns:a16="http://schemas.microsoft.com/office/drawing/2014/main" id="{A95D25E4-DED6-A948-B4C1-9E9DEEC43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6650" name="Text Box 26">
            <a:extLst>
              <a:ext uri="{FF2B5EF4-FFF2-40B4-BE49-F238E27FC236}">
                <a16:creationId xmlns:a16="http://schemas.microsoft.com/office/drawing/2014/main" id="{AF489293-EFD7-9E4F-9FFA-04EE31324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6651" name="Text Box 27">
            <a:extLst>
              <a:ext uri="{FF2B5EF4-FFF2-40B4-BE49-F238E27FC236}">
                <a16:creationId xmlns:a16="http://schemas.microsoft.com/office/drawing/2014/main" id="{B3281BF2-584B-2141-97DA-994F0461E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6652" name="Text Box 28">
            <a:extLst>
              <a:ext uri="{FF2B5EF4-FFF2-40B4-BE49-F238E27FC236}">
                <a16:creationId xmlns:a16="http://schemas.microsoft.com/office/drawing/2014/main" id="{B2B5C551-7662-1C45-98A5-741E8BCBE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6653" name="Text Box 29">
            <a:extLst>
              <a:ext uri="{FF2B5EF4-FFF2-40B4-BE49-F238E27FC236}">
                <a16:creationId xmlns:a16="http://schemas.microsoft.com/office/drawing/2014/main" id="{D8ED4D59-61FF-1444-8856-D4A534E54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6654" name="Text Box 30">
            <a:extLst>
              <a:ext uri="{FF2B5EF4-FFF2-40B4-BE49-F238E27FC236}">
                <a16:creationId xmlns:a16="http://schemas.microsoft.com/office/drawing/2014/main" id="{1BC648F8-4A3B-DA49-8C03-9393EDE5B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6655" name="Text Box 31">
            <a:extLst>
              <a:ext uri="{FF2B5EF4-FFF2-40B4-BE49-F238E27FC236}">
                <a16:creationId xmlns:a16="http://schemas.microsoft.com/office/drawing/2014/main" id="{E89459CF-3F8B-B140-8D94-628080E90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6656" name="Text Box 32">
            <a:extLst>
              <a:ext uri="{FF2B5EF4-FFF2-40B4-BE49-F238E27FC236}">
                <a16:creationId xmlns:a16="http://schemas.microsoft.com/office/drawing/2014/main" id="{DC0C7094-312E-284B-AB7F-BD4B9DE41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6657" name="Text Box 33">
            <a:extLst>
              <a:ext uri="{FF2B5EF4-FFF2-40B4-BE49-F238E27FC236}">
                <a16:creationId xmlns:a16="http://schemas.microsoft.com/office/drawing/2014/main" id="{1075E1B6-0D9B-5F4A-A14F-E4C21A572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658" name="Text Box 34">
            <a:extLst>
              <a:ext uri="{FF2B5EF4-FFF2-40B4-BE49-F238E27FC236}">
                <a16:creationId xmlns:a16="http://schemas.microsoft.com/office/drawing/2014/main" id="{6912C00F-F724-9640-AFA7-1D83DD360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6659" name="Text Box 35">
            <a:extLst>
              <a:ext uri="{FF2B5EF4-FFF2-40B4-BE49-F238E27FC236}">
                <a16:creationId xmlns:a16="http://schemas.microsoft.com/office/drawing/2014/main" id="{6A7D57A5-0799-DB4F-A7E9-798F58058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660" name="Text Box 36">
            <a:extLst>
              <a:ext uri="{FF2B5EF4-FFF2-40B4-BE49-F238E27FC236}">
                <a16:creationId xmlns:a16="http://schemas.microsoft.com/office/drawing/2014/main" id="{D6AD635F-6F6C-FB45-8522-54F9D0069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661" name="Text Box 37">
            <a:extLst>
              <a:ext uri="{FF2B5EF4-FFF2-40B4-BE49-F238E27FC236}">
                <a16:creationId xmlns:a16="http://schemas.microsoft.com/office/drawing/2014/main" id="{24621146-BB8F-6D45-828F-24A5B8FE1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662" name="Text Box 38">
            <a:extLst>
              <a:ext uri="{FF2B5EF4-FFF2-40B4-BE49-F238E27FC236}">
                <a16:creationId xmlns:a16="http://schemas.microsoft.com/office/drawing/2014/main" id="{9175BA53-C742-2948-97B6-7675976EB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663" name="Line 42">
            <a:extLst>
              <a:ext uri="{FF2B5EF4-FFF2-40B4-BE49-F238E27FC236}">
                <a16:creationId xmlns:a16="http://schemas.microsoft.com/office/drawing/2014/main" id="{2D663BBB-B7DF-1E40-B0C1-CF0C480725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4" name="Line 43">
            <a:extLst>
              <a:ext uri="{FF2B5EF4-FFF2-40B4-BE49-F238E27FC236}">
                <a16:creationId xmlns:a16="http://schemas.microsoft.com/office/drawing/2014/main" id="{0AE513D8-F16F-1B47-9CFD-8BAEC761F6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Line 44">
            <a:extLst>
              <a:ext uri="{FF2B5EF4-FFF2-40B4-BE49-F238E27FC236}">
                <a16:creationId xmlns:a16="http://schemas.microsoft.com/office/drawing/2014/main" id="{5D514380-37DC-A340-9BD2-FD7B4BF523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Line 45">
            <a:extLst>
              <a:ext uri="{FF2B5EF4-FFF2-40B4-BE49-F238E27FC236}">
                <a16:creationId xmlns:a16="http://schemas.microsoft.com/office/drawing/2014/main" id="{49ABF00D-9210-EA4A-B165-9AA69AC517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Line 46">
            <a:extLst>
              <a:ext uri="{FF2B5EF4-FFF2-40B4-BE49-F238E27FC236}">
                <a16:creationId xmlns:a16="http://schemas.microsoft.com/office/drawing/2014/main" id="{068FB814-32C7-014F-94B7-78F34AC358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47">
            <a:extLst>
              <a:ext uri="{FF2B5EF4-FFF2-40B4-BE49-F238E27FC236}">
                <a16:creationId xmlns:a16="http://schemas.microsoft.com/office/drawing/2014/main" id="{D7F9585E-78C6-C442-8319-F9C60C5363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Text Box 48">
            <a:extLst>
              <a:ext uri="{FF2B5EF4-FFF2-40B4-BE49-F238E27FC236}">
                <a16:creationId xmlns:a16="http://schemas.microsoft.com/office/drawing/2014/main" id="{9E35AD9B-60C9-1C48-8587-B20084D94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9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670" name="Text Box 49">
            <a:extLst>
              <a:ext uri="{FF2B5EF4-FFF2-40B4-BE49-F238E27FC236}">
                <a16:creationId xmlns:a16="http://schemas.microsoft.com/office/drawing/2014/main" id="{56B24EE3-4FB7-2641-B7F3-17EAA5CB1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5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671" name="Text Box 50">
            <a:extLst>
              <a:ext uri="{FF2B5EF4-FFF2-40B4-BE49-F238E27FC236}">
                <a16:creationId xmlns:a16="http://schemas.microsoft.com/office/drawing/2014/main" id="{6CC822BD-FF9F-EB4B-9BA6-784D12D3B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9530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No updating</a:t>
            </a:r>
          </a:p>
        </p:txBody>
      </p:sp>
      <p:sp>
        <p:nvSpPr>
          <p:cNvPr id="26672" name="Text Box 42">
            <a:extLst>
              <a:ext uri="{FF2B5EF4-FFF2-40B4-BE49-F238E27FC236}">
                <a16:creationId xmlns:a16="http://schemas.microsoft.com/office/drawing/2014/main" id="{A6A0B00A-5BDD-F345-A7E6-DD3FEAE4E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Pick vertex List with minimum distance (E) and update neighbors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31D72218-FC8F-5048-871B-2CF613D0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DCBB49-AC4E-984E-96A5-E91C3AD1FEC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10506010-04A7-BC48-B28D-E261F6DF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Example: Continued...</a:t>
            </a:r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7651" name="Oval 3">
            <a:extLst>
              <a:ext uri="{FF2B5EF4-FFF2-40B4-BE49-F238E27FC236}">
                <a16:creationId xmlns:a16="http://schemas.microsoft.com/office/drawing/2014/main" id="{74059AB7-6A3B-0441-ABB6-730D7738B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7652" name="Oval 4">
            <a:extLst>
              <a:ext uri="{FF2B5EF4-FFF2-40B4-BE49-F238E27FC236}">
                <a16:creationId xmlns:a16="http://schemas.microsoft.com/office/drawing/2014/main" id="{5C3B6E8B-38B5-7349-863F-35A44CB62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7653" name="Oval 5">
            <a:extLst>
              <a:ext uri="{FF2B5EF4-FFF2-40B4-BE49-F238E27FC236}">
                <a16:creationId xmlns:a16="http://schemas.microsoft.com/office/drawing/2014/main" id="{2A41482C-E627-DB4F-AFDA-56189D7D5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7654" name="AutoShape 6">
            <a:extLst>
              <a:ext uri="{FF2B5EF4-FFF2-40B4-BE49-F238E27FC236}">
                <a16:creationId xmlns:a16="http://schemas.microsoft.com/office/drawing/2014/main" id="{EC2F2775-1481-ED42-AA1E-4886C8CEFBD6}"/>
              </a:ext>
            </a:extLst>
          </p:cNvPr>
          <p:cNvCxnSpPr>
            <a:cxnSpLocks noChangeShapeType="1"/>
            <a:stCxn id="27652" idx="2"/>
            <a:endCxn id="27653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5" name="AutoShape 7">
            <a:extLst>
              <a:ext uri="{FF2B5EF4-FFF2-40B4-BE49-F238E27FC236}">
                <a16:creationId xmlns:a16="http://schemas.microsoft.com/office/drawing/2014/main" id="{6E0A091C-8898-5F49-A501-B873DE458BFD}"/>
              </a:ext>
            </a:extLst>
          </p:cNvPr>
          <p:cNvCxnSpPr>
            <a:cxnSpLocks noChangeShapeType="1"/>
            <a:stCxn id="27667" idx="2"/>
            <a:endCxn id="27664" idx="6"/>
          </p:cNvCxnSpPr>
          <p:nvPr/>
        </p:nvCxnSpPr>
        <p:spPr bwMode="auto">
          <a:xfrm flipH="1">
            <a:off x="2833688" y="3810000"/>
            <a:ext cx="1585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AutoShape 8">
            <a:extLst>
              <a:ext uri="{FF2B5EF4-FFF2-40B4-BE49-F238E27FC236}">
                <a16:creationId xmlns:a16="http://schemas.microsoft.com/office/drawing/2014/main" id="{59DACAC8-B977-E546-83FE-46E03E8CAC06}"/>
              </a:ext>
            </a:extLst>
          </p:cNvPr>
          <p:cNvCxnSpPr>
            <a:cxnSpLocks noChangeShapeType="1"/>
            <a:stCxn id="27651" idx="6"/>
            <a:endCxn id="27657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7" name="Oval 9">
            <a:extLst>
              <a:ext uri="{FF2B5EF4-FFF2-40B4-BE49-F238E27FC236}">
                <a16:creationId xmlns:a16="http://schemas.microsoft.com/office/drawing/2014/main" id="{E79615B7-A730-5A49-8D4A-995B584BE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7658" name="Oval 10">
            <a:extLst>
              <a:ext uri="{FF2B5EF4-FFF2-40B4-BE49-F238E27FC236}">
                <a16:creationId xmlns:a16="http://schemas.microsoft.com/office/drawing/2014/main" id="{6C310BED-407E-9C4F-911F-4B3230339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7659" name="AutoShape 11">
            <a:extLst>
              <a:ext uri="{FF2B5EF4-FFF2-40B4-BE49-F238E27FC236}">
                <a16:creationId xmlns:a16="http://schemas.microsoft.com/office/drawing/2014/main" id="{53169C08-B96B-3940-B1EA-D12EBF5B62F5}"/>
              </a:ext>
            </a:extLst>
          </p:cNvPr>
          <p:cNvCxnSpPr>
            <a:cxnSpLocks noChangeShapeType="1"/>
            <a:stCxn id="27658" idx="2"/>
            <a:endCxn id="27667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AutoShape 12">
            <a:extLst>
              <a:ext uri="{FF2B5EF4-FFF2-40B4-BE49-F238E27FC236}">
                <a16:creationId xmlns:a16="http://schemas.microsoft.com/office/drawing/2014/main" id="{05386249-C8C8-A048-ADAD-C00B52BFE3B2}"/>
              </a:ext>
            </a:extLst>
          </p:cNvPr>
          <p:cNvCxnSpPr>
            <a:cxnSpLocks noChangeShapeType="1"/>
            <a:stCxn id="27658" idx="1"/>
            <a:endCxn id="27657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AutoShape 13">
            <a:extLst>
              <a:ext uri="{FF2B5EF4-FFF2-40B4-BE49-F238E27FC236}">
                <a16:creationId xmlns:a16="http://schemas.microsoft.com/office/drawing/2014/main" id="{86C47D15-2C4F-114B-8EB3-55D382EEF345}"/>
              </a:ext>
            </a:extLst>
          </p:cNvPr>
          <p:cNvCxnSpPr>
            <a:cxnSpLocks noChangeShapeType="1"/>
            <a:stCxn id="27652" idx="7"/>
            <a:endCxn id="27658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AutoShape 14">
            <a:extLst>
              <a:ext uri="{FF2B5EF4-FFF2-40B4-BE49-F238E27FC236}">
                <a16:creationId xmlns:a16="http://schemas.microsoft.com/office/drawing/2014/main" id="{8EF145A0-EFE1-6B47-A7A5-7517251D3A6F}"/>
              </a:ext>
            </a:extLst>
          </p:cNvPr>
          <p:cNvCxnSpPr>
            <a:cxnSpLocks noChangeShapeType="1"/>
            <a:stCxn id="27651" idx="5"/>
            <a:endCxn id="27667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5">
            <a:extLst>
              <a:ext uri="{FF2B5EF4-FFF2-40B4-BE49-F238E27FC236}">
                <a16:creationId xmlns:a16="http://schemas.microsoft.com/office/drawing/2014/main" id="{30244D35-A075-6B4D-B419-D081DD32E01F}"/>
              </a:ext>
            </a:extLst>
          </p:cNvPr>
          <p:cNvCxnSpPr>
            <a:cxnSpLocks noChangeShapeType="1"/>
            <a:stCxn id="27657" idx="3"/>
            <a:endCxn id="27667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Oval 16">
            <a:extLst>
              <a:ext uri="{FF2B5EF4-FFF2-40B4-BE49-F238E27FC236}">
                <a16:creationId xmlns:a16="http://schemas.microsoft.com/office/drawing/2014/main" id="{D10F407D-ED25-2B44-A74A-A970584E1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7665" name="AutoShape 17">
            <a:extLst>
              <a:ext uri="{FF2B5EF4-FFF2-40B4-BE49-F238E27FC236}">
                <a16:creationId xmlns:a16="http://schemas.microsoft.com/office/drawing/2014/main" id="{3722E9C9-C545-9C45-B015-4406AB9EBDC9}"/>
              </a:ext>
            </a:extLst>
          </p:cNvPr>
          <p:cNvCxnSpPr>
            <a:cxnSpLocks noChangeShapeType="1"/>
            <a:stCxn id="27664" idx="7"/>
            <a:endCxn id="27651" idx="3"/>
          </p:cNvCxnSpPr>
          <p:nvPr/>
        </p:nvCxnSpPr>
        <p:spPr bwMode="auto">
          <a:xfrm flipV="1">
            <a:off x="2752725" y="2828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6" name="AutoShape 18">
            <a:extLst>
              <a:ext uri="{FF2B5EF4-FFF2-40B4-BE49-F238E27FC236}">
                <a16:creationId xmlns:a16="http://schemas.microsoft.com/office/drawing/2014/main" id="{6BE52055-2AE3-6E40-B989-BCCFEFFB6478}"/>
              </a:ext>
            </a:extLst>
          </p:cNvPr>
          <p:cNvCxnSpPr>
            <a:cxnSpLocks noChangeShapeType="1"/>
            <a:stCxn id="27653" idx="1"/>
            <a:endCxn id="27664" idx="5"/>
          </p:cNvCxnSpPr>
          <p:nvPr/>
        </p:nvCxnSpPr>
        <p:spPr bwMode="auto">
          <a:xfrm flipH="1" flipV="1">
            <a:off x="2752725" y="3986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7" name="Oval 19">
            <a:extLst>
              <a:ext uri="{FF2B5EF4-FFF2-40B4-BE49-F238E27FC236}">
                <a16:creationId xmlns:a16="http://schemas.microsoft.com/office/drawing/2014/main" id="{931188F3-19EF-0D4F-892E-0E12AA081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7668" name="AutoShape 20">
            <a:extLst>
              <a:ext uri="{FF2B5EF4-FFF2-40B4-BE49-F238E27FC236}">
                <a16:creationId xmlns:a16="http://schemas.microsoft.com/office/drawing/2014/main" id="{B3D16F45-C7F0-6947-B322-2D9C1F71CD8A}"/>
              </a:ext>
            </a:extLst>
          </p:cNvPr>
          <p:cNvCxnSpPr>
            <a:cxnSpLocks noChangeShapeType="1"/>
            <a:stCxn id="27652" idx="1"/>
            <a:endCxn id="27667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21">
            <a:extLst>
              <a:ext uri="{FF2B5EF4-FFF2-40B4-BE49-F238E27FC236}">
                <a16:creationId xmlns:a16="http://schemas.microsoft.com/office/drawing/2014/main" id="{DFFA7B96-898F-4344-B16A-B668C940AFFE}"/>
              </a:ext>
            </a:extLst>
          </p:cNvPr>
          <p:cNvCxnSpPr>
            <a:cxnSpLocks noChangeShapeType="1"/>
            <a:stCxn id="27653" idx="7"/>
            <a:endCxn id="27667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0" name="Text Box 22">
            <a:extLst>
              <a:ext uri="{FF2B5EF4-FFF2-40B4-BE49-F238E27FC236}">
                <a16:creationId xmlns:a16="http://schemas.microsoft.com/office/drawing/2014/main" id="{16BC35C4-9C04-E04D-BECB-083144198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7671" name="Text Box 23">
            <a:extLst>
              <a:ext uri="{FF2B5EF4-FFF2-40B4-BE49-F238E27FC236}">
                <a16:creationId xmlns:a16="http://schemas.microsoft.com/office/drawing/2014/main" id="{298FC708-4284-7047-8069-7CDAC7F4B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7672" name="Text Box 24">
            <a:extLst>
              <a:ext uri="{FF2B5EF4-FFF2-40B4-BE49-F238E27FC236}">
                <a16:creationId xmlns:a16="http://schemas.microsoft.com/office/drawing/2014/main" id="{03DB57DA-847E-F741-863A-D2B851740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673" name="Text Box 25">
            <a:extLst>
              <a:ext uri="{FF2B5EF4-FFF2-40B4-BE49-F238E27FC236}">
                <a16:creationId xmlns:a16="http://schemas.microsoft.com/office/drawing/2014/main" id="{C72F56A5-3285-1344-BFD6-58BA3F60F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7674" name="Text Box 26">
            <a:extLst>
              <a:ext uri="{FF2B5EF4-FFF2-40B4-BE49-F238E27FC236}">
                <a16:creationId xmlns:a16="http://schemas.microsoft.com/office/drawing/2014/main" id="{1ABD76FC-5282-CF40-BB2D-4EECA1A97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7675" name="Text Box 27">
            <a:extLst>
              <a:ext uri="{FF2B5EF4-FFF2-40B4-BE49-F238E27FC236}">
                <a16:creationId xmlns:a16="http://schemas.microsoft.com/office/drawing/2014/main" id="{300D26C6-2E3D-1B4F-90C0-258AC7456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7676" name="Text Box 28">
            <a:extLst>
              <a:ext uri="{FF2B5EF4-FFF2-40B4-BE49-F238E27FC236}">
                <a16:creationId xmlns:a16="http://schemas.microsoft.com/office/drawing/2014/main" id="{0795F132-223B-B347-B17B-5EB88D8C1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7677" name="Text Box 29">
            <a:extLst>
              <a:ext uri="{FF2B5EF4-FFF2-40B4-BE49-F238E27FC236}">
                <a16:creationId xmlns:a16="http://schemas.microsoft.com/office/drawing/2014/main" id="{9A2591B2-350B-5542-A4AB-5B4BFC62E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678" name="Text Box 30">
            <a:extLst>
              <a:ext uri="{FF2B5EF4-FFF2-40B4-BE49-F238E27FC236}">
                <a16:creationId xmlns:a16="http://schemas.microsoft.com/office/drawing/2014/main" id="{D8A01877-1659-9E4D-B8C0-A092716F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679" name="Text Box 31">
            <a:extLst>
              <a:ext uri="{FF2B5EF4-FFF2-40B4-BE49-F238E27FC236}">
                <a16:creationId xmlns:a16="http://schemas.microsoft.com/office/drawing/2014/main" id="{F38C1F4C-1C61-E940-9FDF-9ABCECD7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7680" name="Text Box 32">
            <a:extLst>
              <a:ext uri="{FF2B5EF4-FFF2-40B4-BE49-F238E27FC236}">
                <a16:creationId xmlns:a16="http://schemas.microsoft.com/office/drawing/2014/main" id="{5C057BBB-4EAB-8E49-B26E-936D2A688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7681" name="Text Box 33">
            <a:extLst>
              <a:ext uri="{FF2B5EF4-FFF2-40B4-BE49-F238E27FC236}">
                <a16:creationId xmlns:a16="http://schemas.microsoft.com/office/drawing/2014/main" id="{0663C241-5A18-1144-A118-546C1E354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7682" name="Text Box 34">
            <a:extLst>
              <a:ext uri="{FF2B5EF4-FFF2-40B4-BE49-F238E27FC236}">
                <a16:creationId xmlns:a16="http://schemas.microsoft.com/office/drawing/2014/main" id="{009C0B56-78BF-DD47-8B0B-87F7CB656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7683" name="Text Box 35">
            <a:extLst>
              <a:ext uri="{FF2B5EF4-FFF2-40B4-BE49-F238E27FC236}">
                <a16:creationId xmlns:a16="http://schemas.microsoft.com/office/drawing/2014/main" id="{2A56D90B-38C1-0A4F-A803-E4DA4E160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7684" name="Text Box 36">
            <a:extLst>
              <a:ext uri="{FF2B5EF4-FFF2-40B4-BE49-F238E27FC236}">
                <a16:creationId xmlns:a16="http://schemas.microsoft.com/office/drawing/2014/main" id="{20DED109-F9EE-844A-9BC8-D32761472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7685" name="Text Box 37">
            <a:extLst>
              <a:ext uri="{FF2B5EF4-FFF2-40B4-BE49-F238E27FC236}">
                <a16:creationId xmlns:a16="http://schemas.microsoft.com/office/drawing/2014/main" id="{EB344A50-9E69-F447-BA67-D79EBDAC0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7686" name="Text Box 38">
            <a:extLst>
              <a:ext uri="{FF2B5EF4-FFF2-40B4-BE49-F238E27FC236}">
                <a16:creationId xmlns:a16="http://schemas.microsoft.com/office/drawing/2014/main" id="{92D267E5-A386-1C4C-89BB-4B9894877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7687" name="Line 40">
            <a:extLst>
              <a:ext uri="{FF2B5EF4-FFF2-40B4-BE49-F238E27FC236}">
                <a16:creationId xmlns:a16="http://schemas.microsoft.com/office/drawing/2014/main" id="{DA529ABF-955E-7943-A5ED-992C7ABC4B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8" name="Line 41">
            <a:extLst>
              <a:ext uri="{FF2B5EF4-FFF2-40B4-BE49-F238E27FC236}">
                <a16:creationId xmlns:a16="http://schemas.microsoft.com/office/drawing/2014/main" id="{F4AAF56F-965D-F241-BD8A-D021F848B4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" name="Line 42">
            <a:extLst>
              <a:ext uri="{FF2B5EF4-FFF2-40B4-BE49-F238E27FC236}">
                <a16:creationId xmlns:a16="http://schemas.microsoft.com/office/drawing/2014/main" id="{C70ABE2B-C7FB-EE4C-B29A-A42E00A41F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Line 43">
            <a:extLst>
              <a:ext uri="{FF2B5EF4-FFF2-40B4-BE49-F238E27FC236}">
                <a16:creationId xmlns:a16="http://schemas.microsoft.com/office/drawing/2014/main" id="{A2C46A0D-69BE-5D41-BCD6-41C16780EC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1" name="Line 44">
            <a:extLst>
              <a:ext uri="{FF2B5EF4-FFF2-40B4-BE49-F238E27FC236}">
                <a16:creationId xmlns:a16="http://schemas.microsoft.com/office/drawing/2014/main" id="{246C7DCF-8188-3D42-ACC0-55709F5D5A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40386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2" name="Line 45">
            <a:extLst>
              <a:ext uri="{FF2B5EF4-FFF2-40B4-BE49-F238E27FC236}">
                <a16:creationId xmlns:a16="http://schemas.microsoft.com/office/drawing/2014/main" id="{D1F9F9B4-41CC-3C47-A8F6-F5C8066064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Text Box 46">
            <a:extLst>
              <a:ext uri="{FF2B5EF4-FFF2-40B4-BE49-F238E27FC236}">
                <a16:creationId xmlns:a16="http://schemas.microsoft.com/office/drawing/2014/main" id="{B0033137-4C3B-3941-AEFB-C3060BC3D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8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7694" name="Text Box 47">
            <a:extLst>
              <a:ext uri="{FF2B5EF4-FFF2-40B4-BE49-F238E27FC236}">
                <a16:creationId xmlns:a16="http://schemas.microsoft.com/office/drawing/2014/main" id="{3B8190E7-E6BB-BB49-BA2A-E62BE2E16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5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7695" name="Text Box 42">
            <a:extLst>
              <a:ext uri="{FF2B5EF4-FFF2-40B4-BE49-F238E27FC236}">
                <a16:creationId xmlns:a16="http://schemas.microsoft.com/office/drawing/2014/main" id="{3AC2A15B-3EE6-A144-A3D6-5C5612E5B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Pick vertex List with minimum distance (C) and update neighbors</a:t>
            </a:r>
          </a:p>
        </p:txBody>
      </p:sp>
      <p:sp>
        <p:nvSpPr>
          <p:cNvPr id="27696" name="Text Box 49">
            <a:extLst>
              <a:ext uri="{FF2B5EF4-FFF2-40B4-BE49-F238E27FC236}">
                <a16:creationId xmlns:a16="http://schemas.microsoft.com/office/drawing/2014/main" id="{503DBB39-6960-2C49-A1B5-D81CE1A6D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24400"/>
            <a:ext cx="2728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Distance(F) = 3 + 5 = 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>
            <a:extLst>
              <a:ext uri="{FF2B5EF4-FFF2-40B4-BE49-F238E27FC236}">
                <a16:creationId xmlns:a16="http://schemas.microsoft.com/office/drawing/2014/main" id="{A2C64E86-3A1E-584A-8C1A-B7BAACC2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EE74E-13FC-054A-BCB6-846EA84A490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2B12CE7-A918-A64B-8AEC-E1B4BA3D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Example: Continued...</a:t>
            </a:r>
            <a:endParaRPr lang="en-US" altLang="en-US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675" name="Oval 3">
            <a:extLst>
              <a:ext uri="{FF2B5EF4-FFF2-40B4-BE49-F238E27FC236}">
                <a16:creationId xmlns:a16="http://schemas.microsoft.com/office/drawing/2014/main" id="{9493FE96-B9D5-2A45-9A0B-49D4133A7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8676" name="Oval 4">
            <a:extLst>
              <a:ext uri="{FF2B5EF4-FFF2-40B4-BE49-F238E27FC236}">
                <a16:creationId xmlns:a16="http://schemas.microsoft.com/office/drawing/2014/main" id="{504FB8E5-1408-3E44-A407-436F08809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8677" name="Oval 5">
            <a:extLst>
              <a:ext uri="{FF2B5EF4-FFF2-40B4-BE49-F238E27FC236}">
                <a16:creationId xmlns:a16="http://schemas.microsoft.com/office/drawing/2014/main" id="{A1808F76-3266-FE40-A5DF-7EDEA283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8678" name="AutoShape 6">
            <a:extLst>
              <a:ext uri="{FF2B5EF4-FFF2-40B4-BE49-F238E27FC236}">
                <a16:creationId xmlns:a16="http://schemas.microsoft.com/office/drawing/2014/main" id="{F85AC48E-6F90-0B40-86EE-7BEDA9F5F70D}"/>
              </a:ext>
            </a:extLst>
          </p:cNvPr>
          <p:cNvCxnSpPr>
            <a:cxnSpLocks noChangeShapeType="1"/>
            <a:stCxn id="28676" idx="2"/>
            <a:endCxn id="28677" idx="6"/>
          </p:cNvCxnSpPr>
          <p:nvPr/>
        </p:nvCxnSpPr>
        <p:spPr bwMode="auto">
          <a:xfrm flipH="1">
            <a:off x="3810000" y="4953000"/>
            <a:ext cx="1585913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AutoShape 7">
            <a:extLst>
              <a:ext uri="{FF2B5EF4-FFF2-40B4-BE49-F238E27FC236}">
                <a16:creationId xmlns:a16="http://schemas.microsoft.com/office/drawing/2014/main" id="{1D5B060F-63EA-EA4B-A41D-ECCA017FB9AE}"/>
              </a:ext>
            </a:extLst>
          </p:cNvPr>
          <p:cNvCxnSpPr>
            <a:cxnSpLocks noChangeShapeType="1"/>
            <a:stCxn id="28691" idx="2"/>
            <a:endCxn id="28688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AutoShape 8">
            <a:extLst>
              <a:ext uri="{FF2B5EF4-FFF2-40B4-BE49-F238E27FC236}">
                <a16:creationId xmlns:a16="http://schemas.microsoft.com/office/drawing/2014/main" id="{B661CB8A-F4B6-C84B-BCCE-BF3304E182E8}"/>
              </a:ext>
            </a:extLst>
          </p:cNvPr>
          <p:cNvCxnSpPr>
            <a:cxnSpLocks noChangeShapeType="1"/>
            <a:stCxn id="28675" idx="6"/>
            <a:endCxn id="28681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1" name="Oval 9">
            <a:extLst>
              <a:ext uri="{FF2B5EF4-FFF2-40B4-BE49-F238E27FC236}">
                <a16:creationId xmlns:a16="http://schemas.microsoft.com/office/drawing/2014/main" id="{D7A91C0F-8743-BF47-969C-49992A298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8682" name="Oval 10">
            <a:extLst>
              <a:ext uri="{FF2B5EF4-FFF2-40B4-BE49-F238E27FC236}">
                <a16:creationId xmlns:a16="http://schemas.microsoft.com/office/drawing/2014/main" id="{47ADCE8E-767F-B54E-9101-38BD1CF8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8683" name="AutoShape 11">
            <a:extLst>
              <a:ext uri="{FF2B5EF4-FFF2-40B4-BE49-F238E27FC236}">
                <a16:creationId xmlns:a16="http://schemas.microsoft.com/office/drawing/2014/main" id="{5ECC08AE-CB1C-6348-B1AD-59B355BD5B21}"/>
              </a:ext>
            </a:extLst>
          </p:cNvPr>
          <p:cNvCxnSpPr>
            <a:cxnSpLocks noChangeShapeType="1"/>
            <a:stCxn id="28682" idx="2"/>
            <a:endCxn id="28691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AutoShape 12">
            <a:extLst>
              <a:ext uri="{FF2B5EF4-FFF2-40B4-BE49-F238E27FC236}">
                <a16:creationId xmlns:a16="http://schemas.microsoft.com/office/drawing/2014/main" id="{56E38A31-6718-A640-8CF7-B1514B9A1C62}"/>
              </a:ext>
            </a:extLst>
          </p:cNvPr>
          <p:cNvCxnSpPr>
            <a:cxnSpLocks noChangeShapeType="1"/>
            <a:stCxn id="28682" idx="1"/>
            <a:endCxn id="28681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AutoShape 13">
            <a:extLst>
              <a:ext uri="{FF2B5EF4-FFF2-40B4-BE49-F238E27FC236}">
                <a16:creationId xmlns:a16="http://schemas.microsoft.com/office/drawing/2014/main" id="{FE996DBD-EF40-8C41-87ED-56B45380D025}"/>
              </a:ext>
            </a:extLst>
          </p:cNvPr>
          <p:cNvCxnSpPr>
            <a:cxnSpLocks noChangeShapeType="1"/>
            <a:stCxn id="28676" idx="7"/>
            <a:endCxn id="28682" idx="3"/>
          </p:cNvCxnSpPr>
          <p:nvPr/>
        </p:nvCxnSpPr>
        <p:spPr bwMode="auto">
          <a:xfrm flipV="1">
            <a:off x="5800725" y="3971925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AutoShape 14">
            <a:extLst>
              <a:ext uri="{FF2B5EF4-FFF2-40B4-BE49-F238E27FC236}">
                <a16:creationId xmlns:a16="http://schemas.microsoft.com/office/drawing/2014/main" id="{694FBAD3-65C9-FA47-883D-C3DA96B78453}"/>
              </a:ext>
            </a:extLst>
          </p:cNvPr>
          <p:cNvCxnSpPr>
            <a:cxnSpLocks noChangeShapeType="1"/>
            <a:stCxn id="28675" idx="5"/>
            <a:endCxn id="28691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15">
            <a:extLst>
              <a:ext uri="{FF2B5EF4-FFF2-40B4-BE49-F238E27FC236}">
                <a16:creationId xmlns:a16="http://schemas.microsoft.com/office/drawing/2014/main" id="{1BC82B2F-A8D7-814F-BCEF-9ECBFA5AD10C}"/>
              </a:ext>
            </a:extLst>
          </p:cNvPr>
          <p:cNvCxnSpPr>
            <a:cxnSpLocks noChangeShapeType="1"/>
            <a:stCxn id="28681" idx="3"/>
            <a:endCxn id="28691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8" name="Oval 16">
            <a:extLst>
              <a:ext uri="{FF2B5EF4-FFF2-40B4-BE49-F238E27FC236}">
                <a16:creationId xmlns:a16="http://schemas.microsoft.com/office/drawing/2014/main" id="{EF23C05D-786C-F445-8401-765D85101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8689" name="AutoShape 17">
            <a:extLst>
              <a:ext uri="{FF2B5EF4-FFF2-40B4-BE49-F238E27FC236}">
                <a16:creationId xmlns:a16="http://schemas.microsoft.com/office/drawing/2014/main" id="{981088A9-E3E7-B24B-84BD-A51C5468E29F}"/>
              </a:ext>
            </a:extLst>
          </p:cNvPr>
          <p:cNvCxnSpPr>
            <a:cxnSpLocks noChangeShapeType="1"/>
            <a:stCxn id="28688" idx="7"/>
            <a:endCxn id="28675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AutoShape 18">
            <a:extLst>
              <a:ext uri="{FF2B5EF4-FFF2-40B4-BE49-F238E27FC236}">
                <a16:creationId xmlns:a16="http://schemas.microsoft.com/office/drawing/2014/main" id="{5B20514C-F571-9843-83C3-477EF6ABA48A}"/>
              </a:ext>
            </a:extLst>
          </p:cNvPr>
          <p:cNvCxnSpPr>
            <a:cxnSpLocks noChangeShapeType="1"/>
            <a:stCxn id="28677" idx="1"/>
            <a:endCxn id="28688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Oval 19">
            <a:extLst>
              <a:ext uri="{FF2B5EF4-FFF2-40B4-BE49-F238E27FC236}">
                <a16:creationId xmlns:a16="http://schemas.microsoft.com/office/drawing/2014/main" id="{CE215809-B5C2-2D41-9CA2-8BABDED89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8692" name="AutoShape 20">
            <a:extLst>
              <a:ext uri="{FF2B5EF4-FFF2-40B4-BE49-F238E27FC236}">
                <a16:creationId xmlns:a16="http://schemas.microsoft.com/office/drawing/2014/main" id="{E220C435-46F9-A04F-A3C4-063B3F6DCD36}"/>
              </a:ext>
            </a:extLst>
          </p:cNvPr>
          <p:cNvCxnSpPr>
            <a:cxnSpLocks noChangeShapeType="1"/>
            <a:stCxn id="28676" idx="1"/>
            <a:endCxn id="28691" idx="5"/>
          </p:cNvCxnSpPr>
          <p:nvPr/>
        </p:nvCxnSpPr>
        <p:spPr bwMode="auto">
          <a:xfrm flipH="1" flipV="1">
            <a:off x="4810125" y="3971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21">
            <a:extLst>
              <a:ext uri="{FF2B5EF4-FFF2-40B4-BE49-F238E27FC236}">
                <a16:creationId xmlns:a16="http://schemas.microsoft.com/office/drawing/2014/main" id="{EF10E906-AF0D-964F-8333-689D73D509CB}"/>
              </a:ext>
            </a:extLst>
          </p:cNvPr>
          <p:cNvCxnSpPr>
            <a:cxnSpLocks noChangeShapeType="1"/>
            <a:stCxn id="28677" idx="7"/>
            <a:endCxn id="28691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4" name="Text Box 22">
            <a:extLst>
              <a:ext uri="{FF2B5EF4-FFF2-40B4-BE49-F238E27FC236}">
                <a16:creationId xmlns:a16="http://schemas.microsoft.com/office/drawing/2014/main" id="{534E431A-B4FB-BC40-9D83-6DA23DF10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8695" name="Text Box 23">
            <a:extLst>
              <a:ext uri="{FF2B5EF4-FFF2-40B4-BE49-F238E27FC236}">
                <a16:creationId xmlns:a16="http://schemas.microsoft.com/office/drawing/2014/main" id="{E86600BD-BAE2-7440-8F41-A2AC4C292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8696" name="Text Box 24">
            <a:extLst>
              <a:ext uri="{FF2B5EF4-FFF2-40B4-BE49-F238E27FC236}">
                <a16:creationId xmlns:a16="http://schemas.microsoft.com/office/drawing/2014/main" id="{EEA7DF99-6C11-394D-9328-B2E425D73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697" name="Text Box 25">
            <a:extLst>
              <a:ext uri="{FF2B5EF4-FFF2-40B4-BE49-F238E27FC236}">
                <a16:creationId xmlns:a16="http://schemas.microsoft.com/office/drawing/2014/main" id="{BD63737E-E09D-564D-9629-96417CEB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8698" name="Text Box 26">
            <a:extLst>
              <a:ext uri="{FF2B5EF4-FFF2-40B4-BE49-F238E27FC236}">
                <a16:creationId xmlns:a16="http://schemas.microsoft.com/office/drawing/2014/main" id="{04928850-5818-5F45-A67F-02E1BBEFF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8699" name="Text Box 27">
            <a:extLst>
              <a:ext uri="{FF2B5EF4-FFF2-40B4-BE49-F238E27FC236}">
                <a16:creationId xmlns:a16="http://schemas.microsoft.com/office/drawing/2014/main" id="{E1215E5D-4BCE-AA46-AB48-E805FD2F9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8700" name="Text Box 28">
            <a:extLst>
              <a:ext uri="{FF2B5EF4-FFF2-40B4-BE49-F238E27FC236}">
                <a16:creationId xmlns:a16="http://schemas.microsoft.com/office/drawing/2014/main" id="{4807276B-A5E6-4441-8E1C-C5FE75AE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8701" name="Text Box 29">
            <a:extLst>
              <a:ext uri="{FF2B5EF4-FFF2-40B4-BE49-F238E27FC236}">
                <a16:creationId xmlns:a16="http://schemas.microsoft.com/office/drawing/2014/main" id="{7C457E1D-F5AE-4B4E-A26B-7827D68E8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702" name="Text Box 30">
            <a:extLst>
              <a:ext uri="{FF2B5EF4-FFF2-40B4-BE49-F238E27FC236}">
                <a16:creationId xmlns:a16="http://schemas.microsoft.com/office/drawing/2014/main" id="{2437132F-BE67-074D-907D-8BCBC910A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703" name="Text Box 31">
            <a:extLst>
              <a:ext uri="{FF2B5EF4-FFF2-40B4-BE49-F238E27FC236}">
                <a16:creationId xmlns:a16="http://schemas.microsoft.com/office/drawing/2014/main" id="{8E1156DF-2ED5-9340-BC21-C5AB8627D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8704" name="Text Box 32">
            <a:extLst>
              <a:ext uri="{FF2B5EF4-FFF2-40B4-BE49-F238E27FC236}">
                <a16:creationId xmlns:a16="http://schemas.microsoft.com/office/drawing/2014/main" id="{5E44E921-B44D-8D47-9A6E-405984007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8705" name="Text Box 33">
            <a:extLst>
              <a:ext uri="{FF2B5EF4-FFF2-40B4-BE49-F238E27FC236}">
                <a16:creationId xmlns:a16="http://schemas.microsoft.com/office/drawing/2014/main" id="{E9F265A1-1CDA-2746-B6DD-BD9494C9C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8706" name="Text Box 34">
            <a:extLst>
              <a:ext uri="{FF2B5EF4-FFF2-40B4-BE49-F238E27FC236}">
                <a16:creationId xmlns:a16="http://schemas.microsoft.com/office/drawing/2014/main" id="{AEEB2655-DC8C-9C42-9E3B-BB760D18F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8707" name="Text Box 35">
            <a:extLst>
              <a:ext uri="{FF2B5EF4-FFF2-40B4-BE49-F238E27FC236}">
                <a16:creationId xmlns:a16="http://schemas.microsoft.com/office/drawing/2014/main" id="{4E9BCAD3-CEAC-7141-A42F-983A0A0DF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8708" name="Text Box 36">
            <a:extLst>
              <a:ext uri="{FF2B5EF4-FFF2-40B4-BE49-F238E27FC236}">
                <a16:creationId xmlns:a16="http://schemas.microsoft.com/office/drawing/2014/main" id="{881C82C3-A700-5047-85FE-368F0B672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8709" name="Text Box 37">
            <a:extLst>
              <a:ext uri="{FF2B5EF4-FFF2-40B4-BE49-F238E27FC236}">
                <a16:creationId xmlns:a16="http://schemas.microsoft.com/office/drawing/2014/main" id="{0AB3ECF2-1027-A146-B996-09A5B1A04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8710" name="Text Box 38">
            <a:extLst>
              <a:ext uri="{FF2B5EF4-FFF2-40B4-BE49-F238E27FC236}">
                <a16:creationId xmlns:a16="http://schemas.microsoft.com/office/drawing/2014/main" id="{2AD163CF-198F-6540-966C-EF231339F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8711" name="Line 40">
            <a:extLst>
              <a:ext uri="{FF2B5EF4-FFF2-40B4-BE49-F238E27FC236}">
                <a16:creationId xmlns:a16="http://schemas.microsoft.com/office/drawing/2014/main" id="{9C955C9D-527A-5C49-BC78-6F27918FBC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Line 41">
            <a:extLst>
              <a:ext uri="{FF2B5EF4-FFF2-40B4-BE49-F238E27FC236}">
                <a16:creationId xmlns:a16="http://schemas.microsoft.com/office/drawing/2014/main" id="{D8FCAE12-8F7A-5642-819F-1F94175582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Line 42">
            <a:extLst>
              <a:ext uri="{FF2B5EF4-FFF2-40B4-BE49-F238E27FC236}">
                <a16:creationId xmlns:a16="http://schemas.microsoft.com/office/drawing/2014/main" id="{E8E9847C-2077-6E4E-AB02-01A05CBD32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Line 43">
            <a:extLst>
              <a:ext uri="{FF2B5EF4-FFF2-40B4-BE49-F238E27FC236}">
                <a16:creationId xmlns:a16="http://schemas.microsoft.com/office/drawing/2014/main" id="{5CA29849-8353-4146-83F9-16AAA7B5D5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Line 44">
            <a:extLst>
              <a:ext uri="{FF2B5EF4-FFF2-40B4-BE49-F238E27FC236}">
                <a16:creationId xmlns:a16="http://schemas.microsoft.com/office/drawing/2014/main" id="{9A6AA8C6-A946-8847-A491-85577AC4CE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105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Line 45">
            <a:extLst>
              <a:ext uri="{FF2B5EF4-FFF2-40B4-BE49-F238E27FC236}">
                <a16:creationId xmlns:a16="http://schemas.microsoft.com/office/drawing/2014/main" id="{834F6E9E-D204-9847-A208-A475165A95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Text Box 46">
            <a:extLst>
              <a:ext uri="{FF2B5EF4-FFF2-40B4-BE49-F238E27FC236}">
                <a16:creationId xmlns:a16="http://schemas.microsoft.com/office/drawing/2014/main" id="{362CE72A-FB98-8142-941F-889C80720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6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8718" name="Text Box 47">
            <a:extLst>
              <a:ext uri="{FF2B5EF4-FFF2-40B4-BE49-F238E27FC236}">
                <a16:creationId xmlns:a16="http://schemas.microsoft.com/office/drawing/2014/main" id="{71B2BBA0-B6C9-CF43-9285-DF5CE87D9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5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8719" name="Text Box 49">
            <a:extLst>
              <a:ext uri="{FF2B5EF4-FFF2-40B4-BE49-F238E27FC236}">
                <a16:creationId xmlns:a16="http://schemas.microsoft.com/office/drawing/2014/main" id="{5F218E0A-368C-E54D-A5FA-C5E1E16E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581650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Distance(F) = min (8, 5+1) = 6</a:t>
            </a:r>
          </a:p>
        </p:txBody>
      </p:sp>
      <p:sp>
        <p:nvSpPr>
          <p:cNvPr id="28720" name="Text Box 50">
            <a:extLst>
              <a:ext uri="{FF2B5EF4-FFF2-40B4-BE49-F238E27FC236}">
                <a16:creationId xmlns:a16="http://schemas.microsoft.com/office/drawing/2014/main" id="{14B48F7E-2894-6A48-90C0-9169DC6BF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292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Previous distance</a:t>
            </a:r>
          </a:p>
        </p:txBody>
      </p:sp>
      <p:sp>
        <p:nvSpPr>
          <p:cNvPr id="28721" name="Line 51">
            <a:extLst>
              <a:ext uri="{FF2B5EF4-FFF2-40B4-BE49-F238E27FC236}">
                <a16:creationId xmlns:a16="http://schemas.microsoft.com/office/drawing/2014/main" id="{8E8BF7D6-02FB-8446-A9BF-4D559E9838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6800" y="5410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2" name="Text Box 42">
            <a:extLst>
              <a:ext uri="{FF2B5EF4-FFF2-40B4-BE49-F238E27FC236}">
                <a16:creationId xmlns:a16="http://schemas.microsoft.com/office/drawing/2014/main" id="{6A5E45D5-2AF4-6C48-BC1C-96608B4BB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Pick vertex List with minimum distance (G) and update neighbors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B090DA05-F684-3842-9305-BF1E2BBE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53B91A-2A69-684A-A1B6-1DBF89FFE51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B5D6F504-3B28-D54B-BDBE-12818509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 (end)</a:t>
            </a:r>
          </a:p>
        </p:txBody>
      </p:sp>
      <p:sp>
        <p:nvSpPr>
          <p:cNvPr id="29699" name="Oval 3">
            <a:extLst>
              <a:ext uri="{FF2B5EF4-FFF2-40B4-BE49-F238E27FC236}">
                <a16:creationId xmlns:a16="http://schemas.microsoft.com/office/drawing/2014/main" id="{F1B4C013-A278-F743-96B4-0AB98934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9700" name="Oval 4">
            <a:extLst>
              <a:ext uri="{FF2B5EF4-FFF2-40B4-BE49-F238E27FC236}">
                <a16:creationId xmlns:a16="http://schemas.microsoft.com/office/drawing/2014/main" id="{8625C422-C0F7-7246-B7EA-171D15776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9701" name="Oval 5">
            <a:extLst>
              <a:ext uri="{FF2B5EF4-FFF2-40B4-BE49-F238E27FC236}">
                <a16:creationId xmlns:a16="http://schemas.microsoft.com/office/drawing/2014/main" id="{82322050-3182-6845-8D99-67699EF4A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9702" name="AutoShape 6">
            <a:extLst>
              <a:ext uri="{FF2B5EF4-FFF2-40B4-BE49-F238E27FC236}">
                <a16:creationId xmlns:a16="http://schemas.microsoft.com/office/drawing/2014/main" id="{2FC5C369-8A10-7948-BA97-F180906C9E07}"/>
              </a:ext>
            </a:extLst>
          </p:cNvPr>
          <p:cNvCxnSpPr>
            <a:cxnSpLocks noChangeShapeType="1"/>
            <a:stCxn id="29700" idx="2"/>
            <a:endCxn id="29701" idx="6"/>
          </p:cNvCxnSpPr>
          <p:nvPr/>
        </p:nvCxnSpPr>
        <p:spPr bwMode="auto">
          <a:xfrm flipH="1">
            <a:off x="3824288" y="4953000"/>
            <a:ext cx="1585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AutoShape 7">
            <a:extLst>
              <a:ext uri="{FF2B5EF4-FFF2-40B4-BE49-F238E27FC236}">
                <a16:creationId xmlns:a16="http://schemas.microsoft.com/office/drawing/2014/main" id="{CDB5C4F2-CD0D-0046-AD25-96DB2E4F2090}"/>
              </a:ext>
            </a:extLst>
          </p:cNvPr>
          <p:cNvCxnSpPr>
            <a:cxnSpLocks noChangeShapeType="1"/>
            <a:stCxn id="29715" idx="2"/>
            <a:endCxn id="29712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8">
            <a:extLst>
              <a:ext uri="{FF2B5EF4-FFF2-40B4-BE49-F238E27FC236}">
                <a16:creationId xmlns:a16="http://schemas.microsoft.com/office/drawing/2014/main" id="{8D90EB80-96C4-A749-BB16-CEA3724282D4}"/>
              </a:ext>
            </a:extLst>
          </p:cNvPr>
          <p:cNvCxnSpPr>
            <a:cxnSpLocks noChangeShapeType="1"/>
            <a:stCxn id="29699" idx="6"/>
            <a:endCxn id="29705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Oval 9">
            <a:extLst>
              <a:ext uri="{FF2B5EF4-FFF2-40B4-BE49-F238E27FC236}">
                <a16:creationId xmlns:a16="http://schemas.microsoft.com/office/drawing/2014/main" id="{E1079747-835A-A144-B73F-2D8CDE181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9706" name="Oval 10">
            <a:extLst>
              <a:ext uri="{FF2B5EF4-FFF2-40B4-BE49-F238E27FC236}">
                <a16:creationId xmlns:a16="http://schemas.microsoft.com/office/drawing/2014/main" id="{2A7E7F66-489F-8741-803E-87A1ECE8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9707" name="AutoShape 11">
            <a:extLst>
              <a:ext uri="{FF2B5EF4-FFF2-40B4-BE49-F238E27FC236}">
                <a16:creationId xmlns:a16="http://schemas.microsoft.com/office/drawing/2014/main" id="{CF899259-5C3A-884B-8741-9DCCD86D17A7}"/>
              </a:ext>
            </a:extLst>
          </p:cNvPr>
          <p:cNvCxnSpPr>
            <a:cxnSpLocks noChangeShapeType="1"/>
            <a:stCxn id="29706" idx="2"/>
            <a:endCxn id="29715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AutoShape 12">
            <a:extLst>
              <a:ext uri="{FF2B5EF4-FFF2-40B4-BE49-F238E27FC236}">
                <a16:creationId xmlns:a16="http://schemas.microsoft.com/office/drawing/2014/main" id="{2F41266F-697B-8845-9766-55786275D1AD}"/>
              </a:ext>
            </a:extLst>
          </p:cNvPr>
          <p:cNvCxnSpPr>
            <a:cxnSpLocks noChangeShapeType="1"/>
            <a:stCxn id="29706" idx="1"/>
            <a:endCxn id="29705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3">
            <a:extLst>
              <a:ext uri="{FF2B5EF4-FFF2-40B4-BE49-F238E27FC236}">
                <a16:creationId xmlns:a16="http://schemas.microsoft.com/office/drawing/2014/main" id="{A41DF122-F5C4-0849-BA2F-7273F43F05BF}"/>
              </a:ext>
            </a:extLst>
          </p:cNvPr>
          <p:cNvCxnSpPr>
            <a:cxnSpLocks noChangeShapeType="1"/>
            <a:stCxn id="29700" idx="7"/>
            <a:endCxn id="29706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4">
            <a:extLst>
              <a:ext uri="{FF2B5EF4-FFF2-40B4-BE49-F238E27FC236}">
                <a16:creationId xmlns:a16="http://schemas.microsoft.com/office/drawing/2014/main" id="{D14BDD77-588D-0D4B-87A4-3BA1C8ED93D5}"/>
              </a:ext>
            </a:extLst>
          </p:cNvPr>
          <p:cNvCxnSpPr>
            <a:cxnSpLocks noChangeShapeType="1"/>
            <a:stCxn id="29699" idx="5"/>
            <a:endCxn id="29715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15">
            <a:extLst>
              <a:ext uri="{FF2B5EF4-FFF2-40B4-BE49-F238E27FC236}">
                <a16:creationId xmlns:a16="http://schemas.microsoft.com/office/drawing/2014/main" id="{0734DE7F-18EE-5F43-A3CF-4ED405BB56E7}"/>
              </a:ext>
            </a:extLst>
          </p:cNvPr>
          <p:cNvCxnSpPr>
            <a:cxnSpLocks noChangeShapeType="1"/>
            <a:stCxn id="29705" idx="3"/>
            <a:endCxn id="29715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2" name="Oval 16">
            <a:extLst>
              <a:ext uri="{FF2B5EF4-FFF2-40B4-BE49-F238E27FC236}">
                <a16:creationId xmlns:a16="http://schemas.microsoft.com/office/drawing/2014/main" id="{AF67F238-066D-5647-A0B6-52D761199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9713" name="AutoShape 17">
            <a:extLst>
              <a:ext uri="{FF2B5EF4-FFF2-40B4-BE49-F238E27FC236}">
                <a16:creationId xmlns:a16="http://schemas.microsoft.com/office/drawing/2014/main" id="{8ECD5B80-2E99-5049-BFBA-AC1621EF098F}"/>
              </a:ext>
            </a:extLst>
          </p:cNvPr>
          <p:cNvCxnSpPr>
            <a:cxnSpLocks noChangeShapeType="1"/>
            <a:stCxn id="29712" idx="7"/>
            <a:endCxn id="29699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AutoShape 18">
            <a:extLst>
              <a:ext uri="{FF2B5EF4-FFF2-40B4-BE49-F238E27FC236}">
                <a16:creationId xmlns:a16="http://schemas.microsoft.com/office/drawing/2014/main" id="{95DBE421-7ABF-3F4B-BDA5-07132A9101F7}"/>
              </a:ext>
            </a:extLst>
          </p:cNvPr>
          <p:cNvCxnSpPr>
            <a:cxnSpLocks noChangeShapeType="1"/>
            <a:stCxn id="29701" idx="1"/>
            <a:endCxn id="29712" idx="5"/>
          </p:cNvCxnSpPr>
          <p:nvPr/>
        </p:nvCxnSpPr>
        <p:spPr bwMode="auto">
          <a:xfrm flipH="1" flipV="1">
            <a:off x="2752725" y="3971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5" name="Oval 19">
            <a:extLst>
              <a:ext uri="{FF2B5EF4-FFF2-40B4-BE49-F238E27FC236}">
                <a16:creationId xmlns:a16="http://schemas.microsoft.com/office/drawing/2014/main" id="{6C5778E4-CE1D-8B44-B6B7-EE235A46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9716" name="AutoShape 20">
            <a:extLst>
              <a:ext uri="{FF2B5EF4-FFF2-40B4-BE49-F238E27FC236}">
                <a16:creationId xmlns:a16="http://schemas.microsoft.com/office/drawing/2014/main" id="{17F629EE-C1A0-1B41-AF97-094EFFBA6626}"/>
              </a:ext>
            </a:extLst>
          </p:cNvPr>
          <p:cNvCxnSpPr>
            <a:cxnSpLocks noChangeShapeType="1"/>
            <a:stCxn id="29700" idx="1"/>
            <a:endCxn id="29715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AutoShape 21">
            <a:extLst>
              <a:ext uri="{FF2B5EF4-FFF2-40B4-BE49-F238E27FC236}">
                <a16:creationId xmlns:a16="http://schemas.microsoft.com/office/drawing/2014/main" id="{030B3578-1B66-9B4F-BCF9-9A6945BBAFD5}"/>
              </a:ext>
            </a:extLst>
          </p:cNvPr>
          <p:cNvCxnSpPr>
            <a:cxnSpLocks noChangeShapeType="1"/>
            <a:stCxn id="29701" idx="7"/>
            <a:endCxn id="29715" idx="3"/>
          </p:cNvCxnSpPr>
          <p:nvPr/>
        </p:nvCxnSpPr>
        <p:spPr bwMode="auto">
          <a:xfrm flipV="1">
            <a:off x="3743325" y="3971925"/>
            <a:ext cx="7429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Text Box 22">
            <a:extLst>
              <a:ext uri="{FF2B5EF4-FFF2-40B4-BE49-F238E27FC236}">
                <a16:creationId xmlns:a16="http://schemas.microsoft.com/office/drawing/2014/main" id="{AA93D395-3370-F64A-895C-30CB608BF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F7659659-F7AD-074B-9F0D-29E4055F9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5BEDDFBC-30FF-B647-BCEE-207E22578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721" name="Text Box 25">
            <a:extLst>
              <a:ext uri="{FF2B5EF4-FFF2-40B4-BE49-F238E27FC236}">
                <a16:creationId xmlns:a16="http://schemas.microsoft.com/office/drawing/2014/main" id="{B17A7C6D-3DCA-E547-8E0C-EDBDA42FD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9722" name="Text Box 26">
            <a:extLst>
              <a:ext uri="{FF2B5EF4-FFF2-40B4-BE49-F238E27FC236}">
                <a16:creationId xmlns:a16="http://schemas.microsoft.com/office/drawing/2014/main" id="{173BE351-BEAC-EA48-84CD-F482EFC50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9723" name="Text Box 27">
            <a:extLst>
              <a:ext uri="{FF2B5EF4-FFF2-40B4-BE49-F238E27FC236}">
                <a16:creationId xmlns:a16="http://schemas.microsoft.com/office/drawing/2014/main" id="{CF8462C7-06CB-D94E-A327-02DCCD457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9724" name="Text Box 28">
            <a:extLst>
              <a:ext uri="{FF2B5EF4-FFF2-40B4-BE49-F238E27FC236}">
                <a16:creationId xmlns:a16="http://schemas.microsoft.com/office/drawing/2014/main" id="{2FE1D8C9-1DF5-0049-9047-DA587505B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262DEC5B-5C58-AB4D-9773-36DC351A7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726" name="Text Box 30">
            <a:extLst>
              <a:ext uri="{FF2B5EF4-FFF2-40B4-BE49-F238E27FC236}">
                <a16:creationId xmlns:a16="http://schemas.microsoft.com/office/drawing/2014/main" id="{8969203C-313A-5342-ABAC-6808C47B0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9727" name="Text Box 31">
            <a:extLst>
              <a:ext uri="{FF2B5EF4-FFF2-40B4-BE49-F238E27FC236}">
                <a16:creationId xmlns:a16="http://schemas.microsoft.com/office/drawing/2014/main" id="{CDBA9ADF-21A7-5D4A-90E5-0E5F50222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9728" name="Text Box 32">
            <a:extLst>
              <a:ext uri="{FF2B5EF4-FFF2-40B4-BE49-F238E27FC236}">
                <a16:creationId xmlns:a16="http://schemas.microsoft.com/office/drawing/2014/main" id="{7EDB453E-88E0-5440-9901-8430B7382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9729" name="Text Box 33">
            <a:extLst>
              <a:ext uri="{FF2B5EF4-FFF2-40B4-BE49-F238E27FC236}">
                <a16:creationId xmlns:a16="http://schemas.microsoft.com/office/drawing/2014/main" id="{58F7E2A8-3575-5344-B506-0480407E6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30" name="Text Box 34">
            <a:extLst>
              <a:ext uri="{FF2B5EF4-FFF2-40B4-BE49-F238E27FC236}">
                <a16:creationId xmlns:a16="http://schemas.microsoft.com/office/drawing/2014/main" id="{CECFF11A-2401-ED4A-8455-2BA4CE4BA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9731" name="Text Box 35">
            <a:extLst>
              <a:ext uri="{FF2B5EF4-FFF2-40B4-BE49-F238E27FC236}">
                <a16:creationId xmlns:a16="http://schemas.microsoft.com/office/drawing/2014/main" id="{98D8CB87-CE27-4C45-A157-AAA61236F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32" name="Text Box 36">
            <a:extLst>
              <a:ext uri="{FF2B5EF4-FFF2-40B4-BE49-F238E27FC236}">
                <a16:creationId xmlns:a16="http://schemas.microsoft.com/office/drawing/2014/main" id="{A8C3CC0E-5AE1-C74E-BDE3-285BB9E1D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33" name="Text Box 37">
            <a:extLst>
              <a:ext uri="{FF2B5EF4-FFF2-40B4-BE49-F238E27FC236}">
                <a16:creationId xmlns:a16="http://schemas.microsoft.com/office/drawing/2014/main" id="{A714AB0B-9ACD-B540-B55A-949B0C86F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34" name="Text Box 38">
            <a:extLst>
              <a:ext uri="{FF2B5EF4-FFF2-40B4-BE49-F238E27FC236}">
                <a16:creationId xmlns:a16="http://schemas.microsoft.com/office/drawing/2014/main" id="{0C97C73F-4167-0149-9C0F-114F4461E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35" name="Text Box 39">
            <a:extLst>
              <a:ext uri="{FF2B5EF4-FFF2-40B4-BE49-F238E27FC236}">
                <a16:creationId xmlns:a16="http://schemas.microsoft.com/office/drawing/2014/main" id="{A7EDA145-D3C8-7D43-BBA2-27F43C7FC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5649913"/>
            <a:ext cx="7123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Pick vertex not in S with lowest cost (F) and update neighbors</a:t>
            </a:r>
          </a:p>
        </p:txBody>
      </p:sp>
      <p:sp>
        <p:nvSpPr>
          <p:cNvPr id="29736" name="Line 40">
            <a:extLst>
              <a:ext uri="{FF2B5EF4-FFF2-40B4-BE49-F238E27FC236}">
                <a16:creationId xmlns:a16="http://schemas.microsoft.com/office/drawing/2014/main" id="{CAFD12F1-3CCF-F84E-9CF2-892ADC575C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7" name="Line 41">
            <a:extLst>
              <a:ext uri="{FF2B5EF4-FFF2-40B4-BE49-F238E27FC236}">
                <a16:creationId xmlns:a16="http://schemas.microsoft.com/office/drawing/2014/main" id="{C1446F3C-A1B6-4141-8948-AED06D71C1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8" name="Line 42">
            <a:extLst>
              <a:ext uri="{FF2B5EF4-FFF2-40B4-BE49-F238E27FC236}">
                <a16:creationId xmlns:a16="http://schemas.microsoft.com/office/drawing/2014/main" id="{E226C874-A7AB-4F47-AC1C-068B190C1D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9" name="Line 43">
            <a:extLst>
              <a:ext uri="{FF2B5EF4-FFF2-40B4-BE49-F238E27FC236}">
                <a16:creationId xmlns:a16="http://schemas.microsoft.com/office/drawing/2014/main" id="{54812658-AADF-6C4E-A400-6A9909B6EC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0" name="Line 44">
            <a:extLst>
              <a:ext uri="{FF2B5EF4-FFF2-40B4-BE49-F238E27FC236}">
                <a16:creationId xmlns:a16="http://schemas.microsoft.com/office/drawing/2014/main" id="{99FF12D8-8E51-BD43-93DC-87BEABE315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105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1" name="Line 45">
            <a:extLst>
              <a:ext uri="{FF2B5EF4-FFF2-40B4-BE49-F238E27FC236}">
                <a16:creationId xmlns:a16="http://schemas.microsoft.com/office/drawing/2014/main" id="{59230D0D-6BC7-A240-8372-77CCC17C54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2" name="Text Box 46">
            <a:extLst>
              <a:ext uri="{FF2B5EF4-FFF2-40B4-BE49-F238E27FC236}">
                <a16:creationId xmlns:a16="http://schemas.microsoft.com/office/drawing/2014/main" id="{E98A1BCC-7FD5-F148-9322-E19A3842E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6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43" name="Text Box 47">
            <a:extLst>
              <a:ext uri="{FF2B5EF4-FFF2-40B4-BE49-F238E27FC236}">
                <a16:creationId xmlns:a16="http://schemas.microsoft.com/office/drawing/2014/main" id="{68C8A70C-5AB0-F84E-9AAD-85FC38050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5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5A551BB8-B2C9-304B-8B72-797B07E6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" y="2365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0722" name="Picture 5">
            <a:extLst>
              <a:ext uri="{FF2B5EF4-FFF2-40B4-BE49-F238E27FC236}">
                <a16:creationId xmlns:a16="http://schemas.microsoft.com/office/drawing/2014/main" id="{889E32F6-FAA5-9E40-9FC3-EFFD843A2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754063"/>
            <a:ext cx="79121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957DF709-7482-7E4D-9D71-62E62580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1746" name="Picture 5">
            <a:extLst>
              <a:ext uri="{FF2B5EF4-FFF2-40B4-BE49-F238E27FC236}">
                <a16:creationId xmlns:a16="http://schemas.microsoft.com/office/drawing/2014/main" id="{7131BC54-CE31-C34B-A5E5-4D5BCD2B4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0F7A40E5-CA98-874A-98AD-CD3DCBA2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2770" name="Picture 5">
            <a:extLst>
              <a:ext uri="{FF2B5EF4-FFF2-40B4-BE49-F238E27FC236}">
                <a16:creationId xmlns:a16="http://schemas.microsoft.com/office/drawing/2014/main" id="{062E5DC3-9856-C343-8390-489206D57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60438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B91FAF41-0201-5246-95C7-7878AE17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3794" name="Picture 5">
            <a:extLst>
              <a:ext uri="{FF2B5EF4-FFF2-40B4-BE49-F238E27FC236}">
                <a16:creationId xmlns:a16="http://schemas.microsoft.com/office/drawing/2014/main" id="{5414C6EB-80AF-854D-B242-E25420B28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7B8CF676-AD3B-854D-89E0-A4840F1D7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>
            <a:normAutofit fontScale="90000"/>
          </a:bodyPr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b="1" dirty="0">
                <a:solidFill>
                  <a:srgbClr val="3B62AF"/>
                </a:solidFill>
                <a:latin typeface="Arial" charset="0"/>
              </a:rPr>
              <a:t>Single-Source Shortest Path Problem 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53E8C3E-D676-6945-ADEB-B37C84F827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0675" y="1439863"/>
            <a:ext cx="8697913" cy="4938712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 u="sng" dirty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Single-Source Shortest Path Problem</a:t>
            </a:r>
            <a:r>
              <a:rPr lang="en-US" altLang="en-US" b="1" dirty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- The problem of finding shortest paths from a source vertex </a:t>
            </a:r>
            <a:r>
              <a:rPr lang="en-US" altLang="en-US" i="1" dirty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solidFill>
                  <a:srgbClr val="444444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to all other vertices in the graph.</a:t>
            </a:r>
          </a:p>
        </p:txBody>
      </p:sp>
      <p:pic>
        <p:nvPicPr>
          <p:cNvPr id="16387" name="Picture 4">
            <a:extLst>
              <a:ext uri="{FF2B5EF4-FFF2-40B4-BE49-F238E27FC236}">
                <a16:creationId xmlns:a16="http://schemas.microsoft.com/office/drawing/2014/main" id="{C3F52587-E87A-264B-AF30-BAA7C13BA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3086100"/>
            <a:ext cx="3808412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3F930C99-6312-F844-AC95-A86DA092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4818" name="Picture 5">
            <a:extLst>
              <a:ext uri="{FF2B5EF4-FFF2-40B4-BE49-F238E27FC236}">
                <a16:creationId xmlns:a16="http://schemas.microsoft.com/office/drawing/2014/main" id="{E1845655-CA93-E840-937E-CEB83A37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1F601A2B-7C5C-924F-94C6-0347296C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5842" name="Picture 5">
            <a:extLst>
              <a:ext uri="{FF2B5EF4-FFF2-40B4-BE49-F238E27FC236}">
                <a16:creationId xmlns:a16="http://schemas.microsoft.com/office/drawing/2014/main" id="{A37C9C4E-0EE6-2749-BB80-46BC681C4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BC305B6C-2FBB-7C43-A25E-B5168F65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6866" name="Picture 5">
            <a:extLst>
              <a:ext uri="{FF2B5EF4-FFF2-40B4-BE49-F238E27FC236}">
                <a16:creationId xmlns:a16="http://schemas.microsoft.com/office/drawing/2014/main" id="{BC08964A-C75E-B643-B48C-4E1F4078F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71563"/>
            <a:ext cx="82470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F90D2549-6B4E-F04B-9CA2-B729CC67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7890" name="Picture 5">
            <a:extLst>
              <a:ext uri="{FF2B5EF4-FFF2-40B4-BE49-F238E27FC236}">
                <a16:creationId xmlns:a16="http://schemas.microsoft.com/office/drawing/2014/main" id="{E17A9B0E-6D05-E74B-B12E-16A1DE7BE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62038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B5C8673E-A722-F143-8D88-5A7D722B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</a:t>
            </a:r>
          </a:p>
        </p:txBody>
      </p:sp>
      <p:pic>
        <p:nvPicPr>
          <p:cNvPr id="38914" name="Picture 5">
            <a:extLst>
              <a:ext uri="{FF2B5EF4-FFF2-40B4-BE49-F238E27FC236}">
                <a16:creationId xmlns:a16="http://schemas.microsoft.com/office/drawing/2014/main" id="{9A7873DB-B963-1048-A109-925D746E7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112659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5">
            <a:extLst>
              <a:ext uri="{FF2B5EF4-FFF2-40B4-BE49-F238E27FC236}">
                <a16:creationId xmlns:a16="http://schemas.microsoft.com/office/drawing/2014/main" id="{E0BA44F4-85B5-3B47-A237-2E938687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D462D5-F6CC-2344-885F-EF5481FBCFD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7C09F50-165E-1E45-9224-FACB3117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162550"/>
            <a:ext cx="5715000" cy="9906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3D62D5B-3F74-ED48-BAD3-1D277612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>
                <a:ea typeface="ＭＳ Ｐゴシック" panose="020B0600070205080204" pitchFamily="34" charset="-128"/>
              </a:rPr>
              <a:t>Dijkstra’s Pseudo Code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A95F1E04-3BB6-AD4A-9558-712B8E5B9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a-DK" altLang="en-US">
                <a:ea typeface="ＭＳ Ｐゴシック" panose="020B0600070205080204" pitchFamily="34" charset="-128"/>
              </a:rPr>
              <a:t>Graph </a:t>
            </a:r>
            <a:r>
              <a:rPr lang="da-DK" altLang="en-US" i="1">
                <a:ea typeface="ＭＳ Ｐゴシック" panose="020B0600070205080204" pitchFamily="34" charset="-128"/>
              </a:rPr>
              <a:t>G</a:t>
            </a:r>
            <a:r>
              <a:rPr lang="da-DK" altLang="en-US">
                <a:ea typeface="ＭＳ Ｐゴシック" panose="020B0600070205080204" pitchFamily="34" charset="-128"/>
              </a:rPr>
              <a:t>, weight function </a:t>
            </a:r>
            <a:r>
              <a:rPr lang="da-DK" altLang="en-US" i="1">
                <a:ea typeface="ＭＳ Ｐゴシック" panose="020B0600070205080204" pitchFamily="34" charset="-128"/>
              </a:rPr>
              <a:t>w</a:t>
            </a:r>
            <a:r>
              <a:rPr lang="da-DK" altLang="en-US">
                <a:ea typeface="ＭＳ Ｐゴシック" panose="020B0600070205080204" pitchFamily="34" charset="-128"/>
              </a:rPr>
              <a:t>, root </a:t>
            </a:r>
            <a:r>
              <a:rPr lang="da-DK" altLang="en-US" i="1">
                <a:ea typeface="ＭＳ Ｐゴシック" panose="020B0600070205080204" pitchFamily="34" charset="-128"/>
              </a:rPr>
              <a:t>s</a:t>
            </a:r>
          </a:p>
        </p:txBody>
      </p:sp>
      <p:graphicFrame>
        <p:nvGraphicFramePr>
          <p:cNvPr id="45061" name="Object 2">
            <a:extLst>
              <a:ext uri="{FF2B5EF4-FFF2-40B4-BE49-F238E27FC236}">
                <a16:creationId xmlns:a16="http://schemas.microsoft.com/office/drawing/2014/main" id="{6DB5F318-2E47-1643-A8FF-4C4FA55C84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419350"/>
          <a:ext cx="5486400" cy="374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Photo Editor Photo" r:id="rId3" imgW="4806950" imgH="3282950" progId="">
                  <p:embed/>
                </p:oleObj>
              </mc:Choice>
              <mc:Fallback>
                <p:oleObj name="Photo Editor Photo" r:id="rId3" imgW="4806950" imgH="328295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19350"/>
                        <a:ext cx="5486400" cy="374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6">
            <a:extLst>
              <a:ext uri="{FF2B5EF4-FFF2-40B4-BE49-F238E27FC236}">
                <a16:creationId xmlns:a16="http://schemas.microsoft.com/office/drawing/2014/main" id="{07D058B1-1703-D643-84C4-1ED8D200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229225"/>
            <a:ext cx="1371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da-DK" altLang="en-US" sz="2400">
                <a:latin typeface="Arial" panose="020B0604020202020204" pitchFamily="34" charset="0"/>
              </a:rPr>
              <a:t>relaxing edges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5D9A03A9-EC66-2B48-B953-9AAC986F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26" y="0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Time Complexity: Using List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58AC9ACC-1401-9443-93EA-8B18CC72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661" y="904125"/>
            <a:ext cx="8969339" cy="5702157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simplest implementation of the Dijkstra's algorithm stores vertices in an ordinary linked list or array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Good for dense graphs (many edges)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8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|V| vertices and |E|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edges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Initializati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 </a:t>
            </a:r>
            <a:r>
              <a:rPr lang="en-US" altLang="en-US" sz="2800" dirty="0">
                <a:solidFill>
                  <a:srgbClr val="C0504D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O(|V|)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While loop </a:t>
            </a:r>
            <a:r>
              <a:rPr lang="en-US" altLang="en-US" sz="2800" dirty="0">
                <a:solidFill>
                  <a:srgbClr val="C0504D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O(|V|)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Find and remove min distance vertices </a:t>
            </a:r>
            <a:r>
              <a:rPr lang="en-US" altLang="en-US" dirty="0">
                <a:solidFill>
                  <a:srgbClr val="C0504D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O(|V|)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Potentially </a:t>
            </a:r>
            <a:r>
              <a:rPr lang="en-US" altLang="en-US" sz="2800" dirty="0">
                <a:solidFill>
                  <a:srgbClr val="C0504D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|E| 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updates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Update costs </a:t>
            </a:r>
            <a:r>
              <a:rPr lang="en-US" altLang="en-US" sz="2800" dirty="0">
                <a:solidFill>
                  <a:srgbClr val="C0504D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O(1)</a:t>
            </a:r>
          </a:p>
          <a:p>
            <a:pPr lvl="2">
              <a:lnSpc>
                <a:spcPct val="90000"/>
              </a:lnSpc>
            </a:pPr>
            <a:endParaRPr lang="en-US" altLang="en-US" sz="2800" dirty="0">
              <a:solidFill>
                <a:schemeClr val="accent2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Total time </a:t>
            </a:r>
            <a:r>
              <a:rPr lang="en-US" altLang="en-US" sz="2800" dirty="0">
                <a:solidFill>
                  <a:srgbClr val="C0504D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O(|V</a:t>
            </a:r>
            <a:r>
              <a:rPr lang="en-US" altLang="en-US" sz="2800" baseline="30000" dirty="0">
                <a:solidFill>
                  <a:srgbClr val="C0504D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800" dirty="0">
                <a:solidFill>
                  <a:srgbClr val="C0504D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| + |E|) = O(|V</a:t>
            </a:r>
            <a:r>
              <a:rPr lang="en-US" altLang="en-US" sz="2800" baseline="30000" dirty="0">
                <a:solidFill>
                  <a:srgbClr val="C0504D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800" dirty="0">
                <a:solidFill>
                  <a:srgbClr val="C0504D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| 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5">
            <a:extLst>
              <a:ext uri="{FF2B5EF4-FFF2-40B4-BE49-F238E27FC236}">
                <a16:creationId xmlns:a16="http://schemas.microsoft.com/office/drawing/2014/main" id="{ABB8B336-8DCF-844A-9907-3AB4BE48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6B6CE8-DD7A-6747-8AED-5B53103F0CE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E954F75F-9D79-154E-A11A-9EF690F4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Time Complexity: Priority Queue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2EC115F-7E59-0E47-BF46-E745919AF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17638"/>
            <a:ext cx="8001000" cy="4343400"/>
          </a:xfrm>
        </p:spPr>
        <p:txBody>
          <a:bodyPr/>
          <a:lstStyle/>
          <a:p>
            <a:pPr>
              <a:buFont typeface="Arial" pitchFamily="-101" charset="0"/>
              <a:buNone/>
              <a:defRPr/>
            </a:pP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For sparse graphs, (i.e. graphs with much less than |V</a:t>
            </a:r>
            <a:r>
              <a:rPr lang="en-US" sz="2400" baseline="30000" dirty="0">
                <a:ea typeface="ＭＳ Ｐゴシック" pitchFamily="-101" charset="-128"/>
                <a:cs typeface="ＭＳ Ｐゴシック" pitchFamily="-101" charset="-128"/>
              </a:rPr>
              <a:t>2</a:t>
            </a: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| edges) </a:t>
            </a:r>
            <a:r>
              <a:rPr lang="en-US" sz="2400" dirty="0" err="1">
                <a:ea typeface="ＭＳ Ｐゴシック" pitchFamily="-101" charset="-128"/>
                <a:cs typeface="ＭＳ Ｐゴシック" pitchFamily="-101" charset="-128"/>
              </a:rPr>
              <a:t>Dijkstra's</a:t>
            </a: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 implemented more efficiently by </a:t>
            </a:r>
            <a:r>
              <a:rPr lang="en-US" sz="2400" i="1" dirty="0">
                <a:ea typeface="ＭＳ Ｐゴシック" pitchFamily="-101" charset="-128"/>
                <a:cs typeface="ＭＳ Ｐゴシック" pitchFamily="-101" charset="-128"/>
              </a:rPr>
              <a:t>priority queue</a:t>
            </a:r>
            <a:endParaRPr lang="en-US" sz="2400" dirty="0"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None/>
              <a:defRPr/>
            </a:pPr>
            <a:endParaRPr lang="en-US" sz="2400" dirty="0"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Initializati</a:t>
            </a:r>
            <a:r>
              <a:rPr lang="en-US" sz="2400" dirty="0">
                <a:solidFill>
                  <a:srgbClr val="000000"/>
                </a:solidFill>
                <a:ea typeface="ＭＳ Ｐゴシック" pitchFamily="-101" charset="-128"/>
                <a:cs typeface="ＭＳ Ｐゴシック" pitchFamily="-101" charset="-128"/>
              </a:rPr>
              <a:t>on</a:t>
            </a:r>
            <a:r>
              <a:rPr lang="en-US" sz="2400" dirty="0">
                <a:solidFill>
                  <a:schemeClr val="accent2"/>
                </a:solidFill>
                <a:ea typeface="ＭＳ Ｐゴシック" pitchFamily="-101" charset="-128"/>
                <a:cs typeface="ＭＳ Ｐゴシック" pitchFamily="-101" charset="-128"/>
              </a:rPr>
              <a:t> O(|V|) </a:t>
            </a: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using O(|V|) </a:t>
            </a:r>
            <a:r>
              <a:rPr lang="en-US" sz="2400" dirty="0" err="1">
                <a:ea typeface="ＭＳ Ｐゴシック" pitchFamily="-101" charset="-128"/>
                <a:cs typeface="ＭＳ Ｐゴシック" pitchFamily="-101" charset="-128"/>
              </a:rPr>
              <a:t>buildHeap</a:t>
            </a:r>
            <a:endParaRPr lang="en-US" sz="2400" dirty="0"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pitchFamily="-101" charset="-128"/>
                <a:cs typeface="ＭＳ Ｐゴシック" pitchFamily="-101" charset="-128"/>
              </a:rPr>
              <a:t>While loop </a:t>
            </a:r>
            <a:r>
              <a:rPr lang="en-US" sz="2400" dirty="0">
                <a:solidFill>
                  <a:srgbClr val="C0504D"/>
                </a:solidFill>
                <a:ea typeface="ＭＳ Ｐゴシック" pitchFamily="-101" charset="-128"/>
                <a:cs typeface="ＭＳ Ｐゴシック" pitchFamily="-101" charset="-128"/>
              </a:rPr>
              <a:t>O(|V|)</a:t>
            </a:r>
          </a:p>
          <a:p>
            <a:pPr marL="742950" lvl="2" indent="-342900"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Find and remove min distance vertices </a:t>
            </a:r>
            <a:r>
              <a:rPr lang="en-US" sz="2000" dirty="0" err="1">
                <a:solidFill>
                  <a:srgbClr val="C0504D"/>
                </a:solidFill>
              </a:rPr>
              <a:t>O(log</a:t>
            </a:r>
            <a:r>
              <a:rPr lang="en-US" sz="2000" dirty="0">
                <a:solidFill>
                  <a:srgbClr val="C0504D"/>
                </a:solidFill>
              </a:rPr>
              <a:t> |V|)  </a:t>
            </a:r>
            <a:r>
              <a:rPr lang="en-US" sz="2000" dirty="0">
                <a:solidFill>
                  <a:srgbClr val="000000"/>
                </a:solidFill>
              </a:rPr>
              <a:t>using </a:t>
            </a:r>
            <a:r>
              <a:rPr lang="en-US" sz="2000" dirty="0" err="1">
                <a:solidFill>
                  <a:srgbClr val="000000"/>
                </a:solidFill>
              </a:rPr>
              <a:t>O(log</a:t>
            </a:r>
            <a:r>
              <a:rPr lang="en-US" sz="2000" dirty="0">
                <a:solidFill>
                  <a:srgbClr val="000000"/>
                </a:solidFill>
              </a:rPr>
              <a:t> |V|) </a:t>
            </a:r>
            <a:r>
              <a:rPr lang="en-US" sz="2000" dirty="0" err="1">
                <a:solidFill>
                  <a:srgbClr val="000000"/>
                </a:solidFill>
              </a:rPr>
              <a:t>deleteMin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endParaRPr lang="en-US" sz="2400" dirty="0">
              <a:solidFill>
                <a:srgbClr val="C0504D"/>
              </a:solidFill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</a:rPr>
              <a:t>Potentially </a:t>
            </a:r>
            <a:r>
              <a:rPr lang="en-US" sz="2400" dirty="0">
                <a:solidFill>
                  <a:srgbClr val="C0504D"/>
                </a:solidFill>
              </a:rPr>
              <a:t>|E| </a:t>
            </a:r>
            <a:r>
              <a:rPr lang="en-US" sz="2400" dirty="0">
                <a:solidFill>
                  <a:srgbClr val="000000"/>
                </a:solidFill>
              </a:rPr>
              <a:t>updates</a:t>
            </a:r>
          </a:p>
          <a:p>
            <a:pPr lvl="2"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pitchFamily="-101" charset="-128"/>
              </a:rPr>
              <a:t>Update costs </a:t>
            </a:r>
            <a:r>
              <a:rPr lang="en-US" sz="2000" dirty="0" err="1">
                <a:solidFill>
                  <a:srgbClr val="C0504D"/>
                </a:solidFill>
                <a:ea typeface="ＭＳ Ｐゴシック" pitchFamily="-101" charset="-128"/>
              </a:rPr>
              <a:t>O(log</a:t>
            </a:r>
            <a:r>
              <a:rPr lang="en-US" sz="2000" dirty="0">
                <a:solidFill>
                  <a:srgbClr val="C0504D"/>
                </a:solidFill>
                <a:ea typeface="ＭＳ Ｐゴシック" pitchFamily="-101" charset="-128"/>
              </a:rPr>
              <a:t> |V|) </a:t>
            </a:r>
            <a:r>
              <a:rPr lang="en-US" sz="2000" dirty="0">
                <a:solidFill>
                  <a:srgbClr val="000000"/>
                </a:solidFill>
                <a:ea typeface="ＭＳ Ｐゴシック" pitchFamily="-101" charset="-128"/>
              </a:rPr>
              <a:t>using </a:t>
            </a:r>
            <a:r>
              <a:rPr lang="en-US" sz="2000" dirty="0" err="1">
                <a:solidFill>
                  <a:srgbClr val="000000"/>
                </a:solidFill>
                <a:ea typeface="ＭＳ Ｐゴシック" pitchFamily="-101" charset="-128"/>
              </a:rPr>
              <a:t>decreaseKey</a:t>
            </a:r>
            <a:endParaRPr lang="en-US" sz="2000" dirty="0">
              <a:solidFill>
                <a:srgbClr val="000000"/>
              </a:solidFill>
              <a:ea typeface="ＭＳ Ｐゴシック" pitchFamily="-101" charset="-128"/>
            </a:endParaRPr>
          </a:p>
          <a:p>
            <a:pPr lvl="2">
              <a:lnSpc>
                <a:spcPct val="90000"/>
              </a:lnSpc>
              <a:buFont typeface="Arial" pitchFamily="-101" charset="0"/>
              <a:buChar char="•"/>
              <a:defRPr/>
            </a:pPr>
            <a:endParaRPr lang="en-US" sz="1600" dirty="0">
              <a:solidFill>
                <a:schemeClr val="accent2"/>
              </a:solidFill>
              <a:ea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None/>
              <a:defRPr/>
            </a:pP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Total time </a:t>
            </a:r>
            <a:r>
              <a:rPr lang="en-US" sz="2400" dirty="0" err="1">
                <a:ea typeface="ＭＳ Ｐゴシック" pitchFamily="-101" charset="-128"/>
                <a:cs typeface="ＭＳ Ｐゴシック" pitchFamily="-101" charset="-128"/>
              </a:rPr>
              <a:t>O(|V|log|V</a:t>
            </a: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| + |</a:t>
            </a:r>
            <a:r>
              <a:rPr lang="en-US" sz="2400" dirty="0" err="1">
                <a:ea typeface="ＭＳ Ｐゴシック" pitchFamily="-101" charset="-128"/>
                <a:cs typeface="ＭＳ Ｐゴシック" pitchFamily="-101" charset="-128"/>
              </a:rPr>
              <a:t>E|log|V</a:t>
            </a: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|) = </a:t>
            </a:r>
            <a:r>
              <a:rPr lang="en-US" sz="2400" dirty="0" err="1">
                <a:solidFill>
                  <a:srgbClr val="C0504D"/>
                </a:solidFill>
                <a:ea typeface="ＭＳ Ｐゴシック" pitchFamily="-101" charset="-128"/>
                <a:cs typeface="ＭＳ Ｐゴシック" pitchFamily="-101" charset="-128"/>
              </a:rPr>
              <a:t>O(|E|log|V</a:t>
            </a:r>
            <a:r>
              <a:rPr lang="en-US" sz="2400" dirty="0">
                <a:solidFill>
                  <a:srgbClr val="C0504D"/>
                </a:solidFill>
                <a:ea typeface="ＭＳ Ｐゴシック" pitchFamily="-101" charset="-128"/>
                <a:cs typeface="ＭＳ Ｐゴシック" pitchFamily="-101" charset="-128"/>
              </a:rPr>
              <a:t>|)</a:t>
            </a: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000" dirty="0">
                <a:ea typeface="ＭＳ Ｐゴシック" pitchFamily="-101" charset="-128"/>
                <a:cs typeface="ＭＳ Ｐゴシック" pitchFamily="-101" charset="-128"/>
              </a:rPr>
              <a:t>|V| = O(|E|) assuming a connected graph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CE843DE4-0B24-5E4F-9696-169F1960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Applications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7DFB8D92-BA98-B847-9124-11E73D728D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0663" y="1079500"/>
            <a:ext cx="8702675" cy="4941888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Char char="-"/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Maps - Google Maps : driving direction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Char char="-"/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Routing Systems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Char char="-"/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Flight reservation</a:t>
            </a:r>
          </a:p>
        </p:txBody>
      </p:sp>
      <p:pic>
        <p:nvPicPr>
          <p:cNvPr id="17411" name="Picture 4">
            <a:extLst>
              <a:ext uri="{FF2B5EF4-FFF2-40B4-BE49-F238E27FC236}">
                <a16:creationId xmlns:a16="http://schemas.microsoft.com/office/drawing/2014/main" id="{237AF0F0-FDD4-5149-8804-A5330CF7F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570163"/>
            <a:ext cx="3413125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5">
            <a:extLst>
              <a:ext uri="{FF2B5EF4-FFF2-40B4-BE49-F238E27FC236}">
                <a16:creationId xmlns:a16="http://schemas.microsoft.com/office/drawing/2014/main" id="{44C7547D-5428-074A-BE19-C724F12AC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070100"/>
            <a:ext cx="3760788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1">
            <a:extLst>
              <a:ext uri="{FF2B5EF4-FFF2-40B4-BE49-F238E27FC236}">
                <a16:creationId xmlns:a16="http://schemas.microsoft.com/office/drawing/2014/main" id="{AC983451-70CE-E944-B12A-C4D8386E7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3648075"/>
            <a:ext cx="45720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altLang="en-US"/>
              <a:t>Internet packet routing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Flight reservations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Driving directions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>
            <a:extLst>
              <a:ext uri="{FF2B5EF4-FFF2-40B4-BE49-F238E27FC236}">
                <a16:creationId xmlns:a16="http://schemas.microsoft.com/office/drawing/2014/main" id="{E0378B9C-4F96-2F48-B231-5915EBA94E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7646036-0889-524D-B3C5-0CE8F71C39B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8130" name="Rectangle 4">
            <a:extLst>
              <a:ext uri="{FF2B5EF4-FFF2-40B4-BE49-F238E27FC236}">
                <a16:creationId xmlns:a16="http://schemas.microsoft.com/office/drawing/2014/main" id="{BF643C2E-0BB2-0040-85BE-0C2772A05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1398588"/>
            <a:ext cx="8551862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en-US" sz="2800" b="1" u="sng" dirty="0"/>
              <a:t>Dijkstra's algorithm</a:t>
            </a:r>
            <a:r>
              <a:rPr lang="en-US" altLang="en-US" sz="2800" b="1" dirty="0"/>
              <a:t> </a:t>
            </a:r>
            <a:r>
              <a:rPr lang="en-US" altLang="en-US" sz="2800" dirty="0"/>
              <a:t>-</a:t>
            </a:r>
            <a:r>
              <a:rPr lang="en-US" altLang="en-US" sz="2800" b="1" dirty="0"/>
              <a:t> </a:t>
            </a:r>
            <a:r>
              <a:rPr lang="en-US" altLang="en-US" sz="2800" dirty="0"/>
              <a:t>is a solution to the single-source shortest path problem in graph theory.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F4580-83FF-A149-8B4D-776EBF848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2386013"/>
            <a:ext cx="8355012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Works on both </a:t>
            </a:r>
            <a:r>
              <a:rPr lang="en-US" altLang="en-US" sz="2800" b="1" dirty="0"/>
              <a:t>directed</a:t>
            </a:r>
            <a:r>
              <a:rPr lang="en-US" altLang="en-US" sz="2800" dirty="0"/>
              <a:t> and undirected graphs. However, all edges must have </a:t>
            </a:r>
            <a:r>
              <a:rPr lang="en-US" altLang="en-US" sz="2800" dirty="0">
                <a:solidFill>
                  <a:srgbClr val="FF0000"/>
                </a:solidFill>
              </a:rPr>
              <a:t>non-negative</a:t>
            </a:r>
            <a:r>
              <a:rPr lang="en-US" altLang="en-US" sz="2800" dirty="0"/>
              <a:t> weights.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5EC3AD-0B67-9540-A8FA-068B3D0AD3F2}"/>
              </a:ext>
            </a:extLst>
          </p:cNvPr>
          <p:cNvSpPr/>
          <p:nvPr/>
        </p:nvSpPr>
        <p:spPr>
          <a:xfrm>
            <a:off x="331788" y="3808413"/>
            <a:ext cx="8656637" cy="25479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9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b="1" dirty="0">
                <a:cs typeface="Arial" panose="020B0604020202020204" pitchFamily="34" charset="0"/>
              </a:rPr>
              <a:t>Input: </a:t>
            </a:r>
            <a:r>
              <a:rPr lang="en-US" altLang="en-US" sz="2800" dirty="0">
                <a:cs typeface="Arial" panose="020B0604020202020204" pitchFamily="34" charset="0"/>
              </a:rPr>
              <a:t>Weighted graph G={E,V} and source vertex </a:t>
            </a:r>
            <a:r>
              <a:rPr lang="en-US" altLang="en-US" sz="2800" i="1" dirty="0" err="1">
                <a:cs typeface="Arial" panose="020B0604020202020204" pitchFamily="34" charset="0"/>
              </a:rPr>
              <a:t>v</a:t>
            </a:r>
            <a:r>
              <a:rPr lang="en-US" altLang="en-US" sz="2800" dirty="0" err="1">
                <a:cs typeface="Arial" panose="020B0604020202020204" pitchFamily="34" charset="0"/>
              </a:rPr>
              <a:t>∈V</a:t>
            </a:r>
            <a:r>
              <a:rPr lang="en-US" altLang="en-US" sz="2800" dirty="0">
                <a:cs typeface="Arial" panose="020B0604020202020204" pitchFamily="34" charset="0"/>
              </a:rPr>
              <a:t>, such that all edge weights are non-negative.</a:t>
            </a:r>
          </a:p>
          <a:p>
            <a:pPr eaLnBrk="1" hangingPunct="1">
              <a:lnSpc>
                <a:spcPct val="95000"/>
              </a:lnSpc>
              <a:defRPr/>
            </a:pPr>
            <a:endParaRPr lang="en-US" altLang="en-US" sz="2800" dirty="0">
              <a:cs typeface="Arial" panose="020B0604020202020204" pitchFamily="34" charset="0"/>
            </a:endParaRPr>
          </a:p>
          <a:p>
            <a:pPr marL="457200" indent="-457200" eaLnBrk="1" hangingPunct="1">
              <a:lnSpc>
                <a:spcPct val="9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b="1" dirty="0">
                <a:cs typeface="Arial" panose="020B0604020202020204" pitchFamily="34" charset="0"/>
              </a:rPr>
              <a:t>Output: </a:t>
            </a:r>
            <a:r>
              <a:rPr lang="en-US" altLang="en-US" sz="2800" dirty="0">
                <a:cs typeface="Arial" panose="020B0604020202020204" pitchFamily="34" charset="0"/>
              </a:rPr>
              <a:t>Lengths of shortest paths (or the shortest paths themselves) from a given source vertex</a:t>
            </a:r>
            <a:r>
              <a:rPr lang="en-US" altLang="en-US" sz="2800" i="1" dirty="0">
                <a:cs typeface="Arial" panose="020B0604020202020204" pitchFamily="34" charset="0"/>
              </a:rPr>
              <a:t> </a:t>
            </a:r>
            <a:r>
              <a:rPr lang="en-US" altLang="en-US" sz="2800" i="1" dirty="0" err="1">
                <a:cs typeface="Arial" panose="020B0604020202020204" pitchFamily="34" charset="0"/>
              </a:rPr>
              <a:t>v</a:t>
            </a:r>
            <a:r>
              <a:rPr lang="en-US" altLang="en-US" sz="2800" dirty="0" err="1">
                <a:cs typeface="Arial" panose="020B0604020202020204" pitchFamily="34" charset="0"/>
              </a:rPr>
              <a:t>∈V</a:t>
            </a:r>
            <a:r>
              <a:rPr lang="en-US" altLang="en-US" sz="2800" dirty="0">
                <a:cs typeface="Arial" panose="020B0604020202020204" pitchFamily="34" charset="0"/>
              </a:rPr>
              <a:t>  to all other vertices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348B99F4-9641-964C-BD6E-5FD093B21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511175"/>
            <a:ext cx="41084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u="sng" dirty="0"/>
              <a:t>Dijkstra's algorithm</a:t>
            </a:r>
            <a:r>
              <a:rPr lang="en-US" altLang="en-US" sz="3200" b="1" dirty="0"/>
              <a:t> </a:t>
            </a: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2329672C-6581-7A46-9CED-95704FD9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437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FE8FE0C-3648-0048-B902-12F8BE688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128" y="1345915"/>
            <a:ext cx="8419672" cy="5010435"/>
          </a:xfrm>
        </p:spPr>
        <p:txBody>
          <a:bodyPr/>
          <a:lstStyle/>
          <a:p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algorithm computes for each vertex</a:t>
            </a:r>
            <a:r>
              <a:rPr lang="en-US" altLang="en-US" sz="2400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u in V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the </a:t>
            </a:r>
            <a:r>
              <a:rPr lang="en-US" altLang="en-US" sz="2400" dirty="0">
                <a:solidFill>
                  <a:srgbClr val="EE29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distance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from start  vertex </a:t>
            </a:r>
            <a:r>
              <a:rPr lang="en-US" altLang="en-US" sz="2400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to  vertex </a:t>
            </a:r>
            <a:r>
              <a:rPr lang="en-US" altLang="en-US" sz="2400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that is, the weight of a shortest path between </a:t>
            </a:r>
            <a:r>
              <a:rPr lang="en-US" altLang="en-US" sz="2400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r>
              <a:rPr lang="en-US" altLang="en-US" sz="2400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algorithm </a:t>
            </a: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keeps track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 the set of vertices for which the distance has been computed, called the </a:t>
            </a:r>
            <a:r>
              <a:rPr lang="en-US" altLang="en-US" sz="2400" dirty="0">
                <a:solidFill>
                  <a:srgbClr val="EE292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cloud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C.</a:t>
            </a: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Every vertex </a:t>
            </a:r>
            <a:r>
              <a:rPr lang="en-US" altLang="en-US" sz="24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in </a:t>
            </a:r>
            <a:r>
              <a:rPr lang="en-US" altLang="en-US" sz="24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has a label </a:t>
            </a:r>
            <a:r>
              <a:rPr lang="en-US" altLang="en-US" sz="2400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associated with it. For any vertex u, D[u] stores an approximation of the distance between </a:t>
            </a:r>
            <a:r>
              <a:rPr lang="en-US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r>
              <a:rPr lang="en-US" altLang="en-US" sz="24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 The algorithm will update a D[u] value when it finds a shorter path from </a:t>
            </a:r>
            <a:r>
              <a:rPr lang="en-US" altLang="en-US" sz="2400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to </a:t>
            </a:r>
            <a:r>
              <a:rPr lang="en-US" altLang="en-US" sz="2400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When a vertex u is added to the cloud, its label D[u] is equal to the actual (final) distance between the starting vertex </a:t>
            </a:r>
            <a:r>
              <a:rPr lang="en-US" altLang="en-US" sz="2400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vertex </a:t>
            </a:r>
            <a:r>
              <a:rPr lang="en-US" altLang="en-US" sz="2400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AA78998D-D9E3-984A-949B-0D297918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EA5223-58F5-2645-9D1C-CE60FC76EEB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4C4F8-674C-2241-8A62-2B373C20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F8EBB-869F-D846-A443-77C53248A86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21ADCB77-C706-2C43-9B0B-AB7381068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911" y="1249166"/>
            <a:ext cx="277813" cy="27781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00A4C72F-2CB8-0B40-B7F6-2DA120A6F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674" y="1481467"/>
            <a:ext cx="27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1" dirty="0">
                <a:latin typeface="Times New Roman" panose="02020603050405020304" pitchFamily="18" charset="0"/>
              </a:rPr>
              <a:t>s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0E0399-87D6-A74C-8450-1C13D165B461}"/>
              </a:ext>
            </a:extLst>
          </p:cNvPr>
          <p:cNvCxnSpPr/>
          <p:nvPr/>
        </p:nvCxnSpPr>
        <p:spPr>
          <a:xfrm>
            <a:off x="3277724" y="1388072"/>
            <a:ext cx="585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92E21-F5C7-9944-BC01-917AEDE24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083" y="1250227"/>
            <a:ext cx="277813" cy="27781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7F170365-3732-914A-943C-6EEF1D643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266" y="145920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1" dirty="0">
                <a:latin typeface="Times New Roman" panose="02020603050405020304" pitchFamily="18" charset="0"/>
              </a:rPr>
              <a:t>u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C44552-4805-C74F-B8F4-A21B157A03E8}"/>
              </a:ext>
            </a:extLst>
          </p:cNvPr>
          <p:cNvCxnSpPr/>
          <p:nvPr/>
        </p:nvCxnSpPr>
        <p:spPr>
          <a:xfrm>
            <a:off x="4169857" y="1396636"/>
            <a:ext cx="585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2D92DD4-C375-3C49-9176-C6AB028F0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216" y="1258791"/>
            <a:ext cx="277813" cy="27781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D0A8EEDA-AF74-4B4E-9224-4A05AC812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399" y="1467773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4" name="Rectangle 21">
            <a:extLst>
              <a:ext uri="{FF2B5EF4-FFF2-40B4-BE49-F238E27FC236}">
                <a16:creationId xmlns:a16="http://schemas.microsoft.com/office/drawing/2014/main" id="{EA1C6ED9-A1BA-8D42-84FC-ABA2EF99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398" y="1029923"/>
            <a:ext cx="28084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BC3C2F07-38DC-444F-B844-04D1DAB04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714" y="1069309"/>
            <a:ext cx="28084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91144E3F-55B3-D346-9971-770AA047E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749" y="2336508"/>
            <a:ext cx="277813" cy="27781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B06A78E1-7522-DB45-B72C-52137F328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512" y="2568809"/>
            <a:ext cx="27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1" dirty="0">
                <a:latin typeface="Times New Roman" panose="02020603050405020304" pitchFamily="18" charset="0"/>
              </a:rPr>
              <a:t>s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8D5C7D-D168-DC44-8FAF-25A0D18D54F4}"/>
              </a:ext>
            </a:extLst>
          </p:cNvPr>
          <p:cNvCxnSpPr/>
          <p:nvPr/>
        </p:nvCxnSpPr>
        <p:spPr>
          <a:xfrm>
            <a:off x="3296562" y="2475414"/>
            <a:ext cx="585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36B46CA-C760-0744-BD62-7DE934DAC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921" y="2337569"/>
            <a:ext cx="277813" cy="27781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487F0A-13D5-E141-B579-B8EAC55D0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104" y="254655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1" dirty="0">
                <a:latin typeface="Times New Roman" panose="02020603050405020304" pitchFamily="18" charset="0"/>
              </a:rPr>
              <a:t>u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932C91-293D-8A44-BB38-30842FB420C0}"/>
              </a:ext>
            </a:extLst>
          </p:cNvPr>
          <p:cNvCxnSpPr/>
          <p:nvPr/>
        </p:nvCxnSpPr>
        <p:spPr>
          <a:xfrm>
            <a:off x="4188695" y="2483978"/>
            <a:ext cx="585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05E4F1C-1F65-6E4A-905F-161328750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054" y="2346133"/>
            <a:ext cx="277813" cy="27781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A6899B74-040C-4C41-81BF-CEF8BEDCA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237" y="2555115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AC0E942B-6366-834E-960E-2E9BEE94C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236" y="2117265"/>
            <a:ext cx="28084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D9B5FC2F-3BB5-BF4A-A47E-BBF040C69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552" y="2156651"/>
            <a:ext cx="28084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B6054692-BD78-9E49-9513-DC14F0D9A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020" y="2076170"/>
            <a:ext cx="28084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033855-8860-B44A-ADD2-7732D355C182}"/>
              </a:ext>
            </a:extLst>
          </p:cNvPr>
          <p:cNvSpPr/>
          <p:nvPr/>
        </p:nvSpPr>
        <p:spPr>
          <a:xfrm>
            <a:off x="4719084" y="204351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nstantia" panose="02030602050306030303" pitchFamily="18" charset="0"/>
              </a:rPr>
              <a:t>∞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id="{54FA4DFF-A5E7-5E4F-B11A-F8E6E2A64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85" y="263318"/>
            <a:ext cx="32351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dirty="0"/>
              <a:t>Edge relaxation</a:t>
            </a:r>
            <a:endParaRPr lang="en-US" altLang="en-US" sz="3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BC85B4-7070-5747-859A-D5A7A741687A}"/>
              </a:ext>
            </a:extLst>
          </p:cNvPr>
          <p:cNvSpPr/>
          <p:nvPr/>
        </p:nvSpPr>
        <p:spPr>
          <a:xfrm>
            <a:off x="358866" y="3193425"/>
            <a:ext cx="832793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42729"/>
                </a:solidFill>
              </a:rPr>
              <a:t>The relaxation process in Dijkstra's algorithm refers to updating the cost of all vertices connected to a vertex </a:t>
            </a:r>
            <a:r>
              <a:rPr lang="en-US" sz="2600" i="1" dirty="0">
                <a:solidFill>
                  <a:srgbClr val="242729"/>
                </a:solidFill>
              </a:rPr>
              <a:t>u</a:t>
            </a:r>
            <a:r>
              <a:rPr lang="en-US" sz="2600" dirty="0">
                <a:solidFill>
                  <a:srgbClr val="242729"/>
                </a:solidFill>
              </a:rPr>
              <a:t>, if those costs would be improved by including the path via </a:t>
            </a:r>
            <a:r>
              <a:rPr lang="en-US" sz="2600" i="1" dirty="0">
                <a:solidFill>
                  <a:srgbClr val="242729"/>
                </a:solidFill>
              </a:rPr>
              <a:t>v</a:t>
            </a:r>
            <a:r>
              <a:rPr lang="en-US" sz="2600" dirty="0">
                <a:solidFill>
                  <a:srgbClr val="242729"/>
                </a:solidFill>
              </a:rPr>
              <a:t>.</a:t>
            </a:r>
            <a:endParaRPr lang="en-US" sz="2600" dirty="0"/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5B855E21-8571-6F49-84B0-3AEB34790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590" y="5550583"/>
            <a:ext cx="277813" cy="27781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45" name="Rectangle 21">
            <a:extLst>
              <a:ext uri="{FF2B5EF4-FFF2-40B4-BE49-F238E27FC236}">
                <a16:creationId xmlns:a16="http://schemas.microsoft.com/office/drawing/2014/main" id="{D14DF8EC-C92A-244A-AF30-A584C316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53" y="5782884"/>
            <a:ext cx="27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1" dirty="0">
                <a:latin typeface="Times New Roman" panose="02020603050405020304" pitchFamily="18" charset="0"/>
              </a:rPr>
              <a:t>s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AD8F71-E01E-BB49-BA84-5FB8376F6691}"/>
              </a:ext>
            </a:extLst>
          </p:cNvPr>
          <p:cNvCxnSpPr/>
          <p:nvPr/>
        </p:nvCxnSpPr>
        <p:spPr>
          <a:xfrm>
            <a:off x="1291403" y="5689489"/>
            <a:ext cx="5853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736C1A8-78DE-4643-A192-91F53C6F0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762" y="5551644"/>
            <a:ext cx="277813" cy="27781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E960C1-ACBD-1249-9B95-80D7BE3AD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945" y="576062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1" dirty="0">
                <a:latin typeface="Times New Roman" panose="02020603050405020304" pitchFamily="18" charset="0"/>
              </a:rPr>
              <a:t>u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E68E63-BC14-8744-AA9A-F68DEA347518}"/>
              </a:ext>
            </a:extLst>
          </p:cNvPr>
          <p:cNvCxnSpPr/>
          <p:nvPr/>
        </p:nvCxnSpPr>
        <p:spPr>
          <a:xfrm>
            <a:off x="2183536" y="5698053"/>
            <a:ext cx="5853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8B38693-FC6A-4C4B-8602-8DCF6F242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895" y="5560208"/>
            <a:ext cx="277813" cy="27781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51" name="Rectangle 21">
            <a:extLst>
              <a:ext uri="{FF2B5EF4-FFF2-40B4-BE49-F238E27FC236}">
                <a16:creationId xmlns:a16="http://schemas.microsoft.com/office/drawing/2014/main" id="{E522A07D-35C3-334B-88C1-D7503CB57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078" y="5769190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52" name="Rectangle 21">
            <a:extLst>
              <a:ext uri="{FF2B5EF4-FFF2-40B4-BE49-F238E27FC236}">
                <a16:creationId xmlns:a16="http://schemas.microsoft.com/office/drawing/2014/main" id="{266E2C15-48F9-D441-A70E-8740DE25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077" y="5331340"/>
            <a:ext cx="280846" cy="3231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3" name="Rectangle 21">
            <a:extLst>
              <a:ext uri="{FF2B5EF4-FFF2-40B4-BE49-F238E27FC236}">
                <a16:creationId xmlns:a16="http://schemas.microsoft.com/office/drawing/2014/main" id="{3798EA47-144A-244B-91DE-B2E0EA78C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393" y="5370726"/>
            <a:ext cx="280846" cy="3231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4" name="Rectangle 21">
            <a:extLst>
              <a:ext uri="{FF2B5EF4-FFF2-40B4-BE49-F238E27FC236}">
                <a16:creationId xmlns:a16="http://schemas.microsoft.com/office/drawing/2014/main" id="{3B3104EB-DC55-934D-82DF-CA6A4D302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61" y="5290245"/>
            <a:ext cx="28084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496DE9-3562-9042-A967-6914D6633510}"/>
              </a:ext>
            </a:extLst>
          </p:cNvPr>
          <p:cNvSpPr/>
          <p:nvPr/>
        </p:nvSpPr>
        <p:spPr>
          <a:xfrm>
            <a:off x="2713925" y="525758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rgbClr val="FF0000"/>
                </a:solidFill>
                <a:latin typeface="Constantia" panose="02030602050306030303" pitchFamily="18" charset="0"/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D25866E-514D-9A43-9ADD-F48E309A1396}"/>
              </a:ext>
            </a:extLst>
          </p:cNvPr>
          <p:cNvSpPr/>
          <p:nvPr/>
        </p:nvSpPr>
        <p:spPr>
          <a:xfrm>
            <a:off x="3559821" y="493441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b="1" dirty="0">
                <a:solidFill>
                  <a:srgbClr val="242729"/>
                </a:solidFill>
              </a:rPr>
              <a:t>If (d[u]+ w(</a:t>
            </a:r>
            <a:r>
              <a:rPr lang="en-US" sz="2600" b="1" dirty="0" err="1">
                <a:solidFill>
                  <a:srgbClr val="242729"/>
                </a:solidFill>
              </a:rPr>
              <a:t>u,v</a:t>
            </a:r>
            <a:r>
              <a:rPr lang="en-US" sz="2600" b="1" dirty="0">
                <a:solidFill>
                  <a:srgbClr val="242729"/>
                </a:solidFill>
              </a:rPr>
              <a:t>)&lt;d[v])</a:t>
            </a:r>
          </a:p>
          <a:p>
            <a:r>
              <a:rPr lang="en-US" sz="2600" b="1" dirty="0">
                <a:solidFill>
                  <a:srgbClr val="242729"/>
                </a:solidFill>
              </a:rPr>
              <a:t>	</a:t>
            </a:r>
            <a:r>
              <a:rPr lang="en-US" sz="2600" dirty="0">
                <a:solidFill>
                  <a:srgbClr val="242729"/>
                </a:solidFill>
              </a:rPr>
              <a:t>d[v]=d[u]+w[</a:t>
            </a:r>
            <a:r>
              <a:rPr lang="en-US" sz="2600" dirty="0" err="1">
                <a:solidFill>
                  <a:srgbClr val="242729"/>
                </a:solidFill>
              </a:rPr>
              <a:t>u,v</a:t>
            </a:r>
            <a:r>
              <a:rPr lang="en-US" sz="2600" dirty="0">
                <a:solidFill>
                  <a:srgbClr val="242729"/>
                </a:solidFill>
              </a:rPr>
              <a:t>]</a:t>
            </a:r>
          </a:p>
          <a:p>
            <a:r>
              <a:rPr lang="en-US" dirty="0">
                <a:solidFill>
                  <a:srgbClr val="242729"/>
                </a:solidFill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2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 animBg="1"/>
      <p:bldP spid="22" grpId="0"/>
      <p:bldP spid="24" grpId="0" animBg="1"/>
      <p:bldP spid="25" grpId="0"/>
      <p:bldP spid="26" grpId="0"/>
      <p:bldP spid="27" grpId="0"/>
      <p:bldP spid="28" grpId="0"/>
      <p:bldP spid="31" grpId="0"/>
      <p:bldP spid="33" grpId="0"/>
      <p:bldP spid="44" grpId="0" animBg="1"/>
      <p:bldP spid="45" grpId="0"/>
      <p:bldP spid="47" grpId="0" animBg="1"/>
      <p:bldP spid="48" grpId="0"/>
      <p:bldP spid="50" grpId="0" animBg="1"/>
      <p:bldP spid="51" grpId="0"/>
      <p:bldP spid="52" grpId="0" animBg="1"/>
      <p:bldP spid="53" grpId="0" animBg="1"/>
      <p:bldP spid="54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>
            <a:extLst>
              <a:ext uri="{FF2B5EF4-FFF2-40B4-BE49-F238E27FC236}">
                <a16:creationId xmlns:a16="http://schemas.microsoft.com/office/drawing/2014/main" id="{FB459EB9-0D3D-8047-B73F-19BE214B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B90A9A-52E3-1248-8EB9-F94509B7AB7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9EF9EBC0-29C2-184E-B0BE-009E2AB3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Example: Initialization</a:t>
            </a:r>
          </a:p>
        </p:txBody>
      </p:sp>
      <p:sp>
        <p:nvSpPr>
          <p:cNvPr id="21507" name="Oval 3">
            <a:extLst>
              <a:ext uri="{FF2B5EF4-FFF2-40B4-BE49-F238E27FC236}">
                <a16:creationId xmlns:a16="http://schemas.microsoft.com/office/drawing/2014/main" id="{F548E0A9-0C71-5545-9312-5C30ADEE3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C9E5CBE3-22FE-B442-A71D-AB803F23F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3F706C81-F3A2-1C49-8167-3B4AFA218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1510" name="AutoShape 6">
            <a:extLst>
              <a:ext uri="{FF2B5EF4-FFF2-40B4-BE49-F238E27FC236}">
                <a16:creationId xmlns:a16="http://schemas.microsoft.com/office/drawing/2014/main" id="{327F67C2-3A77-0A46-B0F5-0D1A4CECE5D4}"/>
              </a:ext>
            </a:extLst>
          </p:cNvPr>
          <p:cNvCxnSpPr>
            <a:cxnSpLocks noChangeShapeType="1"/>
            <a:stCxn id="21508" idx="2"/>
            <a:endCxn id="21509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7">
            <a:extLst>
              <a:ext uri="{FF2B5EF4-FFF2-40B4-BE49-F238E27FC236}">
                <a16:creationId xmlns:a16="http://schemas.microsoft.com/office/drawing/2014/main" id="{CB47EC35-474D-5743-96E7-D972552E4ACB}"/>
              </a:ext>
            </a:extLst>
          </p:cNvPr>
          <p:cNvCxnSpPr>
            <a:cxnSpLocks noChangeShapeType="1"/>
            <a:stCxn id="21523" idx="2"/>
            <a:endCxn id="21520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8">
            <a:extLst>
              <a:ext uri="{FF2B5EF4-FFF2-40B4-BE49-F238E27FC236}">
                <a16:creationId xmlns:a16="http://schemas.microsoft.com/office/drawing/2014/main" id="{440C8A91-3572-474C-9DA3-FC0FEF622C03}"/>
              </a:ext>
            </a:extLst>
          </p:cNvPr>
          <p:cNvCxnSpPr>
            <a:cxnSpLocks noChangeShapeType="1"/>
            <a:stCxn id="21507" idx="6"/>
            <a:endCxn id="21513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3" name="Oval 9">
            <a:extLst>
              <a:ext uri="{FF2B5EF4-FFF2-40B4-BE49-F238E27FC236}">
                <a16:creationId xmlns:a16="http://schemas.microsoft.com/office/drawing/2014/main" id="{4BC79444-F910-5045-B3D8-2F28DEE84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1514" name="Oval 10">
            <a:extLst>
              <a:ext uri="{FF2B5EF4-FFF2-40B4-BE49-F238E27FC236}">
                <a16:creationId xmlns:a16="http://schemas.microsoft.com/office/drawing/2014/main" id="{6C136A80-3E8B-D842-8A39-848952E93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1515" name="AutoShape 11">
            <a:extLst>
              <a:ext uri="{FF2B5EF4-FFF2-40B4-BE49-F238E27FC236}">
                <a16:creationId xmlns:a16="http://schemas.microsoft.com/office/drawing/2014/main" id="{53285F6D-1B75-B249-B0E0-5ECBCA27FD91}"/>
              </a:ext>
            </a:extLst>
          </p:cNvPr>
          <p:cNvCxnSpPr>
            <a:cxnSpLocks noChangeShapeType="1"/>
            <a:stCxn id="21514" idx="2"/>
            <a:endCxn id="21523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2">
            <a:extLst>
              <a:ext uri="{FF2B5EF4-FFF2-40B4-BE49-F238E27FC236}">
                <a16:creationId xmlns:a16="http://schemas.microsoft.com/office/drawing/2014/main" id="{4AD0ED70-8988-A149-8285-7B8576E74138}"/>
              </a:ext>
            </a:extLst>
          </p:cNvPr>
          <p:cNvCxnSpPr>
            <a:cxnSpLocks noChangeShapeType="1"/>
            <a:stCxn id="21514" idx="1"/>
            <a:endCxn id="21513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13">
            <a:extLst>
              <a:ext uri="{FF2B5EF4-FFF2-40B4-BE49-F238E27FC236}">
                <a16:creationId xmlns:a16="http://schemas.microsoft.com/office/drawing/2014/main" id="{81C53A5B-44F8-0E44-8221-B5B603CA756C}"/>
              </a:ext>
            </a:extLst>
          </p:cNvPr>
          <p:cNvCxnSpPr>
            <a:cxnSpLocks noChangeShapeType="1"/>
            <a:stCxn id="21508" idx="7"/>
            <a:endCxn id="21514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14">
            <a:extLst>
              <a:ext uri="{FF2B5EF4-FFF2-40B4-BE49-F238E27FC236}">
                <a16:creationId xmlns:a16="http://schemas.microsoft.com/office/drawing/2014/main" id="{96BF88E6-9867-0049-9BDD-F59AA412D40B}"/>
              </a:ext>
            </a:extLst>
          </p:cNvPr>
          <p:cNvCxnSpPr>
            <a:cxnSpLocks noChangeShapeType="1"/>
            <a:stCxn id="21507" idx="5"/>
            <a:endCxn id="21523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15">
            <a:extLst>
              <a:ext uri="{FF2B5EF4-FFF2-40B4-BE49-F238E27FC236}">
                <a16:creationId xmlns:a16="http://schemas.microsoft.com/office/drawing/2014/main" id="{3B29510E-CD3F-7346-ADE1-D17639C3A3C9}"/>
              </a:ext>
            </a:extLst>
          </p:cNvPr>
          <p:cNvCxnSpPr>
            <a:cxnSpLocks noChangeShapeType="1"/>
            <a:stCxn id="21513" idx="3"/>
            <a:endCxn id="21523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0" name="Oval 16">
            <a:extLst>
              <a:ext uri="{FF2B5EF4-FFF2-40B4-BE49-F238E27FC236}">
                <a16:creationId xmlns:a16="http://schemas.microsoft.com/office/drawing/2014/main" id="{A026E50B-A500-444A-B65A-CA951F00E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1521" name="AutoShape 17">
            <a:extLst>
              <a:ext uri="{FF2B5EF4-FFF2-40B4-BE49-F238E27FC236}">
                <a16:creationId xmlns:a16="http://schemas.microsoft.com/office/drawing/2014/main" id="{25766FE2-F929-4A47-956D-13305F7624A6}"/>
              </a:ext>
            </a:extLst>
          </p:cNvPr>
          <p:cNvCxnSpPr>
            <a:cxnSpLocks noChangeShapeType="1"/>
            <a:stCxn id="21520" idx="7"/>
            <a:endCxn id="21507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18">
            <a:extLst>
              <a:ext uri="{FF2B5EF4-FFF2-40B4-BE49-F238E27FC236}">
                <a16:creationId xmlns:a16="http://schemas.microsoft.com/office/drawing/2014/main" id="{630D38B3-F449-EA4F-A367-BBD2A17268C6}"/>
              </a:ext>
            </a:extLst>
          </p:cNvPr>
          <p:cNvCxnSpPr>
            <a:cxnSpLocks noChangeShapeType="1"/>
            <a:stCxn id="21509" idx="1"/>
            <a:endCxn id="21520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3" name="Oval 19">
            <a:extLst>
              <a:ext uri="{FF2B5EF4-FFF2-40B4-BE49-F238E27FC236}">
                <a16:creationId xmlns:a16="http://schemas.microsoft.com/office/drawing/2014/main" id="{C4CAA76D-73C8-D647-B189-E17EBA101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1524" name="AutoShape 20">
            <a:extLst>
              <a:ext uri="{FF2B5EF4-FFF2-40B4-BE49-F238E27FC236}">
                <a16:creationId xmlns:a16="http://schemas.microsoft.com/office/drawing/2014/main" id="{3A4DAB5F-FDC9-8D49-BA8E-FECAD1D23CE6}"/>
              </a:ext>
            </a:extLst>
          </p:cNvPr>
          <p:cNvCxnSpPr>
            <a:cxnSpLocks noChangeShapeType="1"/>
            <a:stCxn id="21508" idx="1"/>
            <a:endCxn id="21523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AutoShape 21">
            <a:extLst>
              <a:ext uri="{FF2B5EF4-FFF2-40B4-BE49-F238E27FC236}">
                <a16:creationId xmlns:a16="http://schemas.microsoft.com/office/drawing/2014/main" id="{AE6E0FE7-C387-D34D-920E-DA8AB2AB9FB5}"/>
              </a:ext>
            </a:extLst>
          </p:cNvPr>
          <p:cNvCxnSpPr>
            <a:cxnSpLocks noChangeShapeType="1"/>
            <a:stCxn id="21509" idx="7"/>
            <a:endCxn id="21523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6" name="Text Box 22">
            <a:extLst>
              <a:ext uri="{FF2B5EF4-FFF2-40B4-BE49-F238E27FC236}">
                <a16:creationId xmlns:a16="http://schemas.microsoft.com/office/drawing/2014/main" id="{544D7E63-A1EC-8448-BF49-54D37F35E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527" name="Text Box 23">
            <a:extLst>
              <a:ext uri="{FF2B5EF4-FFF2-40B4-BE49-F238E27FC236}">
                <a16:creationId xmlns:a16="http://schemas.microsoft.com/office/drawing/2014/main" id="{BD666B5D-C098-194C-863C-C8FF41A18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528" name="Text Box 24">
            <a:extLst>
              <a:ext uri="{FF2B5EF4-FFF2-40B4-BE49-F238E27FC236}">
                <a16:creationId xmlns:a16="http://schemas.microsoft.com/office/drawing/2014/main" id="{8811D2BF-72C1-4242-AB4A-346DD8D31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529" name="Text Box 25">
            <a:extLst>
              <a:ext uri="{FF2B5EF4-FFF2-40B4-BE49-F238E27FC236}">
                <a16:creationId xmlns:a16="http://schemas.microsoft.com/office/drawing/2014/main" id="{F72A859C-BBBD-8E42-8A68-B44E397DB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1530" name="Text Box 26">
            <a:extLst>
              <a:ext uri="{FF2B5EF4-FFF2-40B4-BE49-F238E27FC236}">
                <a16:creationId xmlns:a16="http://schemas.microsoft.com/office/drawing/2014/main" id="{0A6FB39F-719E-1441-A164-BC70D9B77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1531" name="Text Box 27">
            <a:extLst>
              <a:ext uri="{FF2B5EF4-FFF2-40B4-BE49-F238E27FC236}">
                <a16:creationId xmlns:a16="http://schemas.microsoft.com/office/drawing/2014/main" id="{2DB89C6B-C8CE-1745-8C41-EB523E258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1532" name="Text Box 28">
            <a:extLst>
              <a:ext uri="{FF2B5EF4-FFF2-40B4-BE49-F238E27FC236}">
                <a16:creationId xmlns:a16="http://schemas.microsoft.com/office/drawing/2014/main" id="{AE0CCC7D-A45D-1547-B31E-F7667E24D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533" name="Text Box 29">
            <a:extLst>
              <a:ext uri="{FF2B5EF4-FFF2-40B4-BE49-F238E27FC236}">
                <a16:creationId xmlns:a16="http://schemas.microsoft.com/office/drawing/2014/main" id="{E2F27B85-6CE6-FB42-A737-3F85038D0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534" name="Text Box 30">
            <a:extLst>
              <a:ext uri="{FF2B5EF4-FFF2-40B4-BE49-F238E27FC236}">
                <a16:creationId xmlns:a16="http://schemas.microsoft.com/office/drawing/2014/main" id="{CF408EC5-25AE-7348-AB23-FE5388711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535" name="Text Box 31">
            <a:extLst>
              <a:ext uri="{FF2B5EF4-FFF2-40B4-BE49-F238E27FC236}">
                <a16:creationId xmlns:a16="http://schemas.microsoft.com/office/drawing/2014/main" id="{120855C7-242D-1744-B139-D4B9A0B23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1536" name="Text Box 32">
            <a:extLst>
              <a:ext uri="{FF2B5EF4-FFF2-40B4-BE49-F238E27FC236}">
                <a16:creationId xmlns:a16="http://schemas.microsoft.com/office/drawing/2014/main" id="{0CC9995F-D57F-A742-A638-D7F41C8DE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1537" name="Text Box 33">
            <a:extLst>
              <a:ext uri="{FF2B5EF4-FFF2-40B4-BE49-F238E27FC236}">
                <a16:creationId xmlns:a16="http://schemas.microsoft.com/office/drawing/2014/main" id="{FD2EBBC9-25E4-7D4E-A0BC-E9DD1EA8A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538" name="Text Box 34">
            <a:extLst>
              <a:ext uri="{FF2B5EF4-FFF2-40B4-BE49-F238E27FC236}">
                <a16:creationId xmlns:a16="http://schemas.microsoft.com/office/drawing/2014/main" id="{C40E154A-CF8F-BB4F-AE73-0A421D7B0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539" name="Text Box 35">
            <a:extLst>
              <a:ext uri="{FF2B5EF4-FFF2-40B4-BE49-F238E27FC236}">
                <a16:creationId xmlns:a16="http://schemas.microsoft.com/office/drawing/2014/main" id="{78780616-308C-3945-9456-D4D51592F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47875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40" name="Text Box 38">
            <a:extLst>
              <a:ext uri="{FF2B5EF4-FFF2-40B4-BE49-F238E27FC236}">
                <a16:creationId xmlns:a16="http://schemas.microsoft.com/office/drawing/2014/main" id="{4D85670B-D8C5-A046-B0C2-93E4D4F46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576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41" name="Text Box 39">
            <a:extLst>
              <a:ext uri="{FF2B5EF4-FFF2-40B4-BE49-F238E27FC236}">
                <a16:creationId xmlns:a16="http://schemas.microsoft.com/office/drawing/2014/main" id="{3FDFC437-BAA1-4543-BBDE-F87BF4687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814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42" name="Text Box 40">
            <a:extLst>
              <a:ext uri="{FF2B5EF4-FFF2-40B4-BE49-F238E27FC236}">
                <a16:creationId xmlns:a16="http://schemas.microsoft.com/office/drawing/2014/main" id="{ECA2F1EF-DEC7-C04F-84F1-49E7C2507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14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43" name="Text Box 43">
            <a:extLst>
              <a:ext uri="{FF2B5EF4-FFF2-40B4-BE49-F238E27FC236}">
                <a16:creationId xmlns:a16="http://schemas.microsoft.com/office/drawing/2014/main" id="{D7BF60CC-400E-2F49-B659-7139B79E7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5848350"/>
            <a:ext cx="444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Pick vertex in List with minimum distance.</a:t>
            </a:r>
          </a:p>
        </p:txBody>
      </p:sp>
      <p:sp>
        <p:nvSpPr>
          <p:cNvPr id="21544" name="Text Box 44">
            <a:extLst>
              <a:ext uri="{FF2B5EF4-FFF2-40B4-BE49-F238E27FC236}">
                <a16:creationId xmlns:a16="http://schemas.microsoft.com/office/drawing/2014/main" id="{995C12CA-78D2-9E40-973D-A968202D8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45" name="Text Box 45">
            <a:extLst>
              <a:ext uri="{FF2B5EF4-FFF2-40B4-BE49-F238E27FC236}">
                <a16:creationId xmlns:a16="http://schemas.microsoft.com/office/drawing/2014/main" id="{5E690AD6-66E0-9440-9AB1-B0545AEC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46" name="Text Box 46">
            <a:extLst>
              <a:ext uri="{FF2B5EF4-FFF2-40B4-BE49-F238E27FC236}">
                <a16:creationId xmlns:a16="http://schemas.microsoft.com/office/drawing/2014/main" id="{7F11FBAD-C21D-5F41-BE32-7C0BE9018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12963"/>
            <a:ext cx="2295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Distance(source) = 0</a:t>
            </a:r>
          </a:p>
        </p:txBody>
      </p:sp>
      <p:sp>
        <p:nvSpPr>
          <p:cNvPr id="21547" name="Line 47">
            <a:extLst>
              <a:ext uri="{FF2B5EF4-FFF2-40B4-BE49-F238E27FC236}">
                <a16:creationId xmlns:a16="http://schemas.microsoft.com/office/drawing/2014/main" id="{F42B175A-A994-3846-9BAD-51D68CF3E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362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8" name="Text Box 48">
            <a:extLst>
              <a:ext uri="{FF2B5EF4-FFF2-40B4-BE49-F238E27FC236}">
                <a16:creationId xmlns:a16="http://schemas.microsoft.com/office/drawing/2014/main" id="{33CED67C-7A28-014E-A99B-A4F7C39EE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133600"/>
            <a:ext cx="251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Distance (all vertices but source) = </a:t>
            </a: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>
            <a:extLst>
              <a:ext uri="{FF2B5EF4-FFF2-40B4-BE49-F238E27FC236}">
                <a16:creationId xmlns:a16="http://schemas.microsoft.com/office/drawing/2014/main" id="{1397A831-0CE4-1242-9ED8-D0B43808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E45B53-447A-E644-AC1E-C35881FBFF5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C77A07E1-E969-2A42-AC1D-F1D97FCC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Example: Update neighbors' distance</a:t>
            </a:r>
          </a:p>
        </p:txBody>
      </p:sp>
      <p:sp>
        <p:nvSpPr>
          <p:cNvPr id="22531" name="Oval 3">
            <a:extLst>
              <a:ext uri="{FF2B5EF4-FFF2-40B4-BE49-F238E27FC236}">
                <a16:creationId xmlns:a16="http://schemas.microsoft.com/office/drawing/2014/main" id="{A755F74B-F32B-0E4C-A820-4D1A9CA5D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2532" name="Oval 4">
            <a:extLst>
              <a:ext uri="{FF2B5EF4-FFF2-40B4-BE49-F238E27FC236}">
                <a16:creationId xmlns:a16="http://schemas.microsoft.com/office/drawing/2014/main" id="{F579ADA5-1C59-EC49-87F7-62C01689A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2533" name="Oval 5">
            <a:extLst>
              <a:ext uri="{FF2B5EF4-FFF2-40B4-BE49-F238E27FC236}">
                <a16:creationId xmlns:a16="http://schemas.microsoft.com/office/drawing/2014/main" id="{4A986F8C-0FB7-6D4E-BF69-8AD949EE8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2534" name="AutoShape 6">
            <a:extLst>
              <a:ext uri="{FF2B5EF4-FFF2-40B4-BE49-F238E27FC236}">
                <a16:creationId xmlns:a16="http://schemas.microsoft.com/office/drawing/2014/main" id="{CF4439CB-E51B-C640-959E-50C363429B20}"/>
              </a:ext>
            </a:extLst>
          </p:cNvPr>
          <p:cNvCxnSpPr>
            <a:cxnSpLocks noChangeShapeType="1"/>
            <a:stCxn id="22532" idx="2"/>
            <a:endCxn id="22533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7">
            <a:extLst>
              <a:ext uri="{FF2B5EF4-FFF2-40B4-BE49-F238E27FC236}">
                <a16:creationId xmlns:a16="http://schemas.microsoft.com/office/drawing/2014/main" id="{0FA15014-D7A5-CD41-B64C-F0817B84108E}"/>
              </a:ext>
            </a:extLst>
          </p:cNvPr>
          <p:cNvCxnSpPr>
            <a:cxnSpLocks noChangeShapeType="1"/>
            <a:stCxn id="22547" idx="2"/>
            <a:endCxn id="22544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8">
            <a:extLst>
              <a:ext uri="{FF2B5EF4-FFF2-40B4-BE49-F238E27FC236}">
                <a16:creationId xmlns:a16="http://schemas.microsoft.com/office/drawing/2014/main" id="{0B5CB7CE-305F-1D46-85DC-2E85CC3B45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7" name="Oval 9">
            <a:extLst>
              <a:ext uri="{FF2B5EF4-FFF2-40B4-BE49-F238E27FC236}">
                <a16:creationId xmlns:a16="http://schemas.microsoft.com/office/drawing/2014/main" id="{6455CFC1-3824-664B-BFDA-68B0B7EE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2538" name="Oval 10">
            <a:extLst>
              <a:ext uri="{FF2B5EF4-FFF2-40B4-BE49-F238E27FC236}">
                <a16:creationId xmlns:a16="http://schemas.microsoft.com/office/drawing/2014/main" id="{C7DF368F-0358-1A48-A49C-E03B627B5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2539" name="AutoShape 11">
            <a:extLst>
              <a:ext uri="{FF2B5EF4-FFF2-40B4-BE49-F238E27FC236}">
                <a16:creationId xmlns:a16="http://schemas.microsoft.com/office/drawing/2014/main" id="{506F11FA-EC7A-4C4E-BD2C-74BBDCC7A70F}"/>
              </a:ext>
            </a:extLst>
          </p:cNvPr>
          <p:cNvCxnSpPr>
            <a:cxnSpLocks noChangeShapeType="1"/>
            <a:stCxn id="22538" idx="2"/>
            <a:endCxn id="22547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2">
            <a:extLst>
              <a:ext uri="{FF2B5EF4-FFF2-40B4-BE49-F238E27FC236}">
                <a16:creationId xmlns:a16="http://schemas.microsoft.com/office/drawing/2014/main" id="{4ECD125A-D81C-3349-8538-23E6B079C0C2}"/>
              </a:ext>
            </a:extLst>
          </p:cNvPr>
          <p:cNvCxnSpPr>
            <a:cxnSpLocks noChangeShapeType="1"/>
            <a:stCxn id="22538" idx="1"/>
            <a:endCxn id="22537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3">
            <a:extLst>
              <a:ext uri="{FF2B5EF4-FFF2-40B4-BE49-F238E27FC236}">
                <a16:creationId xmlns:a16="http://schemas.microsoft.com/office/drawing/2014/main" id="{0BA2CEF3-CC1A-0045-93DB-ABE6A1DD2D36}"/>
              </a:ext>
            </a:extLst>
          </p:cNvPr>
          <p:cNvCxnSpPr>
            <a:cxnSpLocks noChangeShapeType="1"/>
            <a:stCxn id="22532" idx="7"/>
            <a:endCxn id="22538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4">
            <a:extLst>
              <a:ext uri="{FF2B5EF4-FFF2-40B4-BE49-F238E27FC236}">
                <a16:creationId xmlns:a16="http://schemas.microsoft.com/office/drawing/2014/main" id="{A0D32288-E9E5-7641-85F4-E2FC90E1EC61}"/>
              </a:ext>
            </a:extLst>
          </p:cNvPr>
          <p:cNvCxnSpPr>
            <a:cxnSpLocks noChangeShapeType="1"/>
            <a:stCxn id="22531" idx="5"/>
            <a:endCxn id="22547" idx="1"/>
          </p:cNvCxnSpPr>
          <p:nvPr/>
        </p:nvCxnSpPr>
        <p:spPr bwMode="auto">
          <a:xfrm>
            <a:off x="3743325" y="2843213"/>
            <a:ext cx="7429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5">
            <a:extLst>
              <a:ext uri="{FF2B5EF4-FFF2-40B4-BE49-F238E27FC236}">
                <a16:creationId xmlns:a16="http://schemas.microsoft.com/office/drawing/2014/main" id="{4B81A170-E034-EA4D-BF63-85A4970A70F3}"/>
              </a:ext>
            </a:extLst>
          </p:cNvPr>
          <p:cNvCxnSpPr>
            <a:cxnSpLocks noChangeShapeType="1"/>
            <a:stCxn id="22537" idx="3"/>
            <a:endCxn id="22547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4" name="Oval 16">
            <a:extLst>
              <a:ext uri="{FF2B5EF4-FFF2-40B4-BE49-F238E27FC236}">
                <a16:creationId xmlns:a16="http://schemas.microsoft.com/office/drawing/2014/main" id="{5045E5B0-CADE-174E-8ED2-1AACE8865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2545" name="AutoShape 17">
            <a:extLst>
              <a:ext uri="{FF2B5EF4-FFF2-40B4-BE49-F238E27FC236}">
                <a16:creationId xmlns:a16="http://schemas.microsoft.com/office/drawing/2014/main" id="{110916F6-3357-0147-B2A2-06158FF87276}"/>
              </a:ext>
            </a:extLst>
          </p:cNvPr>
          <p:cNvCxnSpPr>
            <a:cxnSpLocks noChangeShapeType="1"/>
            <a:stCxn id="22544" idx="7"/>
            <a:endCxn id="22531" idx="3"/>
          </p:cNvCxnSpPr>
          <p:nvPr/>
        </p:nvCxnSpPr>
        <p:spPr bwMode="auto">
          <a:xfrm flipV="1">
            <a:off x="2752725" y="2843213"/>
            <a:ext cx="666750" cy="8048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18">
            <a:extLst>
              <a:ext uri="{FF2B5EF4-FFF2-40B4-BE49-F238E27FC236}">
                <a16:creationId xmlns:a16="http://schemas.microsoft.com/office/drawing/2014/main" id="{C7898CB4-37FF-2745-98FA-EC4183EDEED0}"/>
              </a:ext>
            </a:extLst>
          </p:cNvPr>
          <p:cNvCxnSpPr>
            <a:cxnSpLocks noChangeShapeType="1"/>
            <a:stCxn id="22533" idx="1"/>
            <a:endCxn id="22544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7" name="Oval 19">
            <a:extLst>
              <a:ext uri="{FF2B5EF4-FFF2-40B4-BE49-F238E27FC236}">
                <a16:creationId xmlns:a16="http://schemas.microsoft.com/office/drawing/2014/main" id="{5B4424EC-DE4B-5D47-947D-56FD394D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2548" name="AutoShape 20">
            <a:extLst>
              <a:ext uri="{FF2B5EF4-FFF2-40B4-BE49-F238E27FC236}">
                <a16:creationId xmlns:a16="http://schemas.microsoft.com/office/drawing/2014/main" id="{8507358F-0E63-A34E-84E3-F649F8B5A999}"/>
              </a:ext>
            </a:extLst>
          </p:cNvPr>
          <p:cNvCxnSpPr>
            <a:cxnSpLocks noChangeShapeType="1"/>
            <a:stCxn id="22532" idx="1"/>
            <a:endCxn id="22547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21">
            <a:extLst>
              <a:ext uri="{FF2B5EF4-FFF2-40B4-BE49-F238E27FC236}">
                <a16:creationId xmlns:a16="http://schemas.microsoft.com/office/drawing/2014/main" id="{8196C84E-C740-0F40-A584-646C94397DC5}"/>
              </a:ext>
            </a:extLst>
          </p:cNvPr>
          <p:cNvCxnSpPr>
            <a:cxnSpLocks noChangeShapeType="1"/>
            <a:stCxn id="22533" idx="7"/>
            <a:endCxn id="22547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0" name="Text Box 22">
            <a:extLst>
              <a:ext uri="{FF2B5EF4-FFF2-40B4-BE49-F238E27FC236}">
                <a16:creationId xmlns:a16="http://schemas.microsoft.com/office/drawing/2014/main" id="{90987CF9-C59D-3E41-91F0-B544CDEF1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2551" name="Text Box 23">
            <a:extLst>
              <a:ext uri="{FF2B5EF4-FFF2-40B4-BE49-F238E27FC236}">
                <a16:creationId xmlns:a16="http://schemas.microsoft.com/office/drawing/2014/main" id="{FA866D88-0524-1540-A9DA-22EBECBBC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52" name="Text Box 24">
            <a:extLst>
              <a:ext uri="{FF2B5EF4-FFF2-40B4-BE49-F238E27FC236}">
                <a16:creationId xmlns:a16="http://schemas.microsoft.com/office/drawing/2014/main" id="{92F19D29-0504-4249-BC40-39A9EE624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553" name="Text Box 25">
            <a:extLst>
              <a:ext uri="{FF2B5EF4-FFF2-40B4-BE49-F238E27FC236}">
                <a16:creationId xmlns:a16="http://schemas.microsoft.com/office/drawing/2014/main" id="{6EF4A886-0419-F542-AE34-8FF14D04C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2554" name="Text Box 26">
            <a:extLst>
              <a:ext uri="{FF2B5EF4-FFF2-40B4-BE49-F238E27FC236}">
                <a16:creationId xmlns:a16="http://schemas.microsoft.com/office/drawing/2014/main" id="{AECF149F-DEAE-E54B-AF0B-D7719993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2555" name="Text Box 27">
            <a:extLst>
              <a:ext uri="{FF2B5EF4-FFF2-40B4-BE49-F238E27FC236}">
                <a16:creationId xmlns:a16="http://schemas.microsoft.com/office/drawing/2014/main" id="{17C93940-65F4-6641-AB00-34664A890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2556" name="Text Box 28">
            <a:extLst>
              <a:ext uri="{FF2B5EF4-FFF2-40B4-BE49-F238E27FC236}">
                <a16:creationId xmlns:a16="http://schemas.microsoft.com/office/drawing/2014/main" id="{AE0E55DA-B337-6D45-9A70-DB5E23E32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2557" name="Text Box 29">
            <a:extLst>
              <a:ext uri="{FF2B5EF4-FFF2-40B4-BE49-F238E27FC236}">
                <a16:creationId xmlns:a16="http://schemas.microsoft.com/office/drawing/2014/main" id="{22D53CC5-D473-4B41-B561-599CE853C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558" name="Text Box 30">
            <a:extLst>
              <a:ext uri="{FF2B5EF4-FFF2-40B4-BE49-F238E27FC236}">
                <a16:creationId xmlns:a16="http://schemas.microsoft.com/office/drawing/2014/main" id="{0B349840-0D91-734C-9B94-966BCADF0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559" name="Text Box 31">
            <a:extLst>
              <a:ext uri="{FF2B5EF4-FFF2-40B4-BE49-F238E27FC236}">
                <a16:creationId xmlns:a16="http://schemas.microsoft.com/office/drawing/2014/main" id="{AAA2F1BE-35F2-844F-8CCA-0D9937D08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2560" name="Text Box 32">
            <a:extLst>
              <a:ext uri="{FF2B5EF4-FFF2-40B4-BE49-F238E27FC236}">
                <a16:creationId xmlns:a16="http://schemas.microsoft.com/office/drawing/2014/main" id="{4DEFEE02-9AAA-114A-9778-655C77802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2561" name="Text Box 33">
            <a:extLst>
              <a:ext uri="{FF2B5EF4-FFF2-40B4-BE49-F238E27FC236}">
                <a16:creationId xmlns:a16="http://schemas.microsoft.com/office/drawing/2014/main" id="{3647443E-40BF-BA4B-B8BA-74B97F717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62" name="Text Box 34">
            <a:extLst>
              <a:ext uri="{FF2B5EF4-FFF2-40B4-BE49-F238E27FC236}">
                <a16:creationId xmlns:a16="http://schemas.microsoft.com/office/drawing/2014/main" id="{A9DFB401-0E8D-704E-9439-2E0906D4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63" name="Text Box 35">
            <a:extLst>
              <a:ext uri="{FF2B5EF4-FFF2-40B4-BE49-F238E27FC236}">
                <a16:creationId xmlns:a16="http://schemas.microsoft.com/office/drawing/2014/main" id="{1FBBEEE2-DD27-D141-8E79-73C36599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64" name="Text Box 36">
            <a:extLst>
              <a:ext uri="{FF2B5EF4-FFF2-40B4-BE49-F238E27FC236}">
                <a16:creationId xmlns:a16="http://schemas.microsoft.com/office/drawing/2014/main" id="{F3F636D8-0437-344D-9928-DE4CED2E9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576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65" name="Text Box 37">
            <a:extLst>
              <a:ext uri="{FF2B5EF4-FFF2-40B4-BE49-F238E27FC236}">
                <a16:creationId xmlns:a16="http://schemas.microsoft.com/office/drawing/2014/main" id="{7A1C6CBC-705B-164A-91AB-9AEE43E2E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814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66" name="Text Box 38">
            <a:extLst>
              <a:ext uri="{FF2B5EF4-FFF2-40B4-BE49-F238E27FC236}">
                <a16:creationId xmlns:a16="http://schemas.microsoft.com/office/drawing/2014/main" id="{E921409A-8961-8948-A422-4752B33DC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243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itchFamily="2" charset="2"/>
              </a:rPr>
              <a:t>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67" name="Text Box 45">
            <a:extLst>
              <a:ext uri="{FF2B5EF4-FFF2-40B4-BE49-F238E27FC236}">
                <a16:creationId xmlns:a16="http://schemas.microsoft.com/office/drawing/2014/main" id="{C6BD4CA6-FCEA-0649-9173-049131D38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68" name="Text Box 46">
            <a:extLst>
              <a:ext uri="{FF2B5EF4-FFF2-40B4-BE49-F238E27FC236}">
                <a16:creationId xmlns:a16="http://schemas.microsoft.com/office/drawing/2014/main" id="{F23E7E45-ED68-F94B-9ACB-E2108BE9A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2569" name="Text Box 47">
            <a:extLst>
              <a:ext uri="{FF2B5EF4-FFF2-40B4-BE49-F238E27FC236}">
                <a16:creationId xmlns:a16="http://schemas.microsoft.com/office/drawing/2014/main" id="{37342FD5-6B02-8443-9626-64E0CB6D1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1947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Distance(B) =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70" name="Text Box 48">
            <a:extLst>
              <a:ext uri="{FF2B5EF4-FFF2-40B4-BE49-F238E27FC236}">
                <a16:creationId xmlns:a16="http://schemas.microsoft.com/office/drawing/2014/main" id="{F5D58DF1-E602-3444-A538-B9F96FE74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29200"/>
            <a:ext cx="1947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Distance(D) =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71" name="Line 43">
            <a:extLst>
              <a:ext uri="{FF2B5EF4-FFF2-40B4-BE49-F238E27FC236}">
                <a16:creationId xmlns:a16="http://schemas.microsoft.com/office/drawing/2014/main" id="{1A28E9A5-6C76-7444-A4A2-535301E6DD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2" name="Line 44">
            <a:extLst>
              <a:ext uri="{FF2B5EF4-FFF2-40B4-BE49-F238E27FC236}">
                <a16:creationId xmlns:a16="http://schemas.microsoft.com/office/drawing/2014/main" id="{14696132-A030-C249-A61E-977E85E48B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07D4D661-6044-C844-A30E-05B271DB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593F56-B707-DF4F-820A-CAA249DC03A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F1A94C7D-9DDC-0C4D-A0A1-F493A39E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Example: Remove vertex with minimum distance</a:t>
            </a:r>
          </a:p>
        </p:txBody>
      </p:sp>
      <p:sp>
        <p:nvSpPr>
          <p:cNvPr id="23555" name="Text Box 41">
            <a:extLst>
              <a:ext uri="{FF2B5EF4-FFF2-40B4-BE49-F238E27FC236}">
                <a16:creationId xmlns:a16="http://schemas.microsoft.com/office/drawing/2014/main" id="{71A89DAA-57F5-A844-9EA4-3C4542C9E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3" y="5848350"/>
            <a:ext cx="511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Pick vertex in List with minimum distance, i.e., D</a:t>
            </a:r>
          </a:p>
        </p:txBody>
      </p:sp>
      <p:grpSp>
        <p:nvGrpSpPr>
          <p:cNvPr id="23556" name="Group 45">
            <a:extLst>
              <a:ext uri="{FF2B5EF4-FFF2-40B4-BE49-F238E27FC236}">
                <a16:creationId xmlns:a16="http://schemas.microsoft.com/office/drawing/2014/main" id="{8AE85F87-AFCB-B047-9069-0804F3CBE8D6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027238"/>
            <a:ext cx="5262563" cy="3600450"/>
            <a:chOff x="1248" y="1277"/>
            <a:chExt cx="3315" cy="2268"/>
          </a:xfrm>
        </p:grpSpPr>
        <p:sp>
          <p:nvSpPr>
            <p:cNvPr id="23559" name="Oval 3">
              <a:extLst>
                <a:ext uri="{FF2B5EF4-FFF2-40B4-BE49-F238E27FC236}">
                  <a16:creationId xmlns:a16="http://schemas.microsoft.com/office/drawing/2014/main" id="{8E67AB3E-7ED5-8047-ADAC-4B665743D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36"/>
              <a:ext cx="288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560" name="Oval 4">
              <a:extLst>
                <a:ext uri="{FF2B5EF4-FFF2-40B4-BE49-F238E27FC236}">
                  <a16:creationId xmlns:a16="http://schemas.microsoft.com/office/drawing/2014/main" id="{6043583F-7FFF-1D4E-ABD1-03170132A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G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561" name="Oval 5">
              <a:extLst>
                <a:ext uri="{FF2B5EF4-FFF2-40B4-BE49-F238E27FC236}">
                  <a16:creationId xmlns:a16="http://schemas.microsoft.com/office/drawing/2014/main" id="{6F0D35DE-C005-FE47-B40A-FE28FE353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23562" name="AutoShape 6">
              <a:extLst>
                <a:ext uri="{FF2B5EF4-FFF2-40B4-BE49-F238E27FC236}">
                  <a16:creationId xmlns:a16="http://schemas.microsoft.com/office/drawing/2014/main" id="{6B8FD1A4-B685-9545-8581-5D686279CC1B}"/>
                </a:ext>
              </a:extLst>
            </p:cNvPr>
            <p:cNvCxnSpPr>
              <a:cxnSpLocks noChangeShapeType="1"/>
              <a:stCxn id="23560" idx="2"/>
              <a:endCxn id="23561" idx="6"/>
            </p:cNvCxnSpPr>
            <p:nvPr/>
          </p:nvCxnSpPr>
          <p:spPr bwMode="auto">
            <a:xfrm flipH="1">
              <a:off x="2400" y="312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3" name="AutoShape 7">
              <a:extLst>
                <a:ext uri="{FF2B5EF4-FFF2-40B4-BE49-F238E27FC236}">
                  <a16:creationId xmlns:a16="http://schemas.microsoft.com/office/drawing/2014/main" id="{64158B9C-A54F-7B4D-B8F2-5BBEF55A0C35}"/>
                </a:ext>
              </a:extLst>
            </p:cNvPr>
            <p:cNvCxnSpPr>
              <a:cxnSpLocks noChangeShapeType="1"/>
              <a:stCxn id="23575" idx="2"/>
              <a:endCxn id="23572" idx="6"/>
            </p:cNvCxnSpPr>
            <p:nvPr/>
          </p:nvCxnSpPr>
          <p:spPr bwMode="auto">
            <a:xfrm flipH="1">
              <a:off x="1776" y="240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4" name="AutoShape 8">
              <a:extLst>
                <a:ext uri="{FF2B5EF4-FFF2-40B4-BE49-F238E27FC236}">
                  <a16:creationId xmlns:a16="http://schemas.microsoft.com/office/drawing/2014/main" id="{CD6BFE00-CA6E-A644-88D3-C661E29972E8}"/>
                </a:ext>
              </a:extLst>
            </p:cNvPr>
            <p:cNvCxnSpPr>
              <a:cxnSpLocks noChangeShapeType="1"/>
              <a:stCxn id="23559" idx="6"/>
              <a:endCxn id="23565" idx="2"/>
            </p:cNvCxnSpPr>
            <p:nvPr/>
          </p:nvCxnSpPr>
          <p:spPr bwMode="auto">
            <a:xfrm>
              <a:off x="2400" y="168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5" name="Oval 9">
              <a:extLst>
                <a:ext uri="{FF2B5EF4-FFF2-40B4-BE49-F238E27FC236}">
                  <a16:creationId xmlns:a16="http://schemas.microsoft.com/office/drawing/2014/main" id="{31B6BD8B-CC4B-8944-BE2C-A50C1AAFB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3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566" name="Oval 10">
              <a:extLst>
                <a:ext uri="{FF2B5EF4-FFF2-40B4-BE49-F238E27FC236}">
                  <a16:creationId xmlns:a16="http://schemas.microsoft.com/office/drawing/2014/main" id="{78B17ED2-2712-8943-8653-D881408F3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E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23567" name="AutoShape 11">
              <a:extLst>
                <a:ext uri="{FF2B5EF4-FFF2-40B4-BE49-F238E27FC236}">
                  <a16:creationId xmlns:a16="http://schemas.microsoft.com/office/drawing/2014/main" id="{7EE78FCC-2536-314B-9D41-63F07B645958}"/>
                </a:ext>
              </a:extLst>
            </p:cNvPr>
            <p:cNvCxnSpPr>
              <a:cxnSpLocks noChangeShapeType="1"/>
              <a:stCxn id="23566" idx="2"/>
              <a:endCxn id="23575" idx="6"/>
            </p:cNvCxnSpPr>
            <p:nvPr/>
          </p:nvCxnSpPr>
          <p:spPr bwMode="auto">
            <a:xfrm flipH="1">
              <a:off x="3072" y="2400"/>
              <a:ext cx="91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AutoShape 12">
              <a:extLst>
                <a:ext uri="{FF2B5EF4-FFF2-40B4-BE49-F238E27FC236}">
                  <a16:creationId xmlns:a16="http://schemas.microsoft.com/office/drawing/2014/main" id="{98EC8EB8-B0B9-4E42-8B0D-E3D80F2C6253}"/>
                </a:ext>
              </a:extLst>
            </p:cNvPr>
            <p:cNvCxnSpPr>
              <a:cxnSpLocks noChangeShapeType="1"/>
              <a:stCxn id="23566" idx="1"/>
              <a:endCxn id="23565" idx="5"/>
            </p:cNvCxnSpPr>
            <p:nvPr/>
          </p:nvCxnSpPr>
          <p:spPr bwMode="auto">
            <a:xfrm flipH="1" flipV="1">
              <a:off x="3654" y="178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9" name="AutoShape 13">
              <a:extLst>
                <a:ext uri="{FF2B5EF4-FFF2-40B4-BE49-F238E27FC236}">
                  <a16:creationId xmlns:a16="http://schemas.microsoft.com/office/drawing/2014/main" id="{EDD17B2B-6E93-3C46-B293-DD503704DE94}"/>
                </a:ext>
              </a:extLst>
            </p:cNvPr>
            <p:cNvCxnSpPr>
              <a:cxnSpLocks noChangeShapeType="1"/>
              <a:stCxn id="23560" idx="7"/>
              <a:endCxn id="23566" idx="3"/>
            </p:cNvCxnSpPr>
            <p:nvPr/>
          </p:nvCxnSpPr>
          <p:spPr bwMode="auto">
            <a:xfrm flipV="1">
              <a:off x="3654" y="250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0" name="AutoShape 14">
              <a:extLst>
                <a:ext uri="{FF2B5EF4-FFF2-40B4-BE49-F238E27FC236}">
                  <a16:creationId xmlns:a16="http://schemas.microsoft.com/office/drawing/2014/main" id="{2DB5BA68-3776-0A45-B129-144F09E2B510}"/>
                </a:ext>
              </a:extLst>
            </p:cNvPr>
            <p:cNvCxnSpPr>
              <a:cxnSpLocks noChangeShapeType="1"/>
              <a:stCxn id="23559" idx="5"/>
              <a:endCxn id="23575" idx="1"/>
            </p:cNvCxnSpPr>
            <p:nvPr/>
          </p:nvCxnSpPr>
          <p:spPr bwMode="auto">
            <a:xfrm>
              <a:off x="2358" y="178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5">
              <a:extLst>
                <a:ext uri="{FF2B5EF4-FFF2-40B4-BE49-F238E27FC236}">
                  <a16:creationId xmlns:a16="http://schemas.microsoft.com/office/drawing/2014/main" id="{83690CAA-8FD0-A14C-A37C-A8BB6D07D0AB}"/>
                </a:ext>
              </a:extLst>
            </p:cNvPr>
            <p:cNvCxnSpPr>
              <a:cxnSpLocks noChangeShapeType="1"/>
              <a:stCxn id="23565" idx="3"/>
              <a:endCxn id="23575" idx="7"/>
            </p:cNvCxnSpPr>
            <p:nvPr/>
          </p:nvCxnSpPr>
          <p:spPr bwMode="auto">
            <a:xfrm flipH="1">
              <a:off x="3030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2" name="Oval 16">
              <a:extLst>
                <a:ext uri="{FF2B5EF4-FFF2-40B4-BE49-F238E27FC236}">
                  <a16:creationId xmlns:a16="http://schemas.microsoft.com/office/drawing/2014/main" id="{CB9E4F98-14B8-FF49-AE48-92C9C1E4F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23573" name="AutoShape 17">
              <a:extLst>
                <a:ext uri="{FF2B5EF4-FFF2-40B4-BE49-F238E27FC236}">
                  <a16:creationId xmlns:a16="http://schemas.microsoft.com/office/drawing/2014/main" id="{E707AC38-CD12-BD47-B5A5-6AB5D3EB15D4}"/>
                </a:ext>
              </a:extLst>
            </p:cNvPr>
            <p:cNvCxnSpPr>
              <a:cxnSpLocks noChangeShapeType="1"/>
              <a:stCxn id="23572" idx="7"/>
              <a:endCxn id="23559" idx="3"/>
            </p:cNvCxnSpPr>
            <p:nvPr/>
          </p:nvCxnSpPr>
          <p:spPr bwMode="auto">
            <a:xfrm flipV="1">
              <a:off x="1734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AutoShape 18">
              <a:extLst>
                <a:ext uri="{FF2B5EF4-FFF2-40B4-BE49-F238E27FC236}">
                  <a16:creationId xmlns:a16="http://schemas.microsoft.com/office/drawing/2014/main" id="{C08FA467-EF78-944A-9DA3-620BFA936393}"/>
                </a:ext>
              </a:extLst>
            </p:cNvPr>
            <p:cNvCxnSpPr>
              <a:cxnSpLocks noChangeShapeType="1"/>
              <a:stCxn id="23561" idx="1"/>
              <a:endCxn id="23572" idx="5"/>
            </p:cNvCxnSpPr>
            <p:nvPr/>
          </p:nvCxnSpPr>
          <p:spPr bwMode="auto">
            <a:xfrm flipH="1" flipV="1">
              <a:off x="1734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5" name="Oval 19">
              <a:extLst>
                <a:ext uri="{FF2B5EF4-FFF2-40B4-BE49-F238E27FC236}">
                  <a16:creationId xmlns:a16="http://schemas.microsoft.com/office/drawing/2014/main" id="{F71D90B3-D2A5-854C-B94E-11361CFBB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56"/>
              <a:ext cx="288" cy="28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D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23576" name="AutoShape 20">
              <a:extLst>
                <a:ext uri="{FF2B5EF4-FFF2-40B4-BE49-F238E27FC236}">
                  <a16:creationId xmlns:a16="http://schemas.microsoft.com/office/drawing/2014/main" id="{B39D975D-7816-AA4E-912E-20027FC263E7}"/>
                </a:ext>
              </a:extLst>
            </p:cNvPr>
            <p:cNvCxnSpPr>
              <a:cxnSpLocks noChangeShapeType="1"/>
              <a:stCxn id="23560" idx="1"/>
              <a:endCxn id="23575" idx="5"/>
            </p:cNvCxnSpPr>
            <p:nvPr/>
          </p:nvCxnSpPr>
          <p:spPr bwMode="auto">
            <a:xfrm flipH="1" flipV="1">
              <a:off x="3030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7" name="AutoShape 21">
              <a:extLst>
                <a:ext uri="{FF2B5EF4-FFF2-40B4-BE49-F238E27FC236}">
                  <a16:creationId xmlns:a16="http://schemas.microsoft.com/office/drawing/2014/main" id="{07315984-5826-624D-B577-F8684E45871F}"/>
                </a:ext>
              </a:extLst>
            </p:cNvPr>
            <p:cNvCxnSpPr>
              <a:cxnSpLocks noChangeShapeType="1"/>
              <a:stCxn id="23561" idx="7"/>
              <a:endCxn id="23575" idx="3"/>
            </p:cNvCxnSpPr>
            <p:nvPr/>
          </p:nvCxnSpPr>
          <p:spPr bwMode="auto">
            <a:xfrm flipV="1">
              <a:off x="2358" y="250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8" name="Text Box 22">
              <a:extLst>
                <a:ext uri="{FF2B5EF4-FFF2-40B4-BE49-F238E27FC236}">
                  <a16:creationId xmlns:a16="http://schemas.microsoft.com/office/drawing/2014/main" id="{112D627C-E8DC-9741-A7FE-8FB78CEC8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" y="193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3579" name="Text Box 23">
              <a:extLst>
                <a:ext uri="{FF2B5EF4-FFF2-40B4-BE49-F238E27FC236}">
                  <a16:creationId xmlns:a16="http://schemas.microsoft.com/office/drawing/2014/main" id="{BE7406EC-CC19-024F-83A6-DC66F0DC8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930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3580" name="Text Box 24">
              <a:extLst>
                <a:ext uri="{FF2B5EF4-FFF2-40B4-BE49-F238E27FC236}">
                  <a16:creationId xmlns:a16="http://schemas.microsoft.com/office/drawing/2014/main" id="{754303D2-009F-BE47-AC30-B3C35BE8F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3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3581" name="Text Box 25">
              <a:extLst>
                <a:ext uri="{FF2B5EF4-FFF2-40B4-BE49-F238E27FC236}">
                  <a16:creationId xmlns:a16="http://schemas.microsoft.com/office/drawing/2014/main" id="{CBF8C33D-BA44-D34C-B150-CF6681F8D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930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3582" name="Text Box 26">
              <a:extLst>
                <a:ext uri="{FF2B5EF4-FFF2-40B4-BE49-F238E27FC236}">
                  <a16:creationId xmlns:a16="http://schemas.microsoft.com/office/drawing/2014/main" id="{D799AE2C-A330-9049-A18E-999EFD2DB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" y="1930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3583" name="Text Box 27">
              <a:extLst>
                <a:ext uri="{FF2B5EF4-FFF2-40B4-BE49-F238E27FC236}">
                  <a16:creationId xmlns:a16="http://schemas.microsoft.com/office/drawing/2014/main" id="{8BBE9E73-7233-B049-B0B0-5F7BF726D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3584" name="Text Box 28">
              <a:extLst>
                <a:ext uri="{FF2B5EF4-FFF2-40B4-BE49-F238E27FC236}">
                  <a16:creationId xmlns:a16="http://schemas.microsoft.com/office/drawing/2014/main" id="{5ED546BC-6FB3-4B41-A4F5-5CC07F121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3585" name="Text Box 29">
              <a:extLst>
                <a:ext uri="{FF2B5EF4-FFF2-40B4-BE49-F238E27FC236}">
                  <a16:creationId xmlns:a16="http://schemas.microsoft.com/office/drawing/2014/main" id="{618236BE-7B04-D543-9B27-FC02BF32C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5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3586" name="Text Box 30">
              <a:extLst>
                <a:ext uri="{FF2B5EF4-FFF2-40B4-BE49-F238E27FC236}">
                  <a16:creationId xmlns:a16="http://schemas.microsoft.com/office/drawing/2014/main" id="{1E4F4754-F8BF-0741-A45D-8F7600D0E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25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3587" name="Text Box 31">
              <a:extLst>
                <a:ext uri="{FF2B5EF4-FFF2-40B4-BE49-F238E27FC236}">
                  <a16:creationId xmlns:a16="http://schemas.microsoft.com/office/drawing/2014/main" id="{9F808822-7E04-AF42-9782-6BAAA6CA9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3588" name="Text Box 32">
              <a:extLst>
                <a:ext uri="{FF2B5EF4-FFF2-40B4-BE49-F238E27FC236}">
                  <a16:creationId xmlns:a16="http://schemas.microsoft.com/office/drawing/2014/main" id="{08E948BF-0306-E243-9CDF-A22C500E9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3589" name="Text Box 33">
              <a:extLst>
                <a:ext uri="{FF2B5EF4-FFF2-40B4-BE49-F238E27FC236}">
                  <a16:creationId xmlns:a16="http://schemas.microsoft.com/office/drawing/2014/main" id="{960B5EC8-BEDC-154B-BCB7-0291DC447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7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3590" name="Text Box 34">
              <a:extLst>
                <a:ext uri="{FF2B5EF4-FFF2-40B4-BE49-F238E27FC236}">
                  <a16:creationId xmlns:a16="http://schemas.microsoft.com/office/drawing/2014/main" id="{B4FFE3ED-0395-E041-97AE-1229FD1B6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277"/>
              <a:ext cx="20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3591" name="Text Box 35">
              <a:extLst>
                <a:ext uri="{FF2B5EF4-FFF2-40B4-BE49-F238E27FC236}">
                  <a16:creationId xmlns:a16="http://schemas.microsoft.com/office/drawing/2014/main" id="{BFCFD39B-38D4-5440-B96D-0EF9804F3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96"/>
              <a:ext cx="20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sym typeface="Symbol" pitchFamily="2" charset="2"/>
                </a:rPr>
                <a:t>2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92" name="Text Box 36">
              <a:extLst>
                <a:ext uri="{FF2B5EF4-FFF2-40B4-BE49-F238E27FC236}">
                  <a16:creationId xmlns:a16="http://schemas.microsoft.com/office/drawing/2014/main" id="{E9686CE9-6B92-5D4E-80FF-7C5F1112B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304"/>
              <a:ext cx="243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93" name="Text Box 37">
              <a:extLst>
                <a:ext uri="{FF2B5EF4-FFF2-40B4-BE49-F238E27FC236}">
                  <a16:creationId xmlns:a16="http://schemas.microsoft.com/office/drawing/2014/main" id="{7F2B5F6A-1699-4849-A5B0-EB0A27330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256"/>
              <a:ext cx="243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94" name="Text Box 38">
              <a:extLst>
                <a:ext uri="{FF2B5EF4-FFF2-40B4-BE49-F238E27FC236}">
                  <a16:creationId xmlns:a16="http://schemas.microsoft.com/office/drawing/2014/main" id="{C3C1C6D8-868E-8A4D-9F36-25AB77016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8"/>
              <a:ext cx="20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sym typeface="Symbol" pitchFamily="2" charset="2"/>
                </a:rPr>
                <a:t>1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95" name="Text Box 39">
              <a:extLst>
                <a:ext uri="{FF2B5EF4-FFF2-40B4-BE49-F238E27FC236}">
                  <a16:creationId xmlns:a16="http://schemas.microsoft.com/office/drawing/2014/main" id="{2B47FB8B-7CD0-6641-A30F-A5B574F0D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12"/>
              <a:ext cx="243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96" name="Text Box 40">
              <a:extLst>
                <a:ext uri="{FF2B5EF4-FFF2-40B4-BE49-F238E27FC236}">
                  <a16:creationId xmlns:a16="http://schemas.microsoft.com/office/drawing/2014/main" id="{A2F79C2D-A54F-C348-8BFA-F538C0D03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312"/>
              <a:ext cx="243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3557" name="Line 43">
            <a:extLst>
              <a:ext uri="{FF2B5EF4-FFF2-40B4-BE49-F238E27FC236}">
                <a16:creationId xmlns:a16="http://schemas.microsoft.com/office/drawing/2014/main" id="{6B047B1B-266F-8645-B8F1-285ABD6626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44">
            <a:extLst>
              <a:ext uri="{FF2B5EF4-FFF2-40B4-BE49-F238E27FC236}">
                <a16:creationId xmlns:a16="http://schemas.microsoft.com/office/drawing/2014/main" id="{10F5660C-291A-CB4D-9DE0-6A85D360D6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6021</TotalTime>
  <Words>1110</Words>
  <Application>Microsoft Macintosh PowerPoint</Application>
  <PresentationFormat>On-screen Show (4:3)</PresentationFormat>
  <Paragraphs>358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ＭＳ Ｐゴシック</vt:lpstr>
      <vt:lpstr>Arial</vt:lpstr>
      <vt:lpstr>Calibri</vt:lpstr>
      <vt:lpstr>Constantia</vt:lpstr>
      <vt:lpstr>Symbol</vt:lpstr>
      <vt:lpstr>Times New Roman</vt:lpstr>
      <vt:lpstr>Office Theme</vt:lpstr>
      <vt:lpstr>Photo Editor Photo</vt:lpstr>
      <vt:lpstr>Dijkstra’s Algorithm</vt:lpstr>
      <vt:lpstr>Single-Source Shortest Path Problem </vt:lpstr>
      <vt:lpstr>Applications</vt:lpstr>
      <vt:lpstr>PowerPoint Presentation</vt:lpstr>
      <vt:lpstr>Approach</vt:lpstr>
      <vt:lpstr>PowerPoint Presentation</vt:lpstr>
      <vt:lpstr>Example: Initialization</vt:lpstr>
      <vt:lpstr>Example: Update neighbors' distance</vt:lpstr>
      <vt:lpstr>Example: Remove vertex with minimum distance</vt:lpstr>
      <vt:lpstr>Example: Update neighbors</vt:lpstr>
      <vt:lpstr>Example: Continued...</vt:lpstr>
      <vt:lpstr>Example: Continued...</vt:lpstr>
      <vt:lpstr>Example: Continued...</vt:lpstr>
      <vt:lpstr>Example: Continued...</vt:lpstr>
      <vt:lpstr>Example (end)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Dijkstra’s Pseudo Code</vt:lpstr>
      <vt:lpstr>Time Complexity: Using List</vt:lpstr>
      <vt:lpstr>Time Complexity: Priority Queue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373: Data Structures and Algorithms</dc:title>
  <dc:creator>Jessica Miller</dc:creator>
  <cp:lastModifiedBy>Saleh Albelwi</cp:lastModifiedBy>
  <cp:revision>171</cp:revision>
  <dcterms:created xsi:type="dcterms:W3CDTF">2011-02-28T19:50:14Z</dcterms:created>
  <dcterms:modified xsi:type="dcterms:W3CDTF">2020-11-24T07:23:36Z</dcterms:modified>
</cp:coreProperties>
</file>