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22a1543d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22a1543d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22a1543d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22a1543d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22a1543d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22a1543d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22a1543d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22a1543d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22a1543d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22a1543d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22a1543d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22a1543d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22a1543d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22a1543d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22a1543d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22a1543d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22a1543d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22a1543d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22a1543d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2a1543d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22a1543d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22a1543d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14350"/>
            <a:ext cx="64056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41949"/>
              <a:buFont typeface="Arial"/>
              <a:buNone/>
            </a:pPr>
            <a:r>
              <a:rPr b="1" lang="en-GB" sz="2622">
                <a:solidFill>
                  <a:srgbClr val="EA9999"/>
                </a:solidFill>
                <a:latin typeface="Lato"/>
                <a:ea typeface="Lato"/>
                <a:cs typeface="Lato"/>
                <a:sym typeface="Lato"/>
              </a:rPr>
              <a:t>Capstone Project: </a:t>
            </a:r>
            <a:endParaRPr b="1" sz="2622">
              <a:solidFill>
                <a:srgbClr val="EA9999"/>
              </a:solidFill>
              <a:latin typeface="Lato"/>
              <a:ea typeface="Lato"/>
              <a:cs typeface="Lato"/>
              <a:sym typeface="Lato"/>
            </a:endParaRPr>
          </a:p>
          <a:p>
            <a:pPr indent="0" lvl="0" marL="0" rtl="0" algn="l">
              <a:spcBef>
                <a:spcPts val="0"/>
              </a:spcBef>
              <a:spcAft>
                <a:spcPts val="0"/>
              </a:spcAft>
              <a:buClr>
                <a:srgbClr val="000000"/>
              </a:buClr>
              <a:buSzPct val="41949"/>
              <a:buFont typeface="Arial"/>
              <a:buNone/>
            </a:pPr>
            <a:r>
              <a:rPr b="1" lang="en-GB" sz="2622">
                <a:solidFill>
                  <a:srgbClr val="EA9999"/>
                </a:solidFill>
                <a:latin typeface="Lato"/>
                <a:ea typeface="Lato"/>
                <a:cs typeface="Lato"/>
                <a:sym typeface="Lato"/>
              </a:rPr>
              <a:t>Analytical CRM Development for a Bank</a:t>
            </a:r>
            <a:endParaRPr b="1" sz="2622">
              <a:solidFill>
                <a:srgbClr val="EA9999"/>
              </a:solidFill>
              <a:latin typeface="Lato"/>
              <a:ea typeface="Lato"/>
              <a:cs typeface="Lato"/>
              <a:sym typeface="Lato"/>
            </a:endParaRPr>
          </a:p>
          <a:p>
            <a:pPr indent="0" lvl="0" marL="0" rtl="0" algn="ctr">
              <a:spcBef>
                <a:spcPts val="0"/>
              </a:spcBef>
              <a:spcAft>
                <a:spcPts val="0"/>
              </a:spcAft>
              <a:buNone/>
            </a:pPr>
            <a:r>
              <a:t/>
            </a:r>
            <a:endParaRPr/>
          </a:p>
        </p:txBody>
      </p:sp>
      <p:sp>
        <p:nvSpPr>
          <p:cNvPr id="64" name="Google Shape;64;p13"/>
          <p:cNvSpPr txBox="1"/>
          <p:nvPr>
            <p:ph idx="1" type="subTitle"/>
          </p:nvPr>
        </p:nvSpPr>
        <p:spPr>
          <a:xfrm>
            <a:off x="1176950" y="3049450"/>
            <a:ext cx="62868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Tech Stack Used : EXCEL,SQL,POWER BI</a:t>
            </a:r>
            <a:endParaRPr/>
          </a:p>
        </p:txBody>
      </p:sp>
      <p:sp>
        <p:nvSpPr>
          <p:cNvPr id="65" name="Google Shape;65;p13"/>
          <p:cNvSpPr txBox="1"/>
          <p:nvPr>
            <p:ph idx="1" type="subTitle"/>
          </p:nvPr>
        </p:nvSpPr>
        <p:spPr>
          <a:xfrm>
            <a:off x="1176950" y="3592275"/>
            <a:ext cx="57717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Made by : Dhirender Singh Rawat</a:t>
            </a:r>
            <a:endParaRPr/>
          </a:p>
          <a:p>
            <a:pPr indent="0" lvl="0" marL="0" rtl="0" algn="l">
              <a:spcBef>
                <a:spcPts val="0"/>
              </a:spcBef>
              <a:spcAft>
                <a:spcPts val="0"/>
              </a:spcAft>
              <a:buNone/>
            </a:pPr>
            <a:r>
              <a:rPr lang="en-GB"/>
              <a:t>	Batch : Dec,2023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Sum Of Balance vs Tenure</a:t>
            </a:r>
            <a:endParaRPr/>
          </a:p>
        </p:txBody>
      </p:sp>
      <p:sp>
        <p:nvSpPr>
          <p:cNvPr id="122" name="Google Shape;122;p22"/>
          <p:cNvSpPr txBox="1"/>
          <p:nvPr>
            <p:ph idx="1" type="body"/>
          </p:nvPr>
        </p:nvSpPr>
        <p:spPr>
          <a:xfrm>
            <a:off x="7440825" y="1489825"/>
            <a:ext cx="1315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customer who is at tenure 4 have maximum no of product in bucket.</a:t>
            </a:r>
            <a:endParaRPr/>
          </a:p>
        </p:txBody>
      </p:sp>
      <p:pic>
        <p:nvPicPr>
          <p:cNvPr id="123" name="Google Shape;123;p22"/>
          <p:cNvPicPr preferRelativeResize="0"/>
          <p:nvPr/>
        </p:nvPicPr>
        <p:blipFill>
          <a:blip r:embed="rId3">
            <a:alphaModFix/>
          </a:blip>
          <a:stretch>
            <a:fillRect/>
          </a:stretch>
        </p:blipFill>
        <p:spPr>
          <a:xfrm>
            <a:off x="260275" y="1415950"/>
            <a:ext cx="7010800" cy="343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Conclusion</a:t>
            </a:r>
            <a:r>
              <a:rPr b="1" lang="en-GB"/>
              <a:t> </a:t>
            </a:r>
            <a:endParaRPr b="1"/>
          </a:p>
        </p:txBody>
      </p:sp>
      <p:sp>
        <p:nvSpPr>
          <p:cNvPr id="129" name="Google Shape;129;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AutoNum type="arabicPeriod"/>
            </a:pPr>
            <a:r>
              <a:rPr lang="en-GB" sz="1600"/>
              <a:t>Customer Dynamics: Monitoring customer count trends guides growth strategies and acquisition efforts.</a:t>
            </a:r>
            <a:endParaRPr sz="1600"/>
          </a:p>
          <a:p>
            <a:pPr indent="-330200" lvl="0" marL="457200" rtl="0" algn="l">
              <a:spcBef>
                <a:spcPts val="0"/>
              </a:spcBef>
              <a:spcAft>
                <a:spcPts val="0"/>
              </a:spcAft>
              <a:buClr>
                <a:schemeClr val="dk1"/>
              </a:buClr>
              <a:buSzPts val="1600"/>
              <a:buAutoNum type="arabicPeriod"/>
            </a:pPr>
            <a:r>
              <a:rPr lang="en-GB" sz="1600"/>
              <a:t>Financial Health and Behavior: Understanding salary, credit score, and balance dynamics aids in risk assessment and targeted marketing.</a:t>
            </a:r>
            <a:endParaRPr sz="1600"/>
          </a:p>
          <a:p>
            <a:pPr indent="-330200" lvl="0" marL="457200" rtl="0" algn="l">
              <a:spcBef>
                <a:spcPts val="0"/>
              </a:spcBef>
              <a:spcAft>
                <a:spcPts val="0"/>
              </a:spcAft>
              <a:buClr>
                <a:schemeClr val="dk1"/>
              </a:buClr>
              <a:buSzPts val="1600"/>
              <a:buAutoNum type="arabicPeriod"/>
            </a:pPr>
            <a:r>
              <a:rPr lang="en-GB" sz="1600"/>
              <a:t>Retention and Engagement: Segmenting customers by activity and exit status informs retention strategies and personalized re-engagement campaigns.</a:t>
            </a:r>
            <a:endParaRPr sz="1600"/>
          </a:p>
          <a:p>
            <a:pPr indent="-330200" lvl="0" marL="457200" rtl="0" algn="l">
              <a:spcBef>
                <a:spcPts val="0"/>
              </a:spcBef>
              <a:spcAft>
                <a:spcPts val="0"/>
              </a:spcAft>
              <a:buClr>
                <a:schemeClr val="dk1"/>
              </a:buClr>
              <a:buSzPts val="1600"/>
              <a:buAutoNum type="arabicPeriod"/>
            </a:pPr>
            <a:r>
              <a:rPr lang="en-GB" sz="1600"/>
              <a:t>Demographic and Geographic Trends: Analysis by gender and country enables tailored marketing and service initiatives to diverse customer segments.</a:t>
            </a:r>
            <a:endParaRPr sz="1600"/>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0"/>
            <a:ext cx="8368200" cy="537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Dashboard</a:t>
            </a:r>
            <a:endParaRPr b="1"/>
          </a:p>
        </p:txBody>
      </p:sp>
      <p:sp>
        <p:nvSpPr>
          <p:cNvPr id="135" name="Google Shape;135;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11625" y="673350"/>
            <a:ext cx="9120751" cy="4470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2700">
                <a:solidFill>
                  <a:srgbClr val="EA9999"/>
                </a:solidFill>
                <a:latin typeface="Roboto"/>
                <a:ea typeface="Roboto"/>
                <a:cs typeface="Roboto"/>
                <a:sym typeface="Roboto"/>
              </a:rPr>
              <a:t>Introduction </a:t>
            </a:r>
            <a:endParaRPr b="1">
              <a:solidFill>
                <a:srgbClr val="EA9999"/>
              </a:solidFill>
              <a:latin typeface="Roboto"/>
              <a:ea typeface="Roboto"/>
              <a:cs typeface="Roboto"/>
              <a:sym typeface="Roboto"/>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solidFill>
                  <a:srgbClr val="FFFFFF"/>
                </a:solidFill>
              </a:rPr>
              <a:t>Analytical Customer Relationship Management (CRM) is pivotal in modern banking, harnessing data insights to drive personalized experiences and strategic decision-making.</a:t>
            </a:r>
            <a:endParaRPr sz="1600">
              <a:solidFill>
                <a:srgbClr val="FFFFFF"/>
              </a:solidFill>
            </a:endParaRPr>
          </a:p>
          <a:p>
            <a:pPr indent="0" lvl="0" marL="0" rtl="0" algn="l">
              <a:spcBef>
                <a:spcPts val="1500"/>
              </a:spcBef>
              <a:spcAft>
                <a:spcPts val="0"/>
              </a:spcAft>
              <a:buNone/>
            </a:pPr>
            <a:r>
              <a:rPr lang="en-GB" sz="1600">
                <a:solidFill>
                  <a:srgbClr val="FFFFFF"/>
                </a:solidFill>
              </a:rPr>
              <a:t>Purpose of Document</a:t>
            </a:r>
            <a:endParaRPr sz="1600">
              <a:solidFill>
                <a:srgbClr val="FFFFFF"/>
              </a:solidFill>
            </a:endParaRPr>
          </a:p>
          <a:p>
            <a:pPr indent="0" lvl="0" marL="0" rtl="0" algn="l">
              <a:spcBef>
                <a:spcPts val="1500"/>
              </a:spcBef>
              <a:spcAft>
                <a:spcPts val="0"/>
              </a:spcAft>
              <a:buNone/>
            </a:pPr>
            <a:r>
              <a:rPr lang="en-GB" sz="1600">
                <a:solidFill>
                  <a:srgbClr val="FFFFFF"/>
                </a:solidFill>
              </a:rPr>
              <a:t>This document outlines the development of Analytical CRM for banks, focusing on its implementation strategies, benefits, and challenges.</a:t>
            </a:r>
            <a:endParaRPr sz="1600">
              <a:solidFill>
                <a:srgbClr val="FFFFFF"/>
              </a:solidFill>
            </a:endParaRPr>
          </a:p>
          <a:p>
            <a:pPr indent="0" lvl="0" marL="0" rtl="0" algn="l">
              <a:spcBef>
                <a:spcPts val="1500"/>
              </a:spcBef>
              <a:spcAft>
                <a:spcPts val="0"/>
              </a:spcAft>
              <a:buNone/>
            </a:pPr>
            <a:r>
              <a:rPr lang="en-GB" sz="1600">
                <a:solidFill>
                  <a:srgbClr val="FFFFFF"/>
                </a:solidFill>
              </a:rPr>
              <a:t>Significance</a:t>
            </a:r>
            <a:endParaRPr sz="1600">
              <a:solidFill>
                <a:srgbClr val="FFFFFF"/>
              </a:solidFill>
            </a:endParaRPr>
          </a:p>
          <a:p>
            <a:pPr indent="0" lvl="0" marL="0" rtl="0" algn="l">
              <a:spcBef>
                <a:spcPts val="1500"/>
              </a:spcBef>
              <a:spcAft>
                <a:spcPts val="0"/>
              </a:spcAft>
              <a:buNone/>
            </a:pPr>
            <a:r>
              <a:rPr lang="en-GB" sz="1600">
                <a:solidFill>
                  <a:srgbClr val="FFFFFF"/>
                </a:solidFill>
              </a:rPr>
              <a:t>Understanding Analytical </a:t>
            </a:r>
            <a:r>
              <a:rPr lang="en-GB" sz="1600">
                <a:solidFill>
                  <a:srgbClr val="FFFFFF"/>
                </a:solidFill>
              </a:rPr>
              <a:t>CRM</a:t>
            </a:r>
            <a:r>
              <a:rPr lang="en-GB" sz="1600">
                <a:solidFill>
                  <a:srgbClr val="FFFFFF"/>
                </a:solidFill>
              </a:rPr>
              <a:t> role empowers banks to enhance customer satisfaction, optimize operations, and gain a competitive edge in the dynamic financial landscape.</a:t>
            </a:r>
            <a:endParaRPr sz="16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lnSpc>
                <a:spcPct val="150000"/>
              </a:lnSpc>
              <a:spcBef>
                <a:spcPts val="0"/>
              </a:spcBef>
              <a:spcAft>
                <a:spcPts val="0"/>
              </a:spcAft>
              <a:buClr>
                <a:srgbClr val="000000"/>
              </a:buClr>
              <a:buSzPts val="1600"/>
              <a:buFont typeface="Arial"/>
              <a:buNone/>
            </a:pPr>
            <a:r>
              <a:rPr b="1" lang="en-GB">
                <a:solidFill>
                  <a:srgbClr val="E06666"/>
                </a:solidFill>
                <a:latin typeface="Lato"/>
                <a:ea typeface="Lato"/>
                <a:cs typeface="Lato"/>
                <a:sym typeface="Lato"/>
              </a:rPr>
              <a:t>Problem Statement</a:t>
            </a:r>
            <a:endParaRPr b="1" sz="4400">
              <a:solidFill>
                <a:srgbClr val="E06666"/>
              </a:solidFill>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600"/>
              <a:buFont typeface="Arial"/>
              <a:buNone/>
            </a:pPr>
            <a:r>
              <a:rPr lang="en-GB" sz="2000">
                <a:latin typeface="Lato"/>
                <a:ea typeface="Lato"/>
                <a:cs typeface="Lato"/>
                <a:sym typeface="Lato"/>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solidFill>
                  <a:srgbClr val="EA9999"/>
                </a:solidFill>
              </a:rPr>
              <a:t>Data Overview</a:t>
            </a:r>
            <a:endParaRPr b="1">
              <a:solidFill>
                <a:srgbClr val="EA9999"/>
              </a:solidFill>
            </a:endParaRPr>
          </a:p>
        </p:txBody>
      </p:sp>
      <p:sp>
        <p:nvSpPr>
          <p:cNvPr id="83" name="Google Shape;83;p16"/>
          <p:cNvSpPr txBox="1"/>
          <p:nvPr>
            <p:ph idx="1" type="body"/>
          </p:nvPr>
        </p:nvSpPr>
        <p:spPr>
          <a:xfrm>
            <a:off x="387900" y="1250500"/>
            <a:ext cx="8368200" cy="3751500"/>
          </a:xfrm>
          <a:prstGeom prst="rect">
            <a:avLst/>
          </a:prstGeom>
        </p:spPr>
        <p:txBody>
          <a:bodyPr anchorCtr="0" anchor="t" bIns="91425" lIns="91425" spcFirstLastPara="1" rIns="91425" wrap="square" tIns="91425">
            <a:normAutofit fontScale="77500" lnSpcReduction="10000"/>
          </a:bodyPr>
          <a:lstStyle/>
          <a:p>
            <a:pPr indent="-302418" lvl="0" marL="457200" rtl="0" algn="l">
              <a:spcBef>
                <a:spcPts val="0"/>
              </a:spcBef>
              <a:spcAft>
                <a:spcPts val="0"/>
              </a:spcAft>
              <a:buClr>
                <a:schemeClr val="dk1"/>
              </a:buClr>
              <a:buSzPct val="100000"/>
              <a:buFont typeface="Lato"/>
              <a:buChar char="➔"/>
            </a:pPr>
            <a:r>
              <a:rPr b="1" lang="en-GB" sz="1500">
                <a:latin typeface="Lato"/>
                <a:ea typeface="Lato"/>
                <a:cs typeface="Lato"/>
                <a:sym typeface="Lato"/>
              </a:rPr>
              <a:t>RowNumber:</a:t>
            </a:r>
            <a:r>
              <a:rPr lang="en-GB" sz="1500">
                <a:latin typeface="Lato"/>
                <a:ea typeface="Lato"/>
                <a:cs typeface="Lato"/>
                <a:sym typeface="Lato"/>
              </a:rPr>
              <a:t> The row number in the dataset, likely used for reference or indexing.</a:t>
            </a:r>
            <a:endParaRPr sz="1500">
              <a:latin typeface="Lato"/>
              <a:ea typeface="Lato"/>
              <a:cs typeface="Lato"/>
              <a:sym typeface="Lato"/>
            </a:endParaRPr>
          </a:p>
          <a:p>
            <a:pPr indent="-302418" lvl="0" marL="457200" rtl="0" algn="l">
              <a:spcBef>
                <a:spcPts val="1000"/>
              </a:spcBef>
              <a:spcAft>
                <a:spcPts val="0"/>
              </a:spcAft>
              <a:buClr>
                <a:schemeClr val="dk1"/>
              </a:buClr>
              <a:buSzPct val="100000"/>
              <a:buFont typeface="Lato"/>
              <a:buChar char="➔"/>
            </a:pPr>
            <a:r>
              <a:rPr b="1" lang="en-GB" sz="1500">
                <a:latin typeface="Lato"/>
                <a:ea typeface="Lato"/>
                <a:cs typeface="Lato"/>
                <a:sym typeface="Lato"/>
              </a:rPr>
              <a:t>CustomerId:</a:t>
            </a:r>
            <a:r>
              <a:rPr lang="en-GB" sz="1500">
                <a:latin typeface="Lato"/>
                <a:ea typeface="Lato"/>
                <a:cs typeface="Lato"/>
                <a:sym typeface="Lato"/>
              </a:rPr>
              <a:t> A unique identifier for each customer.</a:t>
            </a:r>
            <a:endParaRPr sz="1500">
              <a:latin typeface="Lato"/>
              <a:ea typeface="Lato"/>
              <a:cs typeface="Lato"/>
              <a:sym typeface="Lato"/>
            </a:endParaRPr>
          </a:p>
          <a:p>
            <a:pPr indent="-302418" lvl="0" marL="457200" rtl="0" algn="l">
              <a:lnSpc>
                <a:spcPct val="100000"/>
              </a:lnSpc>
              <a:spcBef>
                <a:spcPts val="1000"/>
              </a:spcBef>
              <a:spcAft>
                <a:spcPts val="0"/>
              </a:spcAft>
              <a:buClr>
                <a:schemeClr val="dk1"/>
              </a:buClr>
              <a:buSzPct val="100000"/>
              <a:buFont typeface="Lato"/>
              <a:buChar char="➔"/>
            </a:pPr>
            <a:r>
              <a:rPr b="1" lang="en-GB" sz="1500">
                <a:latin typeface="Lato"/>
                <a:ea typeface="Lato"/>
                <a:cs typeface="Lato"/>
                <a:sym typeface="Lato"/>
              </a:rPr>
              <a:t>Credit Score</a:t>
            </a:r>
            <a:r>
              <a:rPr b="1" lang="en-GB" sz="1500">
                <a:latin typeface="Lato"/>
                <a:ea typeface="Lato"/>
                <a:cs typeface="Lato"/>
                <a:sym typeface="Lato"/>
              </a:rPr>
              <a:t>: </a:t>
            </a:r>
            <a:r>
              <a:rPr lang="en-GB" sz="1500">
                <a:latin typeface="Lato"/>
                <a:ea typeface="Lato"/>
                <a:cs typeface="Lato"/>
                <a:sym typeface="Lato"/>
              </a:rPr>
              <a:t>A numerical representation of the customer's creditworthiness.</a:t>
            </a:r>
            <a:endParaRPr sz="1500">
              <a:latin typeface="Lato"/>
              <a:ea typeface="Lato"/>
              <a:cs typeface="Lato"/>
              <a:sym typeface="Lato"/>
            </a:endParaRPr>
          </a:p>
          <a:p>
            <a:pPr indent="-302418" lvl="1" marL="914400" rtl="0" algn="l">
              <a:lnSpc>
                <a:spcPct val="100000"/>
              </a:lnSpc>
              <a:spcBef>
                <a:spcPts val="0"/>
              </a:spcBef>
              <a:spcAft>
                <a:spcPts val="0"/>
              </a:spcAft>
              <a:buClr>
                <a:schemeClr val="dk1"/>
              </a:buClr>
              <a:buSzPct val="100000"/>
              <a:buFont typeface="Lato"/>
              <a:buChar char="◆"/>
            </a:pPr>
            <a:r>
              <a:rPr b="1" lang="en-GB" sz="1500">
                <a:latin typeface="Lato"/>
                <a:ea typeface="Lato"/>
                <a:cs typeface="Lato"/>
                <a:sym typeface="Lato"/>
              </a:rPr>
              <a:t>Credit score: </a:t>
            </a:r>
            <a:endParaRPr b="1" sz="1500">
              <a:latin typeface="Lato"/>
              <a:ea typeface="Lato"/>
              <a:cs typeface="Lato"/>
              <a:sym typeface="Lato"/>
            </a:endParaRPr>
          </a:p>
          <a:p>
            <a:pPr indent="-302418" lvl="2" marL="1371600" rtl="0" algn="l">
              <a:lnSpc>
                <a:spcPct val="100000"/>
              </a:lnSpc>
              <a:spcBef>
                <a:spcPts val="0"/>
              </a:spcBef>
              <a:spcAft>
                <a:spcPts val="0"/>
              </a:spcAft>
              <a:buClr>
                <a:schemeClr val="dk1"/>
              </a:buClr>
              <a:buSzPct val="100000"/>
              <a:buFont typeface="Lato"/>
              <a:buChar char="●"/>
            </a:pPr>
            <a:r>
              <a:rPr lang="en-GB" sz="1500">
                <a:latin typeface="Lato"/>
                <a:ea typeface="Lato"/>
                <a:cs typeface="Lato"/>
                <a:sym typeface="Lato"/>
              </a:rPr>
              <a:t>Excellent: 800–850</a:t>
            </a:r>
            <a:endParaRPr sz="1500">
              <a:latin typeface="Lato"/>
              <a:ea typeface="Lato"/>
              <a:cs typeface="Lato"/>
              <a:sym typeface="Lato"/>
            </a:endParaRPr>
          </a:p>
          <a:p>
            <a:pPr indent="-302418" lvl="2" marL="1371600" rtl="0" algn="l">
              <a:lnSpc>
                <a:spcPct val="100000"/>
              </a:lnSpc>
              <a:spcBef>
                <a:spcPts val="0"/>
              </a:spcBef>
              <a:spcAft>
                <a:spcPts val="0"/>
              </a:spcAft>
              <a:buClr>
                <a:schemeClr val="dk1"/>
              </a:buClr>
              <a:buSzPct val="100000"/>
              <a:buFont typeface="Lato"/>
              <a:buChar char="●"/>
            </a:pPr>
            <a:r>
              <a:rPr lang="en-GB" sz="1500">
                <a:latin typeface="Lato"/>
                <a:ea typeface="Lato"/>
                <a:cs typeface="Lato"/>
                <a:sym typeface="Lato"/>
              </a:rPr>
              <a:t>Very Good: 740–799</a:t>
            </a:r>
            <a:endParaRPr sz="1500">
              <a:latin typeface="Lato"/>
              <a:ea typeface="Lato"/>
              <a:cs typeface="Lato"/>
              <a:sym typeface="Lato"/>
            </a:endParaRPr>
          </a:p>
          <a:p>
            <a:pPr indent="-302418" lvl="2" marL="1371600" rtl="0" algn="l">
              <a:lnSpc>
                <a:spcPct val="100000"/>
              </a:lnSpc>
              <a:spcBef>
                <a:spcPts val="0"/>
              </a:spcBef>
              <a:spcAft>
                <a:spcPts val="0"/>
              </a:spcAft>
              <a:buClr>
                <a:schemeClr val="dk1"/>
              </a:buClr>
              <a:buSzPct val="100000"/>
              <a:buFont typeface="Lato"/>
              <a:buChar char="●"/>
            </a:pPr>
            <a:r>
              <a:rPr lang="en-GB" sz="1500">
                <a:latin typeface="Lato"/>
                <a:ea typeface="Lato"/>
                <a:cs typeface="Lato"/>
                <a:sym typeface="Lato"/>
              </a:rPr>
              <a:t>Good: 670–739</a:t>
            </a:r>
            <a:endParaRPr sz="1500">
              <a:latin typeface="Lato"/>
              <a:ea typeface="Lato"/>
              <a:cs typeface="Lato"/>
              <a:sym typeface="Lato"/>
            </a:endParaRPr>
          </a:p>
          <a:p>
            <a:pPr indent="-302418" lvl="2" marL="1371600" rtl="0" algn="l">
              <a:lnSpc>
                <a:spcPct val="100000"/>
              </a:lnSpc>
              <a:spcBef>
                <a:spcPts val="0"/>
              </a:spcBef>
              <a:spcAft>
                <a:spcPts val="0"/>
              </a:spcAft>
              <a:buClr>
                <a:schemeClr val="dk1"/>
              </a:buClr>
              <a:buSzPct val="100000"/>
              <a:buFont typeface="Lato"/>
              <a:buChar char="●"/>
            </a:pPr>
            <a:r>
              <a:rPr lang="en-GB" sz="1500">
                <a:latin typeface="Lato"/>
                <a:ea typeface="Lato"/>
                <a:cs typeface="Lato"/>
                <a:sym typeface="Lato"/>
              </a:rPr>
              <a:t>Fair: 580–669</a:t>
            </a:r>
            <a:endParaRPr sz="1500">
              <a:latin typeface="Lato"/>
              <a:ea typeface="Lato"/>
              <a:cs typeface="Lato"/>
              <a:sym typeface="Lato"/>
            </a:endParaRPr>
          </a:p>
          <a:p>
            <a:pPr indent="-302418" lvl="2" marL="1371600" rtl="0" algn="l">
              <a:lnSpc>
                <a:spcPct val="100000"/>
              </a:lnSpc>
              <a:spcBef>
                <a:spcPts val="0"/>
              </a:spcBef>
              <a:spcAft>
                <a:spcPts val="0"/>
              </a:spcAft>
              <a:buClr>
                <a:schemeClr val="dk1"/>
              </a:buClr>
              <a:buSzPct val="100000"/>
              <a:buFont typeface="Lato"/>
              <a:buChar char="●"/>
            </a:pPr>
            <a:r>
              <a:rPr lang="en-GB" sz="1500">
                <a:latin typeface="Lato"/>
                <a:ea typeface="Lato"/>
                <a:cs typeface="Lato"/>
                <a:sym typeface="Lato"/>
              </a:rPr>
              <a:t>Poor: 300–579</a:t>
            </a:r>
            <a:endParaRPr sz="1500">
              <a:latin typeface="Lato"/>
              <a:ea typeface="Lato"/>
              <a:cs typeface="Lato"/>
              <a:sym typeface="Lato"/>
            </a:endParaRPr>
          </a:p>
          <a:p>
            <a:pPr indent="-302418" lvl="0" marL="457200" rtl="0" algn="l">
              <a:spcBef>
                <a:spcPts val="1000"/>
              </a:spcBef>
              <a:spcAft>
                <a:spcPts val="0"/>
              </a:spcAft>
              <a:buClr>
                <a:schemeClr val="dk1"/>
              </a:buClr>
              <a:buSzPct val="100000"/>
              <a:buFont typeface="Lato"/>
              <a:buChar char="➔"/>
            </a:pPr>
            <a:r>
              <a:rPr b="1" lang="en-GB" sz="1500">
                <a:latin typeface="Lato"/>
                <a:ea typeface="Lato"/>
                <a:cs typeface="Lato"/>
                <a:sym typeface="Lato"/>
              </a:rPr>
              <a:t>Geography ID:</a:t>
            </a:r>
            <a:r>
              <a:rPr lang="en-GB" sz="1500">
                <a:latin typeface="Lato"/>
                <a:ea typeface="Lato"/>
                <a:cs typeface="Lato"/>
                <a:sym typeface="Lato"/>
              </a:rPr>
              <a:t> A numerical identifier that likely corresponds to a geographical location, such as a country or region.</a:t>
            </a:r>
            <a:endParaRPr sz="1500">
              <a:latin typeface="Lato"/>
              <a:ea typeface="Lato"/>
              <a:cs typeface="Lato"/>
              <a:sym typeface="Lato"/>
            </a:endParaRPr>
          </a:p>
          <a:p>
            <a:pPr indent="-302418" lvl="0" marL="457200" rtl="0" algn="l">
              <a:spcBef>
                <a:spcPts val="1000"/>
              </a:spcBef>
              <a:spcAft>
                <a:spcPts val="0"/>
              </a:spcAft>
              <a:buClr>
                <a:schemeClr val="dk1"/>
              </a:buClr>
              <a:buSzPct val="100000"/>
              <a:buFont typeface="Lato"/>
              <a:buChar char="➔"/>
            </a:pPr>
            <a:r>
              <a:rPr b="1" lang="en-GB" sz="1500">
                <a:latin typeface="Lato"/>
                <a:ea typeface="Lato"/>
                <a:cs typeface="Lato"/>
                <a:sym typeface="Lato"/>
              </a:rPr>
              <a:t>GenderID:</a:t>
            </a:r>
            <a:r>
              <a:rPr lang="en-GB" sz="1500">
                <a:latin typeface="Lato"/>
                <a:ea typeface="Lato"/>
                <a:cs typeface="Lato"/>
                <a:sym typeface="Lato"/>
              </a:rPr>
              <a:t> A numerical identifier for the customer's gender, where for example, '1' could represent male and '2' could represent female.</a:t>
            </a:r>
            <a:endParaRPr sz="1500">
              <a:latin typeface="Lato"/>
              <a:ea typeface="Lato"/>
              <a:cs typeface="Lato"/>
              <a:sym typeface="Lato"/>
            </a:endParaRPr>
          </a:p>
          <a:p>
            <a:pPr indent="-302418" lvl="0" marL="457200" rtl="0" algn="l">
              <a:spcBef>
                <a:spcPts val="1000"/>
              </a:spcBef>
              <a:spcAft>
                <a:spcPts val="0"/>
              </a:spcAft>
              <a:buClr>
                <a:schemeClr val="dk1"/>
              </a:buClr>
              <a:buSzPct val="100000"/>
              <a:buFont typeface="Arial"/>
              <a:buChar char="➔"/>
            </a:pPr>
            <a:r>
              <a:rPr b="1" lang="en-GB" sz="1500">
                <a:latin typeface="Lato"/>
                <a:ea typeface="Lato"/>
                <a:cs typeface="Lato"/>
                <a:sym typeface="Lato"/>
              </a:rPr>
              <a:t>Age:</a:t>
            </a:r>
            <a:r>
              <a:rPr lang="en-GB" sz="1500">
                <a:latin typeface="Lato"/>
                <a:ea typeface="Lato"/>
                <a:cs typeface="Lato"/>
                <a:sym typeface="Lato"/>
              </a:rPr>
              <a:t> The age of the customer.</a:t>
            </a:r>
            <a:endParaRPr b="1" sz="1500">
              <a:latin typeface="Lato"/>
              <a:ea typeface="Lato"/>
              <a:cs typeface="Lato"/>
              <a:sym typeface="Lato"/>
            </a:endParaRPr>
          </a:p>
          <a:p>
            <a:pPr indent="-302418" lvl="0" marL="457200" rtl="0" algn="l">
              <a:lnSpc>
                <a:spcPct val="125000"/>
              </a:lnSpc>
              <a:spcBef>
                <a:spcPts val="1000"/>
              </a:spcBef>
              <a:spcAft>
                <a:spcPts val="0"/>
              </a:spcAft>
              <a:buClr>
                <a:schemeClr val="dk1"/>
              </a:buClr>
              <a:buSzPct val="100000"/>
              <a:buFont typeface="Arial"/>
              <a:buChar char="➔"/>
            </a:pPr>
            <a:r>
              <a:rPr b="1" lang="en-GB" sz="1500">
                <a:latin typeface="Lato"/>
                <a:ea typeface="Lato"/>
                <a:cs typeface="Lato"/>
                <a:sym typeface="Lato"/>
              </a:rPr>
              <a:t>Tenure: </a:t>
            </a:r>
            <a:r>
              <a:rPr lang="en-GB" sz="1500">
                <a:latin typeface="Lato"/>
                <a:ea typeface="Lato"/>
                <a:cs typeface="Lato"/>
                <a:sym typeface="Lato"/>
              </a:rPr>
              <a:t>The number of years the customer has been with the bank.</a:t>
            </a:r>
            <a:endParaRPr sz="1500">
              <a:latin typeface="Lato"/>
              <a:ea typeface="Lato"/>
              <a:cs typeface="Lato"/>
              <a:sym typeface="Lato"/>
            </a:endParaRPr>
          </a:p>
          <a:p>
            <a:pPr indent="-302418" lvl="0" marL="457200" rtl="0" algn="l">
              <a:lnSpc>
                <a:spcPct val="125000"/>
              </a:lnSpc>
              <a:spcBef>
                <a:spcPts val="1000"/>
              </a:spcBef>
              <a:spcAft>
                <a:spcPts val="0"/>
              </a:spcAft>
              <a:buClr>
                <a:schemeClr val="dk1"/>
              </a:buClr>
              <a:buSzPct val="100000"/>
              <a:buFont typeface="Arial"/>
              <a:buChar char="➔"/>
            </a:pPr>
            <a:r>
              <a:rPr b="1" lang="en-GB" sz="1500">
                <a:latin typeface="Lato"/>
                <a:ea typeface="Lato"/>
                <a:cs typeface="Lato"/>
                <a:sym typeface="Lato"/>
              </a:rPr>
              <a:t>Balance: </a:t>
            </a:r>
            <a:r>
              <a:rPr lang="en-GB" sz="1500">
                <a:latin typeface="Lato"/>
                <a:ea typeface="Lato"/>
                <a:cs typeface="Lato"/>
                <a:sym typeface="Lato"/>
              </a:rPr>
              <a:t>Current balance in the customer's account.</a:t>
            </a:r>
            <a:endParaRPr sz="15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solidFill>
                  <a:srgbClr val="EA9999"/>
                </a:solidFill>
              </a:rPr>
              <a:t>Data Overview</a:t>
            </a:r>
            <a:endParaRPr/>
          </a:p>
        </p:txBody>
      </p:sp>
      <p:sp>
        <p:nvSpPr>
          <p:cNvPr id="89" name="Google Shape;89;p17"/>
          <p:cNvSpPr txBox="1"/>
          <p:nvPr>
            <p:ph idx="1" type="body"/>
          </p:nvPr>
        </p:nvSpPr>
        <p:spPr>
          <a:xfrm>
            <a:off x="387900" y="1352350"/>
            <a:ext cx="8580600" cy="3615900"/>
          </a:xfrm>
          <a:prstGeom prst="rect">
            <a:avLst/>
          </a:prstGeom>
        </p:spPr>
        <p:txBody>
          <a:bodyPr anchorCtr="0" anchor="t" bIns="91425" lIns="91425" spcFirstLastPara="1" rIns="91425" wrap="square" tIns="91425">
            <a:normAutofit fontScale="62500"/>
          </a:bodyPr>
          <a:lstStyle/>
          <a:p>
            <a:pPr indent="-288131" lvl="0" marL="457200" rtl="0" algn="l">
              <a:lnSpc>
                <a:spcPct val="125000"/>
              </a:lnSpc>
              <a:spcBef>
                <a:spcPts val="1000"/>
              </a:spcBef>
              <a:spcAft>
                <a:spcPts val="0"/>
              </a:spcAft>
              <a:buClr>
                <a:schemeClr val="dk1"/>
              </a:buClr>
              <a:buSzPct val="100000"/>
              <a:buFont typeface="Arial"/>
              <a:buChar char="➔"/>
            </a:pPr>
            <a:r>
              <a:rPr b="1" lang="en-GB" sz="1500">
                <a:latin typeface="Lato"/>
                <a:ea typeface="Lato"/>
                <a:cs typeface="Lato"/>
                <a:sym typeface="Lato"/>
              </a:rPr>
              <a:t>Num Of Products</a:t>
            </a:r>
            <a:r>
              <a:rPr lang="en-GB" sz="1500">
                <a:latin typeface="Lato"/>
                <a:ea typeface="Lato"/>
                <a:cs typeface="Lato"/>
                <a:sym typeface="Lato"/>
              </a:rPr>
              <a:t>: refers to the number of products that a customer has purchased through the bank. </a:t>
            </a:r>
            <a:endParaRPr sz="1500">
              <a:latin typeface="Lato"/>
              <a:ea typeface="Lato"/>
              <a:cs typeface="Lato"/>
              <a:sym typeface="Lato"/>
            </a:endParaRPr>
          </a:p>
          <a:p>
            <a:pPr indent="-288131" lvl="0" marL="457200" rtl="0" algn="l">
              <a:lnSpc>
                <a:spcPct val="125000"/>
              </a:lnSpc>
              <a:spcBef>
                <a:spcPts val="1000"/>
              </a:spcBef>
              <a:spcAft>
                <a:spcPts val="0"/>
              </a:spcAft>
              <a:buClr>
                <a:schemeClr val="dk1"/>
              </a:buClr>
              <a:buSzPct val="100000"/>
              <a:buFont typeface="Arial"/>
              <a:buChar char="➔"/>
            </a:pPr>
            <a:r>
              <a:rPr b="1" lang="en-GB" sz="1500">
                <a:latin typeface="Lato"/>
                <a:ea typeface="Lato"/>
                <a:cs typeface="Lato"/>
                <a:sym typeface="Lato"/>
              </a:rPr>
              <a:t>HasCrCard</a:t>
            </a:r>
            <a:r>
              <a:rPr lang="en-GB" sz="1500">
                <a:latin typeface="Lato"/>
                <a:ea typeface="Lato"/>
                <a:cs typeface="Lato"/>
                <a:sym typeface="Lato"/>
              </a:rPr>
              <a:t>: denotes whether or not a customer has a credit card. This column is also relevant, since people with a credit card are less likely to leave the bank.</a:t>
            </a:r>
            <a:endParaRPr sz="1500">
              <a:latin typeface="Lato"/>
              <a:ea typeface="Lato"/>
              <a:cs typeface="Lato"/>
              <a:sym typeface="Lato"/>
            </a:endParaRPr>
          </a:p>
          <a:p>
            <a:pPr indent="-288131" lvl="2" marL="1371600" rtl="0" algn="l">
              <a:lnSpc>
                <a:spcPct val="125000"/>
              </a:lnSpc>
              <a:spcBef>
                <a:spcPts val="1000"/>
              </a:spcBef>
              <a:spcAft>
                <a:spcPts val="0"/>
              </a:spcAft>
              <a:buClr>
                <a:schemeClr val="dk1"/>
              </a:buClr>
              <a:buSzPct val="100000"/>
              <a:buFont typeface="Arial"/>
              <a:buChar char="●"/>
            </a:pPr>
            <a:r>
              <a:rPr lang="en-GB" sz="1500">
                <a:latin typeface="Lato"/>
                <a:ea typeface="Lato"/>
                <a:cs typeface="Lato"/>
                <a:sym typeface="Lato"/>
              </a:rPr>
              <a:t>1 represents credit card holder</a:t>
            </a:r>
            <a:endParaRPr sz="1500">
              <a:latin typeface="Lato"/>
              <a:ea typeface="Lato"/>
              <a:cs typeface="Lato"/>
              <a:sym typeface="Lato"/>
            </a:endParaRPr>
          </a:p>
          <a:p>
            <a:pPr indent="-288131" lvl="2" marL="1371600" rtl="0" algn="l">
              <a:lnSpc>
                <a:spcPct val="125000"/>
              </a:lnSpc>
              <a:spcBef>
                <a:spcPts val="1000"/>
              </a:spcBef>
              <a:spcAft>
                <a:spcPts val="0"/>
              </a:spcAft>
              <a:buClr>
                <a:schemeClr val="dk1"/>
              </a:buClr>
              <a:buSzPct val="100000"/>
              <a:buFont typeface="Arial"/>
              <a:buChar char="●"/>
            </a:pPr>
            <a:r>
              <a:rPr lang="en-GB" sz="1500">
                <a:latin typeface="Lato"/>
                <a:ea typeface="Lato"/>
                <a:cs typeface="Lato"/>
                <a:sym typeface="Lato"/>
              </a:rPr>
              <a:t>0 represents non credit card holder</a:t>
            </a:r>
            <a:endParaRPr sz="1500">
              <a:latin typeface="Lato"/>
              <a:ea typeface="Lato"/>
              <a:cs typeface="Lato"/>
              <a:sym typeface="Lato"/>
            </a:endParaRPr>
          </a:p>
          <a:p>
            <a:pPr indent="-292100" lvl="0" marL="457200" rtl="0" algn="l">
              <a:lnSpc>
                <a:spcPct val="125000"/>
              </a:lnSpc>
              <a:spcBef>
                <a:spcPts val="1000"/>
              </a:spcBef>
              <a:spcAft>
                <a:spcPts val="0"/>
              </a:spcAft>
              <a:buClr>
                <a:schemeClr val="dk1"/>
              </a:buClr>
              <a:buSzPct val="100000"/>
              <a:buFont typeface="Arial"/>
              <a:buChar char="➔"/>
            </a:pPr>
            <a:r>
              <a:rPr b="1" lang="en-GB" sz="1600">
                <a:latin typeface="Lato"/>
                <a:ea typeface="Lato"/>
                <a:cs typeface="Lato"/>
                <a:sym typeface="Lato"/>
              </a:rPr>
              <a:t>IsActiveMember:</a:t>
            </a:r>
            <a:r>
              <a:rPr lang="en-GB" sz="1600">
                <a:latin typeface="Lato"/>
                <a:ea typeface="Lato"/>
                <a:cs typeface="Lato"/>
                <a:sym typeface="Lato"/>
              </a:rPr>
              <a:t> active customers are less likely to leave the bank (as per the criteria defined by the bank for identifying the activeness).</a:t>
            </a:r>
            <a:endParaRPr sz="1600">
              <a:latin typeface="Lato"/>
              <a:ea typeface="Lato"/>
              <a:cs typeface="Lato"/>
              <a:sym typeface="Lato"/>
            </a:endParaRPr>
          </a:p>
          <a:p>
            <a:pPr indent="-292100" lvl="2" marL="1371600" rtl="0" algn="l">
              <a:lnSpc>
                <a:spcPct val="125000"/>
              </a:lnSpc>
              <a:spcBef>
                <a:spcPts val="0"/>
              </a:spcBef>
              <a:spcAft>
                <a:spcPts val="0"/>
              </a:spcAft>
              <a:buClr>
                <a:schemeClr val="dk1"/>
              </a:buClr>
              <a:buSzPct val="100000"/>
              <a:buFont typeface="Arial"/>
              <a:buChar char="●"/>
            </a:pPr>
            <a:r>
              <a:rPr lang="en-GB" sz="1600">
                <a:latin typeface="Lato"/>
                <a:ea typeface="Lato"/>
                <a:cs typeface="Lato"/>
                <a:sym typeface="Lato"/>
              </a:rPr>
              <a:t>1 represents Active Member</a:t>
            </a:r>
            <a:endParaRPr sz="1600">
              <a:latin typeface="Lato"/>
              <a:ea typeface="Lato"/>
              <a:cs typeface="Lato"/>
              <a:sym typeface="Lato"/>
            </a:endParaRPr>
          </a:p>
          <a:p>
            <a:pPr indent="-292100" lvl="2" marL="1371600" rtl="0" algn="l">
              <a:lnSpc>
                <a:spcPct val="125000"/>
              </a:lnSpc>
              <a:spcBef>
                <a:spcPts val="0"/>
              </a:spcBef>
              <a:spcAft>
                <a:spcPts val="0"/>
              </a:spcAft>
              <a:buClr>
                <a:schemeClr val="dk1"/>
              </a:buClr>
              <a:buSzPct val="100000"/>
              <a:buFont typeface="Arial"/>
              <a:buChar char="●"/>
            </a:pPr>
            <a:r>
              <a:rPr lang="en-GB" sz="1600">
                <a:latin typeface="Lato"/>
                <a:ea typeface="Lato"/>
                <a:cs typeface="Lato"/>
                <a:sym typeface="Lato"/>
              </a:rPr>
              <a:t>0 represents Inactive Member</a:t>
            </a:r>
            <a:endParaRPr sz="1600">
              <a:latin typeface="Lato"/>
              <a:ea typeface="Lato"/>
              <a:cs typeface="Lato"/>
              <a:sym typeface="Lato"/>
            </a:endParaRPr>
          </a:p>
          <a:p>
            <a:pPr indent="-292100" lvl="0" marL="457200" rtl="0" algn="l">
              <a:lnSpc>
                <a:spcPct val="125000"/>
              </a:lnSpc>
              <a:spcBef>
                <a:spcPts val="1000"/>
              </a:spcBef>
              <a:spcAft>
                <a:spcPts val="0"/>
              </a:spcAft>
              <a:buClr>
                <a:schemeClr val="dk1"/>
              </a:buClr>
              <a:buSzPct val="100000"/>
              <a:buFont typeface="Arial"/>
              <a:buChar char="➔"/>
            </a:pPr>
            <a:r>
              <a:rPr b="1" lang="en-GB" sz="1600">
                <a:latin typeface="Lato"/>
                <a:ea typeface="Lato"/>
                <a:cs typeface="Lato"/>
                <a:sym typeface="Lato"/>
              </a:rPr>
              <a:t>Estimated Salary: </a:t>
            </a:r>
            <a:r>
              <a:rPr lang="en-GB" sz="1600">
                <a:latin typeface="Lato"/>
                <a:ea typeface="Lato"/>
                <a:cs typeface="Lato"/>
                <a:sym typeface="Lato"/>
              </a:rPr>
              <a:t>as with balance, people with lower salaries are more likely to leave the bank compared to those with higher salaries.</a:t>
            </a:r>
            <a:endParaRPr sz="1600">
              <a:latin typeface="Lato"/>
              <a:ea typeface="Lato"/>
              <a:cs typeface="Lato"/>
              <a:sym typeface="Lato"/>
            </a:endParaRPr>
          </a:p>
          <a:p>
            <a:pPr indent="-292100" lvl="0" marL="457200" rtl="0" algn="l">
              <a:lnSpc>
                <a:spcPct val="125000"/>
              </a:lnSpc>
              <a:spcBef>
                <a:spcPts val="1000"/>
              </a:spcBef>
              <a:spcAft>
                <a:spcPts val="0"/>
              </a:spcAft>
              <a:buClr>
                <a:schemeClr val="dk1"/>
              </a:buClr>
              <a:buSzPct val="100000"/>
              <a:buFont typeface="Arial"/>
              <a:buChar char="➔"/>
            </a:pPr>
            <a:r>
              <a:rPr b="1" lang="en-GB" sz="1600">
                <a:latin typeface="Lato"/>
                <a:ea typeface="Lato"/>
                <a:cs typeface="Lato"/>
                <a:sym typeface="Lato"/>
              </a:rPr>
              <a:t>Exited: </a:t>
            </a:r>
            <a:r>
              <a:rPr lang="en-GB" sz="1600">
                <a:latin typeface="Lato"/>
                <a:ea typeface="Lato"/>
                <a:cs typeface="Lato"/>
                <a:sym typeface="Lato"/>
              </a:rPr>
              <a:t> whether or not the customer left the bank.</a:t>
            </a:r>
            <a:endParaRPr sz="1600">
              <a:latin typeface="Lato"/>
              <a:ea typeface="Lato"/>
              <a:cs typeface="Lato"/>
              <a:sym typeface="Lato"/>
            </a:endParaRPr>
          </a:p>
          <a:p>
            <a:pPr indent="-292100" lvl="2" marL="1371600" rtl="0" algn="l">
              <a:lnSpc>
                <a:spcPct val="125000"/>
              </a:lnSpc>
              <a:spcBef>
                <a:spcPts val="0"/>
              </a:spcBef>
              <a:spcAft>
                <a:spcPts val="0"/>
              </a:spcAft>
              <a:buClr>
                <a:schemeClr val="dk1"/>
              </a:buClr>
              <a:buSzPct val="100000"/>
              <a:buFont typeface="Arial"/>
              <a:buChar char="●"/>
            </a:pPr>
            <a:r>
              <a:rPr lang="en-GB" sz="1600">
                <a:latin typeface="Lato"/>
                <a:ea typeface="Lato"/>
                <a:cs typeface="Lato"/>
                <a:sym typeface="Lato"/>
              </a:rPr>
              <a:t>0 represents Retain </a:t>
            </a:r>
            <a:endParaRPr sz="1600">
              <a:latin typeface="Lato"/>
              <a:ea typeface="Lato"/>
              <a:cs typeface="Lato"/>
              <a:sym typeface="Lato"/>
            </a:endParaRPr>
          </a:p>
          <a:p>
            <a:pPr indent="-292100" lvl="2" marL="1371600" rtl="0" algn="l">
              <a:lnSpc>
                <a:spcPct val="125000"/>
              </a:lnSpc>
              <a:spcBef>
                <a:spcPts val="0"/>
              </a:spcBef>
              <a:spcAft>
                <a:spcPts val="0"/>
              </a:spcAft>
              <a:buClr>
                <a:schemeClr val="dk1"/>
              </a:buClr>
              <a:buSzPct val="100000"/>
              <a:buFont typeface="Arial"/>
              <a:buChar char="●"/>
            </a:pPr>
            <a:r>
              <a:rPr lang="en-GB" sz="1600">
                <a:latin typeface="Lato"/>
                <a:ea typeface="Lato"/>
                <a:cs typeface="Lato"/>
                <a:sym typeface="Lato"/>
              </a:rPr>
              <a:t>1 represents Exit</a:t>
            </a:r>
            <a:endParaRPr sz="1600">
              <a:latin typeface="Lato"/>
              <a:ea typeface="Lato"/>
              <a:cs typeface="Lato"/>
              <a:sym typeface="Lato"/>
            </a:endParaRPr>
          </a:p>
          <a:p>
            <a:pPr indent="-292100" lvl="0" marL="457200" rtl="0" algn="l">
              <a:lnSpc>
                <a:spcPct val="125000"/>
              </a:lnSpc>
              <a:spcBef>
                <a:spcPts val="1000"/>
              </a:spcBef>
              <a:spcAft>
                <a:spcPts val="1000"/>
              </a:spcAft>
              <a:buClr>
                <a:schemeClr val="dk1"/>
              </a:buClr>
              <a:buSzPct val="100000"/>
              <a:buFont typeface="Arial"/>
              <a:buChar char="➔"/>
            </a:pPr>
            <a:r>
              <a:rPr b="1" lang="en-GB" sz="1600">
                <a:latin typeface="Lato"/>
                <a:ea typeface="Lato"/>
                <a:cs typeface="Lato"/>
                <a:sym typeface="Lato"/>
              </a:rPr>
              <a:t>Bank DOJ:</a:t>
            </a:r>
            <a:r>
              <a:rPr lang="en-GB" sz="1600">
                <a:latin typeface="Lato"/>
                <a:ea typeface="Lato"/>
                <a:cs typeface="Lato"/>
                <a:sym typeface="Lato"/>
              </a:rPr>
              <a:t> date when the Customer associated/joined  with the bank.</a:t>
            </a:r>
            <a:endParaRPr sz="15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Agenda</a:t>
            </a:r>
            <a:endParaRPr b="1"/>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GB"/>
              <a:t>Count of Customer vs Year </a:t>
            </a:r>
            <a:endParaRPr/>
          </a:p>
          <a:p>
            <a:pPr indent="-342900" lvl="0" marL="457200" rtl="0" algn="l">
              <a:spcBef>
                <a:spcPts val="0"/>
              </a:spcBef>
              <a:spcAft>
                <a:spcPts val="0"/>
              </a:spcAft>
              <a:buSzPts val="1800"/>
              <a:buAutoNum type="arabicPeriod"/>
            </a:pPr>
            <a:r>
              <a:rPr lang="en-GB"/>
              <a:t>Sum of Estimated Salary vs Year</a:t>
            </a:r>
            <a:endParaRPr/>
          </a:p>
          <a:p>
            <a:pPr indent="-342900" lvl="0" marL="457200" rtl="0" algn="l">
              <a:spcBef>
                <a:spcPts val="0"/>
              </a:spcBef>
              <a:spcAft>
                <a:spcPts val="0"/>
              </a:spcAft>
              <a:buSzPts val="1800"/>
              <a:buAutoNum type="arabicPeriod"/>
            </a:pPr>
            <a:r>
              <a:rPr lang="en-GB"/>
              <a:t>Credit Score vs Num Of Product</a:t>
            </a:r>
            <a:endParaRPr/>
          </a:p>
          <a:p>
            <a:pPr indent="-342900" lvl="0" marL="457200" rtl="0" algn="l">
              <a:spcBef>
                <a:spcPts val="0"/>
              </a:spcBef>
              <a:spcAft>
                <a:spcPts val="0"/>
              </a:spcAft>
              <a:buSzPts val="1800"/>
              <a:buAutoNum type="arabicPeriod"/>
            </a:pPr>
            <a:r>
              <a:rPr lang="en-GB"/>
              <a:t>Sum of Balance vs Tenure</a:t>
            </a:r>
            <a:endParaRPr/>
          </a:p>
          <a:p>
            <a:pPr indent="-342900" lvl="0" marL="457200" rtl="0" algn="l">
              <a:spcBef>
                <a:spcPts val="0"/>
              </a:spcBef>
              <a:spcAft>
                <a:spcPts val="0"/>
              </a:spcAft>
              <a:buSzPts val="1800"/>
              <a:buAutoNum type="arabicPeriod"/>
            </a:pPr>
            <a:r>
              <a:rPr lang="en-GB"/>
              <a:t>Analysis graphs Based on  Exited or Not Exited Customer</a:t>
            </a:r>
            <a:endParaRPr/>
          </a:p>
          <a:p>
            <a:pPr indent="-342900" lvl="0" marL="457200" rtl="0" algn="l">
              <a:spcBef>
                <a:spcPts val="0"/>
              </a:spcBef>
              <a:spcAft>
                <a:spcPts val="0"/>
              </a:spcAft>
              <a:buSzPts val="1800"/>
              <a:buAutoNum type="arabicPeriod"/>
            </a:pPr>
            <a:r>
              <a:rPr lang="en-GB"/>
              <a:t>Analysis Visuals Based On Active and Not Active Customer</a:t>
            </a:r>
            <a:endParaRPr/>
          </a:p>
          <a:p>
            <a:pPr indent="-342900" lvl="0" marL="457200" rtl="0" algn="l">
              <a:spcBef>
                <a:spcPts val="0"/>
              </a:spcBef>
              <a:spcAft>
                <a:spcPts val="0"/>
              </a:spcAft>
              <a:buSzPts val="1800"/>
              <a:buAutoNum type="arabicPeriod"/>
            </a:pPr>
            <a:r>
              <a:rPr lang="en-GB"/>
              <a:t>Analysis Visual Based on Gender </a:t>
            </a:r>
            <a:endParaRPr/>
          </a:p>
          <a:p>
            <a:pPr indent="-342900" lvl="0" marL="457200" rtl="0" algn="l">
              <a:spcBef>
                <a:spcPts val="0"/>
              </a:spcBef>
              <a:spcAft>
                <a:spcPts val="0"/>
              </a:spcAft>
              <a:buSzPts val="1800"/>
              <a:buAutoNum type="arabicPeriod"/>
            </a:pPr>
            <a:r>
              <a:rPr lang="en-GB"/>
              <a:t>Analysis Visual Based on Country</a:t>
            </a:r>
            <a:endParaRPr/>
          </a:p>
          <a:p>
            <a:pPr indent="-342900" lvl="0" marL="457200" rtl="0" algn="l">
              <a:spcBef>
                <a:spcPts val="0"/>
              </a:spcBef>
              <a:spcAft>
                <a:spcPts val="0"/>
              </a:spcAft>
              <a:buSzPts val="1800"/>
              <a:buAutoNum type="arabicPeriod"/>
            </a:pPr>
            <a:r>
              <a:rPr lang="en-GB"/>
              <a:t>Analysis Visual Based on Time Span</a:t>
            </a:r>
            <a:endParaRPr/>
          </a:p>
          <a:p>
            <a:pPr indent="-342900" lvl="0" marL="457200" rtl="0" algn="l">
              <a:spcBef>
                <a:spcPts val="0"/>
              </a:spcBef>
              <a:spcAft>
                <a:spcPts val="0"/>
              </a:spcAft>
              <a:buSzPts val="1800"/>
              <a:buAutoNum type="arabicPeriod"/>
            </a:pPr>
            <a:r>
              <a:rPr lang="en-GB"/>
              <a:t>DashBoard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Count Of Customer vs Year</a:t>
            </a:r>
            <a:endParaRPr/>
          </a:p>
        </p:txBody>
      </p:sp>
      <p:sp>
        <p:nvSpPr>
          <p:cNvPr id="101" name="Google Shape;101;p19"/>
          <p:cNvSpPr txBox="1"/>
          <p:nvPr>
            <p:ph idx="1" type="body"/>
          </p:nvPr>
        </p:nvSpPr>
        <p:spPr>
          <a:xfrm>
            <a:off x="6490200" y="1489825"/>
            <a:ext cx="2265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No of Customer is increased year by year ,which is good sign for bank to retain customer and sell products </a:t>
            </a:r>
            <a:endParaRPr/>
          </a:p>
        </p:txBody>
      </p:sp>
      <p:pic>
        <p:nvPicPr>
          <p:cNvPr id="102" name="Google Shape;102;p19"/>
          <p:cNvPicPr preferRelativeResize="0"/>
          <p:nvPr/>
        </p:nvPicPr>
        <p:blipFill>
          <a:blip r:embed="rId3">
            <a:alphaModFix/>
          </a:blip>
          <a:stretch>
            <a:fillRect/>
          </a:stretch>
        </p:blipFill>
        <p:spPr>
          <a:xfrm>
            <a:off x="387900" y="1489825"/>
            <a:ext cx="6102300" cy="307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Sum Of Estimated Salary vs Year</a:t>
            </a:r>
            <a:endParaRPr/>
          </a:p>
        </p:txBody>
      </p:sp>
      <p:sp>
        <p:nvSpPr>
          <p:cNvPr id="108" name="Google Shape;108;p20"/>
          <p:cNvSpPr txBox="1"/>
          <p:nvPr>
            <p:ph idx="1" type="body"/>
          </p:nvPr>
        </p:nvSpPr>
        <p:spPr>
          <a:xfrm>
            <a:off x="7203175" y="1489825"/>
            <a:ext cx="17655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Sum of Estimated Salary is increased year by year ,which is good sign for Bank to sell product through new scheme and rewards .</a:t>
            </a:r>
            <a:endParaRPr/>
          </a:p>
        </p:txBody>
      </p:sp>
      <p:pic>
        <p:nvPicPr>
          <p:cNvPr id="109" name="Google Shape;109;p20"/>
          <p:cNvPicPr preferRelativeResize="0"/>
          <p:nvPr/>
        </p:nvPicPr>
        <p:blipFill>
          <a:blip r:embed="rId3">
            <a:alphaModFix/>
          </a:blip>
          <a:stretch>
            <a:fillRect/>
          </a:stretch>
        </p:blipFill>
        <p:spPr>
          <a:xfrm>
            <a:off x="387900" y="1403000"/>
            <a:ext cx="6815276" cy="316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Credit Score vs Num Of Product</a:t>
            </a:r>
            <a:endParaRPr b="1"/>
          </a:p>
        </p:txBody>
      </p:sp>
      <p:sp>
        <p:nvSpPr>
          <p:cNvPr id="115" name="Google Shape;115;p21"/>
          <p:cNvSpPr txBox="1"/>
          <p:nvPr>
            <p:ph idx="1" type="body"/>
          </p:nvPr>
        </p:nvSpPr>
        <p:spPr>
          <a:xfrm>
            <a:off x="7254100" y="1489825"/>
            <a:ext cx="1502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Customer who have credit between 650 to 750 purchase maximum no of product.</a:t>
            </a:r>
            <a:endParaRPr/>
          </a:p>
        </p:txBody>
      </p:sp>
      <p:pic>
        <p:nvPicPr>
          <p:cNvPr id="116" name="Google Shape;116;p21"/>
          <p:cNvPicPr preferRelativeResize="0"/>
          <p:nvPr/>
        </p:nvPicPr>
        <p:blipFill>
          <a:blip r:embed="rId3">
            <a:alphaModFix/>
          </a:blip>
          <a:stretch>
            <a:fillRect/>
          </a:stretch>
        </p:blipFill>
        <p:spPr>
          <a:xfrm>
            <a:off x="387900" y="1352875"/>
            <a:ext cx="6866199" cy="335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