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Corben"/>
      <p:bold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Corben-bold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6e1989d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c6e1989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36e1e5d29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36e1e5d2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c690eb2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c690eb2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c690eb2e2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c690eb2e2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c6e1989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c6e1989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c6e1989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c6e1989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c6e1989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c6e1989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c6e1989d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c6e1989d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c6e6fa3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c6e6fa3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c6e6fa3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c6e6fa3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053000" y="52625"/>
            <a:ext cx="77730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GB" sz="2400">
                <a:latin typeface="Lato"/>
                <a:ea typeface="Lato"/>
                <a:cs typeface="Lato"/>
                <a:sym typeface="Lato"/>
              </a:rPr>
              <a:t> 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rgbClr val="351C75"/>
                </a:solidFill>
                <a:latin typeface="Corben"/>
                <a:ea typeface="Corben"/>
                <a:cs typeface="Corben"/>
                <a:sym typeface="Corben"/>
              </a:rPr>
              <a:t>OPENING NEW RESTAURANT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428675" y="4272800"/>
            <a:ext cx="35376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-GB" sz="1679">
                <a:solidFill>
                  <a:srgbClr val="0000FF"/>
                </a:solidFill>
              </a:rPr>
              <a:t>Made by: Dhirender Singh Rawat</a:t>
            </a:r>
            <a:endParaRPr b="1" sz="1679">
              <a:solidFill>
                <a:srgbClr val="0000FF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050" y="1616713"/>
            <a:ext cx="2125875" cy="132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ctrTitle"/>
          </p:nvPr>
        </p:nvSpPr>
        <p:spPr>
          <a:xfrm>
            <a:off x="824000" y="296875"/>
            <a:ext cx="80862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51C75"/>
                </a:solidFill>
                <a:latin typeface="Corben"/>
                <a:ea typeface="Corben"/>
                <a:cs typeface="Corben"/>
                <a:sym typeface="Corben"/>
              </a:rPr>
              <a:t>Restaurant</a:t>
            </a:r>
            <a:r>
              <a:rPr lang="en-GB" sz="3200">
                <a:solidFill>
                  <a:srgbClr val="351C75"/>
                </a:solidFill>
                <a:latin typeface="Corben"/>
                <a:ea typeface="Corben"/>
                <a:cs typeface="Corben"/>
                <a:sym typeface="Corben"/>
              </a:rPr>
              <a:t> in different price range</a:t>
            </a:r>
            <a:r>
              <a:rPr lang="en-GB" sz="3200">
                <a:solidFill>
                  <a:srgbClr val="351C75"/>
                </a:solidFill>
                <a:latin typeface="Corben"/>
                <a:ea typeface="Corben"/>
                <a:cs typeface="Corben"/>
                <a:sym typeface="Corben"/>
              </a:rPr>
              <a:t> 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1044900" y="1243500"/>
            <a:ext cx="46362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highlight>
                <a:srgbClr val="D9D9D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75" y="1411831"/>
            <a:ext cx="3562350" cy="20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250" y="1436413"/>
            <a:ext cx="4194050" cy="19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ctrTitle"/>
          </p:nvPr>
        </p:nvSpPr>
        <p:spPr>
          <a:xfrm>
            <a:off x="288400" y="1569575"/>
            <a:ext cx="85017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200">
                <a:solidFill>
                  <a:schemeClr val="accent2"/>
                </a:solidFill>
              </a:rPr>
              <a:t>Thank You</a:t>
            </a:r>
            <a:r>
              <a:rPr lang="en-GB"/>
              <a:t> </a:t>
            </a:r>
            <a:endParaRPr/>
          </a:p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70550" y="4337100"/>
            <a:ext cx="80370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a great day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824000" y="296875"/>
            <a:ext cx="67503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n"/>
              <a:buNone/>
            </a:pPr>
            <a:r>
              <a:rPr lang="en-GB" sz="3200">
                <a:solidFill>
                  <a:srgbClr val="351C75"/>
                </a:solidFill>
                <a:latin typeface="Corben"/>
                <a:ea typeface="Corben"/>
                <a:cs typeface="Corben"/>
                <a:sym typeface="Corben"/>
              </a:rPr>
              <a:t>ANALYSIS – OPENING NEW RESTAURANT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824000" y="1243500"/>
            <a:ext cx="69504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787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Noto Sans Symbols"/>
              <a:buChar char="●"/>
            </a:pPr>
            <a:r>
              <a:rPr b="1" lang="en-GB" sz="16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Analyzing Countries with less competition.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787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Noto Sans Symbols"/>
              <a:buChar char="●"/>
            </a:pPr>
            <a:r>
              <a:rPr b="1" lang="en-GB" sz="16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States and Cities for opening new restaurant.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787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Noto Sans Symbols"/>
              <a:buChar char="●"/>
            </a:pPr>
            <a:r>
              <a:rPr b="1" lang="en-GB" sz="16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 – in the suggested country. 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787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Noto Sans Symbols"/>
              <a:buChar char="●"/>
            </a:pPr>
            <a:r>
              <a:rPr b="1" lang="en-GB" sz="16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expenditure on food – in the suggested country.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787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Noto Sans Symbols"/>
              <a:buChar char="●"/>
            </a:pPr>
            <a:r>
              <a:rPr b="1" lang="en-GB" sz="16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delivery / table booking.</a:t>
            </a:r>
            <a:endParaRPr b="1" sz="16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25"/>
              <a:buFont typeface="Arial"/>
              <a:buChar char="●"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Competitors.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Cuisines. 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787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Noto Sans Symbols"/>
              <a:buChar char="●"/>
            </a:pPr>
            <a:r>
              <a:rPr b="1" lang="en-GB" sz="16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Restaurants in different price range.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787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Noto Sans Symbols"/>
              <a:buChar char="●"/>
            </a:pPr>
            <a:r>
              <a:rPr b="1" lang="en-GB" sz="16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Dashboard.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824000" y="296875"/>
            <a:ext cx="80862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51C75"/>
                </a:solidFill>
                <a:latin typeface="Corben"/>
                <a:ea typeface="Corben"/>
                <a:cs typeface="Corben"/>
                <a:sym typeface="Corben"/>
              </a:rPr>
              <a:t>Country with less competition 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24000" y="1243500"/>
            <a:ext cx="69504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selection of countries has been done on the basis of two factor: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i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Competition 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i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ratings are average in the countries </a:t>
            </a:r>
            <a:endParaRPr i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the rating has been taken into consideration </a:t>
            </a:r>
            <a:endParaRPr i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this indicates the people are not satisfied    </a:t>
            </a:r>
            <a:endParaRPr i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the type of restaurant that are there</a:t>
            </a: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FF"/>
                </a:solidFill>
                <a:highlight>
                  <a:srgbClr val="D9D9D9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GB" sz="1800">
                <a:solidFill>
                  <a:srgbClr val="0000FF"/>
                </a:solidFill>
                <a:highlight>
                  <a:srgbClr val="D9D9D9"/>
                </a:highlight>
                <a:latin typeface="Calibri"/>
                <a:ea typeface="Calibri"/>
                <a:cs typeface="Calibri"/>
                <a:sym typeface="Calibri"/>
              </a:rPr>
              <a:t>Australia</a:t>
            </a:r>
            <a:r>
              <a:rPr b="1" lang="en-GB" sz="1800">
                <a:solidFill>
                  <a:srgbClr val="0000FF"/>
                </a:solidFill>
                <a:highlight>
                  <a:srgbClr val="D9D9D9"/>
                </a:highlight>
                <a:latin typeface="Calibri"/>
                <a:ea typeface="Calibri"/>
                <a:cs typeface="Calibri"/>
                <a:sym typeface="Calibri"/>
              </a:rPr>
              <a:t>,Canada,Singapore,Sri </a:t>
            </a:r>
            <a:r>
              <a:rPr b="1" lang="en-GB" sz="1800">
                <a:solidFill>
                  <a:srgbClr val="0000FF"/>
                </a:solidFill>
                <a:highlight>
                  <a:srgbClr val="D9D9D9"/>
                </a:highlight>
                <a:latin typeface="Calibri"/>
                <a:ea typeface="Calibri"/>
                <a:cs typeface="Calibri"/>
                <a:sym typeface="Calibri"/>
              </a:rPr>
              <a:t>Lanka</a:t>
            </a:r>
            <a:r>
              <a:rPr b="1" lang="en-GB" sz="1800">
                <a:solidFill>
                  <a:srgbClr val="0000FF"/>
                </a:solidFill>
                <a:highlight>
                  <a:srgbClr val="D9D9D9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800">
              <a:solidFill>
                <a:srgbClr val="0000FF"/>
              </a:solidFill>
              <a:highlight>
                <a:srgbClr val="D9D9D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850" y="1672425"/>
            <a:ext cx="3776100" cy="30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824000" y="296875"/>
            <a:ext cx="80862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51C75"/>
                </a:solidFill>
                <a:latin typeface="Corben"/>
                <a:ea typeface="Corben"/>
                <a:cs typeface="Corben"/>
                <a:sym typeface="Corben"/>
              </a:rPr>
              <a:t>Country selected </a:t>
            </a:r>
            <a:r>
              <a:rPr lang="en-GB" sz="3200">
                <a:solidFill>
                  <a:srgbClr val="351C75"/>
                </a:solidFill>
                <a:latin typeface="Corben"/>
                <a:ea typeface="Corben"/>
                <a:cs typeface="Corben"/>
                <a:sym typeface="Corben"/>
              </a:rPr>
              <a:t>Cities  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824000" y="1243500"/>
            <a:ext cx="69504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●"/>
            </a:pPr>
            <a:r>
              <a:rPr b="1" i="1" lang="en-GB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Australia</a:t>
            </a:r>
            <a:r>
              <a:rPr b="1" i="1" lang="en-GB" sz="2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 = (</a:t>
            </a:r>
            <a:r>
              <a:rPr b="1" i="1"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Armidale, Flaxton, Macedo</a:t>
            </a:r>
            <a:r>
              <a:rPr b="1" i="1" lang="en-GB" sz="2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28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Calibri"/>
              <a:buChar char="●"/>
            </a:pPr>
            <a:r>
              <a:rPr b="1" i="1" lang="en-GB" sz="2800">
                <a:latin typeface="Calibri"/>
                <a:ea typeface="Calibri"/>
                <a:cs typeface="Calibri"/>
                <a:sym typeface="Calibri"/>
              </a:rPr>
              <a:t>Canada</a:t>
            </a:r>
            <a:r>
              <a:rPr b="1" i="1" lang="en-GB" sz="2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b="1" i="1"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Yorkton, Chatham-kent, consort, Vineland station</a:t>
            </a:r>
            <a:r>
              <a:rPr b="1" i="1" lang="en-GB" sz="2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28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Calibri"/>
              <a:buChar char="●"/>
            </a:pPr>
            <a:r>
              <a:rPr b="1" i="1" lang="en-GB" sz="2800">
                <a:latin typeface="Calibri"/>
                <a:ea typeface="Calibri"/>
                <a:cs typeface="Calibri"/>
                <a:sym typeface="Calibri"/>
              </a:rPr>
              <a:t>Singapore</a:t>
            </a:r>
            <a:r>
              <a:rPr b="1" i="1" lang="en-GB" sz="2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b="1" i="1"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Singapore</a:t>
            </a:r>
            <a:r>
              <a:rPr b="1" i="1" lang="en-GB" sz="2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28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Calibri"/>
              <a:buChar char="●"/>
            </a:pPr>
            <a:r>
              <a:rPr b="1" i="1" lang="en-GB" sz="2800">
                <a:latin typeface="Calibri"/>
                <a:ea typeface="Calibri"/>
                <a:cs typeface="Calibri"/>
                <a:sym typeface="Calibri"/>
              </a:rPr>
              <a:t>Sri </a:t>
            </a:r>
            <a:r>
              <a:rPr b="1" i="1" lang="en-GB" sz="2800">
                <a:latin typeface="Calibri"/>
                <a:ea typeface="Calibri"/>
                <a:cs typeface="Calibri"/>
                <a:sym typeface="Calibri"/>
              </a:rPr>
              <a:t>Lanka</a:t>
            </a:r>
            <a:r>
              <a:rPr b="1" i="1" lang="en-GB" sz="2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i="1" lang="en-GB" sz="2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Colombo</a:t>
            </a:r>
            <a:r>
              <a:rPr b="1" i="1" lang="en-GB" sz="2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28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highlight>
                <a:srgbClr val="D9D9D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824000" y="296875"/>
            <a:ext cx="80862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51C75"/>
                </a:solidFill>
                <a:latin typeface="Corben"/>
                <a:ea typeface="Corben"/>
                <a:cs typeface="Corben"/>
                <a:sym typeface="Corben"/>
              </a:rPr>
              <a:t>Average Rating of Restaurants in Selected Countries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044900" y="1243500"/>
            <a:ext cx="46362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ratings in the selected countries are in the range 3.6 to 4.0. The average of ratings are giving insights that people are not fully satisfied with some restaurants.</a:t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hence its an opportunity for us to attract the people by providing the best of food and services.</a:t>
            </a:r>
            <a:endParaRPr b="1" i="1" sz="3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highlight>
                <a:srgbClr val="D9D9D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500" y="1143475"/>
            <a:ext cx="31581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500" y="3042150"/>
            <a:ext cx="3158100" cy="17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824000" y="296875"/>
            <a:ext cx="80862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51C75"/>
                </a:solidFill>
                <a:latin typeface="Corben"/>
                <a:ea typeface="Corben"/>
                <a:cs typeface="Corben"/>
                <a:sym typeface="Corben"/>
              </a:rPr>
              <a:t>Expenditure on Food 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1044900" y="1243500"/>
            <a:ext cx="46362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highlight>
                <a:srgbClr val="D9D9D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900" y="1156275"/>
            <a:ext cx="71525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900" y="2674000"/>
            <a:ext cx="7152524" cy="18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824000" y="296875"/>
            <a:ext cx="80862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51C75"/>
                </a:solidFill>
                <a:latin typeface="Corben"/>
                <a:ea typeface="Corben"/>
                <a:cs typeface="Corben"/>
                <a:sym typeface="Corben"/>
              </a:rPr>
              <a:t>Delivery Analysis </a:t>
            </a:r>
            <a:r>
              <a:rPr lang="en-GB" sz="3200">
                <a:solidFill>
                  <a:srgbClr val="351C75"/>
                </a:solidFill>
                <a:latin typeface="Corben"/>
                <a:ea typeface="Corben"/>
                <a:cs typeface="Corben"/>
                <a:sym typeface="Corben"/>
              </a:rPr>
              <a:t>of Food 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1044900" y="1243500"/>
            <a:ext cx="46362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highlight>
                <a:srgbClr val="D9D9D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900" y="1317150"/>
            <a:ext cx="3150475" cy="33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175" y="1317150"/>
            <a:ext cx="3158100" cy="33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ctrTitle"/>
          </p:nvPr>
        </p:nvSpPr>
        <p:spPr>
          <a:xfrm>
            <a:off x="824000" y="296875"/>
            <a:ext cx="80862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51C75"/>
                </a:solidFill>
                <a:latin typeface="Corben"/>
                <a:ea typeface="Corben"/>
                <a:cs typeface="Corben"/>
                <a:sym typeface="Corben"/>
              </a:rPr>
              <a:t>Biggest &amp; lesser Competitor  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1044900" y="1243500"/>
            <a:ext cx="46362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highlight>
                <a:srgbClr val="D9D9D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882" y="1501550"/>
            <a:ext cx="62405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832" y="3194175"/>
            <a:ext cx="6240526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ctrTitle"/>
          </p:nvPr>
        </p:nvSpPr>
        <p:spPr>
          <a:xfrm>
            <a:off x="824000" y="296875"/>
            <a:ext cx="80862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51C75"/>
                </a:solidFill>
                <a:latin typeface="Corben"/>
                <a:ea typeface="Corben"/>
                <a:cs typeface="Corben"/>
                <a:sym typeface="Corben"/>
              </a:rPr>
              <a:t>Diverse Culinary Delights:Explorings Cuisines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1044900" y="1243500"/>
            <a:ext cx="46362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highlight>
                <a:srgbClr val="D9D9D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700" y="1411800"/>
            <a:ext cx="6984226" cy="34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