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8"/>
  </p:notesMasterIdLst>
  <p:sldIdLst>
    <p:sldId id="518" r:id="rId2"/>
    <p:sldId id="258" r:id="rId3"/>
    <p:sldId id="493" r:id="rId4"/>
    <p:sldId id="519" r:id="rId5"/>
    <p:sldId id="520" r:id="rId6"/>
    <p:sldId id="521" r:id="rId7"/>
    <p:sldId id="515" r:id="rId8"/>
    <p:sldId id="522" r:id="rId9"/>
    <p:sldId id="523" r:id="rId10"/>
    <p:sldId id="524" r:id="rId11"/>
    <p:sldId id="628" r:id="rId12"/>
    <p:sldId id="525" r:id="rId13"/>
    <p:sldId id="526" r:id="rId14"/>
    <p:sldId id="527" r:id="rId15"/>
    <p:sldId id="528" r:id="rId16"/>
    <p:sldId id="529" r:id="rId17"/>
    <p:sldId id="530" r:id="rId18"/>
    <p:sldId id="531" r:id="rId19"/>
    <p:sldId id="532" r:id="rId20"/>
    <p:sldId id="533" r:id="rId21"/>
    <p:sldId id="534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51" r:id="rId37"/>
    <p:sldId id="552" r:id="rId38"/>
    <p:sldId id="553" r:id="rId39"/>
    <p:sldId id="554" r:id="rId40"/>
    <p:sldId id="558" r:id="rId41"/>
    <p:sldId id="555" r:id="rId42"/>
    <p:sldId id="556" r:id="rId43"/>
    <p:sldId id="557" r:id="rId44"/>
    <p:sldId id="559" r:id="rId45"/>
    <p:sldId id="560" r:id="rId46"/>
    <p:sldId id="561" r:id="rId47"/>
    <p:sldId id="562" r:id="rId48"/>
    <p:sldId id="563" r:id="rId49"/>
    <p:sldId id="564" r:id="rId50"/>
    <p:sldId id="565" r:id="rId51"/>
    <p:sldId id="566" r:id="rId52"/>
    <p:sldId id="567" r:id="rId53"/>
    <p:sldId id="568" r:id="rId54"/>
    <p:sldId id="569" r:id="rId55"/>
    <p:sldId id="570" r:id="rId56"/>
    <p:sldId id="571" r:id="rId57"/>
    <p:sldId id="572" r:id="rId58"/>
    <p:sldId id="573" r:id="rId59"/>
    <p:sldId id="574" r:id="rId60"/>
    <p:sldId id="575" r:id="rId61"/>
    <p:sldId id="576" r:id="rId62"/>
    <p:sldId id="577" r:id="rId63"/>
    <p:sldId id="578" r:id="rId64"/>
    <p:sldId id="579" r:id="rId65"/>
    <p:sldId id="580" r:id="rId66"/>
    <p:sldId id="581" r:id="rId67"/>
    <p:sldId id="582" r:id="rId68"/>
    <p:sldId id="583" r:id="rId69"/>
    <p:sldId id="584" r:id="rId70"/>
    <p:sldId id="585" r:id="rId71"/>
    <p:sldId id="586" r:id="rId72"/>
    <p:sldId id="587" r:id="rId73"/>
    <p:sldId id="588" r:id="rId74"/>
    <p:sldId id="589" r:id="rId75"/>
    <p:sldId id="590" r:id="rId76"/>
    <p:sldId id="591" r:id="rId77"/>
    <p:sldId id="592" r:id="rId78"/>
    <p:sldId id="593" r:id="rId79"/>
    <p:sldId id="594" r:id="rId80"/>
    <p:sldId id="595" r:id="rId81"/>
    <p:sldId id="596" r:id="rId82"/>
    <p:sldId id="597" r:id="rId83"/>
    <p:sldId id="598" r:id="rId84"/>
    <p:sldId id="599" r:id="rId85"/>
    <p:sldId id="600" r:id="rId86"/>
    <p:sldId id="601" r:id="rId87"/>
    <p:sldId id="602" r:id="rId88"/>
    <p:sldId id="603" r:id="rId89"/>
    <p:sldId id="604" r:id="rId90"/>
    <p:sldId id="605" r:id="rId91"/>
    <p:sldId id="606" r:id="rId92"/>
    <p:sldId id="607" r:id="rId93"/>
    <p:sldId id="608" r:id="rId94"/>
    <p:sldId id="609" r:id="rId95"/>
    <p:sldId id="610" r:id="rId96"/>
    <p:sldId id="611" r:id="rId97"/>
    <p:sldId id="612" r:id="rId98"/>
    <p:sldId id="613" r:id="rId99"/>
    <p:sldId id="614" r:id="rId100"/>
    <p:sldId id="615" r:id="rId101"/>
    <p:sldId id="616" r:id="rId102"/>
    <p:sldId id="617" r:id="rId103"/>
    <p:sldId id="618" r:id="rId104"/>
    <p:sldId id="619" r:id="rId105"/>
    <p:sldId id="620" r:id="rId106"/>
    <p:sldId id="621" r:id="rId107"/>
    <p:sldId id="622" r:id="rId108"/>
    <p:sldId id="623" r:id="rId109"/>
    <p:sldId id="624" r:id="rId110"/>
    <p:sldId id="625" r:id="rId111"/>
    <p:sldId id="626" r:id="rId112"/>
    <p:sldId id="627" r:id="rId113"/>
    <p:sldId id="499" r:id="rId114"/>
    <p:sldId id="629" r:id="rId115"/>
    <p:sldId id="630" r:id="rId116"/>
    <p:sldId id="632" r:id="rId117"/>
    <p:sldId id="638" r:id="rId118"/>
    <p:sldId id="633" r:id="rId119"/>
    <p:sldId id="635" r:id="rId120"/>
    <p:sldId id="634" r:id="rId121"/>
    <p:sldId id="636" r:id="rId122"/>
    <p:sldId id="637" r:id="rId123"/>
    <p:sldId id="639" r:id="rId124"/>
    <p:sldId id="640" r:id="rId125"/>
    <p:sldId id="641" r:id="rId126"/>
    <p:sldId id="395" r:id="rId127"/>
  </p:sldIdLst>
  <p:sldSz cx="9144000" cy="5143500" type="screen16x9"/>
  <p:notesSz cx="6858000" cy="9144000"/>
  <p:embeddedFontLst>
    <p:embeddedFont>
      <p:font typeface="Anton" pitchFamily="2" charset="0"/>
      <p:regular r:id="rId129"/>
    </p:embeddedFont>
    <p:embeddedFont>
      <p:font typeface="Cambria Math" panose="02040503050406030204" pitchFamily="18" charset="0"/>
      <p:regular r:id="rId130"/>
    </p:embeddedFont>
    <p:embeddedFont>
      <p:font typeface="Consolas" panose="020B0609020204030204" pitchFamily="49" charset="0"/>
      <p:regular r:id="rId131"/>
      <p:bold r:id="rId132"/>
      <p:italic r:id="rId133"/>
      <p:boldItalic r:id="rId134"/>
    </p:embeddedFont>
    <p:embeddedFont>
      <p:font typeface="Fira Sans Extra Condensed Medium" panose="020B0604020202020204" charset="0"/>
      <p:regular r:id="rId135"/>
      <p:bold r:id="rId136"/>
      <p:italic r:id="rId137"/>
      <p:boldItalic r:id="rId138"/>
    </p:embeddedFont>
    <p:embeddedFont>
      <p:font typeface="Livvic Light" pitchFamily="2" charset="0"/>
      <p:regular r:id="rId139"/>
      <p:italic r:id="rId140"/>
    </p:embeddedFont>
    <p:embeddedFont>
      <p:font typeface="Nunito" pitchFamily="2" charset="0"/>
      <p:regular r:id="rId141"/>
      <p:bold r:id="rId142"/>
      <p:italic r:id="rId143"/>
      <p:boldItalic r:id="rId144"/>
    </p:embeddedFont>
    <p:embeddedFont>
      <p:font typeface="Nunito Light" pitchFamily="2" charset="0"/>
      <p:regular r:id="rId145"/>
      <p:italic r:id="rId146"/>
    </p:embeddedFont>
    <p:embeddedFont>
      <p:font typeface="Roboto" panose="02000000000000000000" pitchFamily="2" charset="0"/>
      <p:regular r:id="rId147"/>
      <p:bold r:id="rId148"/>
      <p:italic r:id="rId149"/>
      <p:boldItalic r:id="rId150"/>
    </p:embeddedFont>
    <p:embeddedFont>
      <p:font typeface="Roboto Condensed Light" panose="02000000000000000000" pitchFamily="2" charset="0"/>
      <p:regular r:id="rId151"/>
      <p:italic r:id="rId152"/>
    </p:embeddedFont>
    <p:embeddedFont>
      <p:font typeface="Roboto Light" panose="02000000000000000000" pitchFamily="2" charset="0"/>
      <p:regular r:id="rId153"/>
      <p:bold r:id="rId154"/>
      <p:italic r:id="rId155"/>
      <p:boldItalic r:id="rId1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7" roundtripDataSignature="AMtx7mhU4pc0UnIBpcjIsLohKa+SK1qp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FFD966"/>
    <a:srgbClr val="FCBCE5"/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AEEBCE-8B6F-48AC-BBCA-7C61FADE8183}">
  <a:tblStyle styleId="{6DAEEBCE-8B6F-48AC-BBCA-7C61FADE818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5337" autoAdjust="0"/>
  </p:normalViewPr>
  <p:slideViewPr>
    <p:cSldViewPr snapToGrid="0">
      <p:cViewPr varScale="1">
        <p:scale>
          <a:sx n="79" d="100"/>
          <a:sy n="79" d="100"/>
        </p:scale>
        <p:origin x="868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font" Target="fonts/font10.fntdata"/><Relationship Id="rId159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notesMaster" Target="notesMasters/notesMaster1.xml"/><Relationship Id="rId149" Type="http://schemas.openxmlformats.org/officeDocument/2006/relationships/font" Target="fonts/font21.fntdata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font" Target="fonts/font11.fntdata"/><Relationship Id="rId85" Type="http://schemas.openxmlformats.org/officeDocument/2006/relationships/slide" Target="slides/slide84.xml"/><Relationship Id="rId150" Type="http://schemas.openxmlformats.org/officeDocument/2006/relationships/font" Target="fonts/font22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font" Target="fonts/font1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font" Target="fonts/font12.fntdata"/><Relationship Id="rId145" Type="http://schemas.openxmlformats.org/officeDocument/2006/relationships/font" Target="fonts/font17.fntdata"/><Relationship Id="rId16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font" Target="fonts/font2.fntdata"/><Relationship Id="rId135" Type="http://schemas.openxmlformats.org/officeDocument/2006/relationships/font" Target="fonts/font7.fntdata"/><Relationship Id="rId151" Type="http://schemas.openxmlformats.org/officeDocument/2006/relationships/font" Target="fonts/font23.fntdata"/><Relationship Id="rId156" Type="http://schemas.openxmlformats.org/officeDocument/2006/relationships/font" Target="fonts/font28.fntdata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font" Target="fonts/font13.fntdata"/><Relationship Id="rId146" Type="http://schemas.openxmlformats.org/officeDocument/2006/relationships/font" Target="fonts/font18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font" Target="fonts/font3.fntdata"/><Relationship Id="rId136" Type="http://schemas.openxmlformats.org/officeDocument/2006/relationships/font" Target="fonts/font8.fntdata"/><Relationship Id="rId157" Type="http://customschemas.google.com/relationships/presentationmetadata" Target="meta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font" Target="fonts/font2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font" Target="fonts/font14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font" Target="fonts/font9.fntdata"/><Relationship Id="rId15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font" Target="fonts/font4.fntdata"/><Relationship Id="rId153" Type="http://schemas.openxmlformats.org/officeDocument/2006/relationships/font" Target="fonts/font25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font" Target="fonts/font15.fntdata"/><Relationship Id="rId148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font" Target="fonts/font5.fntdata"/><Relationship Id="rId154" Type="http://schemas.openxmlformats.org/officeDocument/2006/relationships/font" Target="fonts/font26.fntdata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font" Target="fonts/font16.fntdata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font" Target="fonts/font6.fntdata"/><Relationship Id="rId80" Type="http://schemas.openxmlformats.org/officeDocument/2006/relationships/slide" Target="slides/slide79.xml"/><Relationship Id="rId155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19229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915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975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88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78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" name="Google Shape;11;p40"/>
          <p:cNvGrpSpPr/>
          <p:nvPr/>
        </p:nvGrpSpPr>
        <p:grpSpPr>
          <a:xfrm>
            <a:off x="0" y="-11775"/>
            <a:ext cx="9144000" cy="5155300"/>
            <a:chOff x="0" y="-11775"/>
            <a:chExt cx="9144000" cy="5155300"/>
          </a:xfrm>
        </p:grpSpPr>
        <p:grpSp>
          <p:nvGrpSpPr>
            <p:cNvPr id="12" name="Google Shape;12;p40"/>
            <p:cNvGrpSpPr/>
            <p:nvPr/>
          </p:nvGrpSpPr>
          <p:grpSpPr>
            <a:xfrm>
              <a:off x="0" y="-10600"/>
              <a:ext cx="7045700" cy="5143500"/>
              <a:chOff x="351075" y="-10600"/>
              <a:chExt cx="7045700" cy="5143500"/>
            </a:xfrm>
          </p:grpSpPr>
          <p:sp>
            <p:nvSpPr>
              <p:cNvPr id="13" name="Google Shape;13;p40"/>
              <p:cNvSpPr/>
              <p:nvPr/>
            </p:nvSpPr>
            <p:spPr>
              <a:xfrm rot="5400000">
                <a:off x="2090975" y="-177975"/>
                <a:ext cx="5134200" cy="5477400"/>
              </a:xfrm>
              <a:prstGeom prst="rtTriangl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40"/>
              <p:cNvSpPr/>
              <p:nvPr/>
            </p:nvSpPr>
            <p:spPr>
              <a:xfrm>
                <a:off x="351075" y="-10600"/>
                <a:ext cx="1631100" cy="5143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" name="Google Shape;15;p40"/>
            <p:cNvSpPr/>
            <p:nvPr/>
          </p:nvSpPr>
          <p:spPr>
            <a:xfrm rot="5400000">
              <a:off x="105487" y="-116050"/>
              <a:ext cx="3153900" cy="33648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0"/>
            <p:cNvSpPr/>
            <p:nvPr/>
          </p:nvSpPr>
          <p:spPr>
            <a:xfrm rot="-5400000">
              <a:off x="3832650" y="-183375"/>
              <a:ext cx="5139600" cy="54828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0"/>
            <p:cNvSpPr/>
            <p:nvPr/>
          </p:nvSpPr>
          <p:spPr>
            <a:xfrm>
              <a:off x="0" y="4383325"/>
              <a:ext cx="9144000" cy="760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0"/>
            <p:cNvSpPr/>
            <p:nvPr/>
          </p:nvSpPr>
          <p:spPr>
            <a:xfrm rot="-5400000">
              <a:off x="6217500" y="2217000"/>
              <a:ext cx="5141100" cy="711900"/>
            </a:xfrm>
            <a:prstGeom prst="snip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40"/>
          <p:cNvSpPr txBox="1">
            <a:spLocks noGrp="1"/>
          </p:cNvSpPr>
          <p:nvPr>
            <p:ph type="ctrTitle"/>
          </p:nvPr>
        </p:nvSpPr>
        <p:spPr>
          <a:xfrm>
            <a:off x="2299775" y="538400"/>
            <a:ext cx="59292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40"/>
          <p:cNvSpPr txBox="1">
            <a:spLocks noGrp="1"/>
          </p:cNvSpPr>
          <p:nvPr>
            <p:ph type="subTitle" idx="1"/>
          </p:nvPr>
        </p:nvSpPr>
        <p:spPr>
          <a:xfrm>
            <a:off x="5488875" y="2513438"/>
            <a:ext cx="2740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2"/>
          <p:cNvGrpSpPr/>
          <p:nvPr/>
        </p:nvGrpSpPr>
        <p:grpSpPr>
          <a:xfrm flipH="1">
            <a:off x="0" y="-4650"/>
            <a:ext cx="9144000" cy="5143442"/>
            <a:chOff x="0" y="4650"/>
            <a:chExt cx="9144000" cy="5134200"/>
          </a:xfrm>
        </p:grpSpPr>
        <p:sp>
          <p:nvSpPr>
            <p:cNvPr id="45" name="Google Shape;45;p42"/>
            <p:cNvSpPr/>
            <p:nvPr/>
          </p:nvSpPr>
          <p:spPr>
            <a:xfrm rot="-5400000" flipH="1">
              <a:off x="3838200" y="-166950"/>
              <a:ext cx="5134200" cy="54774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2"/>
            <p:cNvSpPr/>
            <p:nvPr/>
          </p:nvSpPr>
          <p:spPr>
            <a:xfrm rot="10800000" flipH="1">
              <a:off x="0" y="4650"/>
              <a:ext cx="1530300" cy="16326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42"/>
          <p:cNvSpPr txBox="1">
            <a:spLocks noGrp="1"/>
          </p:cNvSpPr>
          <p:nvPr>
            <p:ph type="ctrTitle"/>
          </p:nvPr>
        </p:nvSpPr>
        <p:spPr>
          <a:xfrm>
            <a:off x="4266400" y="2655975"/>
            <a:ext cx="39936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subTitle" idx="1"/>
          </p:nvPr>
        </p:nvSpPr>
        <p:spPr>
          <a:xfrm>
            <a:off x="3600125" y="3366025"/>
            <a:ext cx="46599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42"/>
          <p:cNvSpPr txBox="1">
            <a:spLocks noGrp="1"/>
          </p:cNvSpPr>
          <p:nvPr>
            <p:ph type="title" idx="2"/>
          </p:nvPr>
        </p:nvSpPr>
        <p:spPr>
          <a:xfrm>
            <a:off x="7167700" y="1747649"/>
            <a:ext cx="1092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dk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4"/>
          <p:cNvSpPr txBox="1">
            <a:spLocks noGrp="1"/>
          </p:cNvSpPr>
          <p:nvPr>
            <p:ph type="body" idx="1"/>
          </p:nvPr>
        </p:nvSpPr>
        <p:spPr>
          <a:xfrm>
            <a:off x="748350" y="1063525"/>
            <a:ext cx="7647300" cy="3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rabicPeriod"/>
              <a:defRPr sz="1400">
                <a:solidFill>
                  <a:schemeClr val="lt2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lt2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6pPr>
            <a:lvl7pPr marL="3200400" lvl="6" indent="-30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lt2"/>
                </a:solidFill>
              </a:defRPr>
            </a:lvl7pPr>
            <a:lvl8pPr marL="3657600" lvl="7" indent="-30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ctrTitle"/>
          </p:nvPr>
        </p:nvSpPr>
        <p:spPr>
          <a:xfrm>
            <a:off x="714025" y="409525"/>
            <a:ext cx="45567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>
            <a:spLocks noGrp="1"/>
          </p:cNvSpPr>
          <p:nvPr>
            <p:ph type="body" idx="1"/>
          </p:nvPr>
        </p:nvSpPr>
        <p:spPr>
          <a:xfrm>
            <a:off x="714025" y="1063525"/>
            <a:ext cx="3769200" cy="3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 Light"/>
              <a:buChar char="●"/>
              <a:defRPr sz="1200"/>
            </a:lvl1pPr>
            <a:lvl2pPr marL="914400" lvl="1" indent="-2921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algn="l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body" idx="2"/>
          </p:nvPr>
        </p:nvSpPr>
        <p:spPr>
          <a:xfrm>
            <a:off x="4660754" y="1628560"/>
            <a:ext cx="3769200" cy="3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 Light"/>
              <a:buChar char="●"/>
              <a:defRPr sz="1200"/>
            </a:lvl1pPr>
            <a:lvl2pPr marL="914400" lvl="1" indent="-2921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algn="l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ctrTitle"/>
          </p:nvPr>
        </p:nvSpPr>
        <p:spPr>
          <a:xfrm>
            <a:off x="714025" y="409525"/>
            <a:ext cx="3666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0"/>
          <p:cNvGrpSpPr/>
          <p:nvPr/>
        </p:nvGrpSpPr>
        <p:grpSpPr>
          <a:xfrm flipH="1">
            <a:off x="0" y="200"/>
            <a:ext cx="9144000" cy="5143500"/>
            <a:chOff x="0" y="200"/>
            <a:chExt cx="9144000" cy="5143500"/>
          </a:xfrm>
        </p:grpSpPr>
        <p:sp>
          <p:nvSpPr>
            <p:cNvPr id="70" name="Google Shape;70;p50"/>
            <p:cNvSpPr/>
            <p:nvPr/>
          </p:nvSpPr>
          <p:spPr>
            <a:xfrm>
              <a:off x="0" y="200"/>
              <a:ext cx="4572000" cy="5143500"/>
            </a:xfrm>
            <a:prstGeom prst="snip1Rect">
              <a:avLst>
                <a:gd name="adj" fmla="val 21499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0"/>
            <p:cNvSpPr/>
            <p:nvPr/>
          </p:nvSpPr>
          <p:spPr>
            <a:xfrm flipH="1">
              <a:off x="4572000" y="200"/>
              <a:ext cx="4572000" cy="5143500"/>
            </a:xfrm>
            <a:prstGeom prst="snip1Rect">
              <a:avLst>
                <a:gd name="adj" fmla="val 214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vjudge.net/problem/SPOJ-EZDIJKST" TargetMode="External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26EF-F1F5-4DFC-8517-EDCBAE29A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517" y="538400"/>
            <a:ext cx="7128458" cy="2197800"/>
          </a:xfrm>
        </p:spPr>
        <p:txBody>
          <a:bodyPr>
            <a:normAutofit fontScale="90000"/>
          </a:bodyPr>
          <a:lstStyle/>
          <a:p>
            <a:r>
              <a:rPr lang="en-US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55335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FE17FB-1E2B-4878-B614-7EE8A378D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025" y="1063525"/>
            <a:ext cx="7701692" cy="3786900"/>
          </a:xfrm>
        </p:spPr>
        <p:txBody>
          <a:bodyPr>
            <a:normAutofit/>
          </a:bodyPr>
          <a:lstStyle/>
          <a:p>
            <a:pPr marL="495300" indent="-342900">
              <a:lnSpc>
                <a:spcPct val="200000"/>
              </a:lnSpc>
              <a:buSzPct val="100000"/>
              <a:buFont typeface="+mj-lt"/>
              <a:buAutoNum type="arabicPeriod"/>
            </a:pPr>
            <a:r>
              <a:rPr lang="en-US" sz="1600" dirty="0"/>
              <a:t>Dijkstra's Algorithm.</a:t>
            </a:r>
          </a:p>
          <a:p>
            <a:pPr marL="495300" indent="-342900">
              <a:lnSpc>
                <a:spcPct val="200000"/>
              </a:lnSpc>
              <a:buSzPct val="100000"/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Floyd 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Warshall's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Algorithm.</a:t>
            </a:r>
            <a:endParaRPr lang="en-US" sz="1600" dirty="0"/>
          </a:p>
          <a:p>
            <a:pPr marL="495300" indent="-342900">
              <a:lnSpc>
                <a:spcPct val="200000"/>
              </a:lnSpc>
              <a:buSzPct val="100000"/>
              <a:buFont typeface="+mj-lt"/>
              <a:buAutoNum type="arabicPeriod"/>
            </a:pPr>
            <a:r>
              <a:rPr lang="en-US" sz="1600" dirty="0"/>
              <a:t>Bellman Ford’s Algorithm.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BD033B-F608-470A-923F-5AD79449F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024" y="409525"/>
            <a:ext cx="5720458" cy="6093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Shortest Path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8007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94706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84991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3D400A8-D309-CB99-1059-E810A60B56E3}"/>
              </a:ext>
            </a:extLst>
          </p:cNvPr>
          <p:cNvSpPr txBox="1"/>
          <p:nvPr/>
        </p:nvSpPr>
        <p:spPr>
          <a:xfrm>
            <a:off x="364518" y="36709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(5, 4):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793843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94706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84991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3D400A8-D309-CB99-1059-E810A60B56E3}"/>
              </a:ext>
            </a:extLst>
          </p:cNvPr>
          <p:cNvSpPr txBox="1"/>
          <p:nvPr/>
        </p:nvSpPr>
        <p:spPr>
          <a:xfrm>
            <a:off x="364518" y="367099"/>
            <a:ext cx="26693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(5, 4):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dis[5] + 10 &lt; dis[4].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10119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94706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84991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3D400A8-D309-CB99-1059-E810A60B56E3}"/>
              </a:ext>
            </a:extLst>
          </p:cNvPr>
          <p:cNvSpPr txBox="1"/>
          <p:nvPr/>
        </p:nvSpPr>
        <p:spPr>
          <a:xfrm>
            <a:off x="364518" y="367099"/>
            <a:ext cx="266932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(5, 4):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dis[5] + 10 &lt; dis[4].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dis[4] = dis[5] + 10.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635149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19620" y="2153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94706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84991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3D400A8-D309-CB99-1059-E810A60B56E3}"/>
              </a:ext>
            </a:extLst>
          </p:cNvPr>
          <p:cNvSpPr txBox="1"/>
          <p:nvPr/>
        </p:nvSpPr>
        <p:spPr>
          <a:xfrm>
            <a:off x="364518" y="367099"/>
            <a:ext cx="266932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(5, 4):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dis[5] + 10 &lt; dis[4].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dis[4] = dis[5] + 10.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873057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19620" y="2153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94706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84991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3D400A8-D309-CB99-1059-E810A60B56E3}"/>
              </a:ext>
            </a:extLst>
          </p:cNvPr>
          <p:cNvSpPr txBox="1"/>
          <p:nvPr/>
        </p:nvSpPr>
        <p:spPr>
          <a:xfrm>
            <a:off x="364518" y="36709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(5, 3):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860063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19620" y="2153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94706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84991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3D400A8-D309-CB99-1059-E810A60B56E3}"/>
              </a:ext>
            </a:extLst>
          </p:cNvPr>
          <p:cNvSpPr txBox="1"/>
          <p:nvPr/>
        </p:nvSpPr>
        <p:spPr>
          <a:xfrm>
            <a:off x="364518" y="367099"/>
            <a:ext cx="26693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(5, 3):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dis[5] + 14 &lt; dis[3].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001967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19620" y="2153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94706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84991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3D400A8-D309-CB99-1059-E810A60B56E3}"/>
              </a:ext>
            </a:extLst>
          </p:cNvPr>
          <p:cNvSpPr txBox="1"/>
          <p:nvPr/>
        </p:nvSpPr>
        <p:spPr>
          <a:xfrm>
            <a:off x="364518" y="367099"/>
            <a:ext cx="266932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(5, 3):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dis[5] + 14 &lt; dis[3].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dis[3] = dis[5] + 14.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433069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382799" y="13780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19620" y="2153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94706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84991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3D400A8-D309-CB99-1059-E810A60B56E3}"/>
              </a:ext>
            </a:extLst>
          </p:cNvPr>
          <p:cNvSpPr txBox="1"/>
          <p:nvPr/>
        </p:nvSpPr>
        <p:spPr>
          <a:xfrm>
            <a:off x="364518" y="367099"/>
            <a:ext cx="266932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(5, 3):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dis[5] + 14 &lt; dis[3].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dis[3] = dis[5] + 14.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114911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382799" y="13780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19620" y="2153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94706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84991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3D400A8-D309-CB99-1059-E810A60B56E3}"/>
              </a:ext>
            </a:extLst>
          </p:cNvPr>
          <p:cNvSpPr txBox="1"/>
          <p:nvPr/>
        </p:nvSpPr>
        <p:spPr>
          <a:xfrm>
            <a:off x="364518" y="36709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(5, 2):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049790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382799" y="13780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19620" y="2153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94706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84991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3D400A8-D309-CB99-1059-E810A60B56E3}"/>
              </a:ext>
            </a:extLst>
          </p:cNvPr>
          <p:cNvSpPr txBox="1"/>
          <p:nvPr/>
        </p:nvSpPr>
        <p:spPr>
          <a:xfrm>
            <a:off x="364518" y="367099"/>
            <a:ext cx="42082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(5, 2):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dis[5] + 4 &gt; dis[2]. Nothing changes.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789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"/>
          <p:cNvSpPr txBox="1">
            <a:spLocks noGrp="1"/>
          </p:cNvSpPr>
          <p:nvPr>
            <p:ph type="ctrTitle"/>
          </p:nvPr>
        </p:nvSpPr>
        <p:spPr>
          <a:xfrm>
            <a:off x="3408218" y="2655974"/>
            <a:ext cx="4851782" cy="187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/>
              <a:t>Dijkstra’s Algorithm</a:t>
            </a:r>
          </a:p>
        </p:txBody>
      </p:sp>
      <p:sp>
        <p:nvSpPr>
          <p:cNvPr id="261" name="Google Shape;261;p3"/>
          <p:cNvSpPr txBox="1">
            <a:spLocks noGrp="1"/>
          </p:cNvSpPr>
          <p:nvPr>
            <p:ph type="title" idx="2"/>
          </p:nvPr>
        </p:nvSpPr>
        <p:spPr>
          <a:xfrm>
            <a:off x="7167700" y="1747649"/>
            <a:ext cx="1092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/>
              <a:t>02</a:t>
            </a:r>
            <a:endParaRPr dirty="0"/>
          </a:p>
        </p:txBody>
      </p:sp>
      <p:grpSp>
        <p:nvGrpSpPr>
          <p:cNvPr id="262" name="Google Shape;262;p3"/>
          <p:cNvGrpSpPr/>
          <p:nvPr/>
        </p:nvGrpSpPr>
        <p:grpSpPr>
          <a:xfrm>
            <a:off x="290945" y="1676400"/>
            <a:ext cx="2182094" cy="3226838"/>
            <a:chOff x="4123300" y="1387973"/>
            <a:chExt cx="2157040" cy="3355915"/>
          </a:xfrm>
        </p:grpSpPr>
        <p:sp>
          <p:nvSpPr>
            <p:cNvPr id="263" name="Google Shape;263;p3"/>
            <p:cNvSpPr/>
            <p:nvPr/>
          </p:nvSpPr>
          <p:spPr>
            <a:xfrm>
              <a:off x="4653188" y="3573373"/>
              <a:ext cx="1107744" cy="1117768"/>
            </a:xfrm>
            <a:custGeom>
              <a:avLst/>
              <a:gdLst/>
              <a:ahLst/>
              <a:cxnLst/>
              <a:rect l="l" t="t" r="r" b="b"/>
              <a:pathLst>
                <a:path w="7183" h="7248" extrusionOk="0">
                  <a:moveTo>
                    <a:pt x="5695" y="1260"/>
                  </a:moveTo>
                  <a:lnTo>
                    <a:pt x="6178" y="3809"/>
                  </a:lnTo>
                  <a:lnTo>
                    <a:pt x="1005" y="3809"/>
                  </a:lnTo>
                  <a:lnTo>
                    <a:pt x="1488" y="1260"/>
                  </a:lnTo>
                  <a:close/>
                  <a:moveTo>
                    <a:pt x="1358" y="1"/>
                  </a:moveTo>
                  <a:lnTo>
                    <a:pt x="0" y="7248"/>
                  </a:lnTo>
                  <a:lnTo>
                    <a:pt x="356" y="7248"/>
                  </a:lnTo>
                  <a:lnTo>
                    <a:pt x="941" y="4155"/>
                  </a:lnTo>
                  <a:lnTo>
                    <a:pt x="6245" y="4155"/>
                  </a:lnTo>
                  <a:lnTo>
                    <a:pt x="6831" y="7248"/>
                  </a:lnTo>
                  <a:lnTo>
                    <a:pt x="7183" y="7248"/>
                  </a:lnTo>
                  <a:lnTo>
                    <a:pt x="5829" y="1"/>
                  </a:lnTo>
                  <a:lnTo>
                    <a:pt x="5472" y="82"/>
                  </a:lnTo>
                  <a:lnTo>
                    <a:pt x="5631" y="918"/>
                  </a:lnTo>
                  <a:lnTo>
                    <a:pt x="1555" y="918"/>
                  </a:lnTo>
                  <a:lnTo>
                    <a:pt x="1714" y="82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684648" y="3402193"/>
              <a:ext cx="1051455" cy="267722"/>
            </a:xfrm>
            <a:custGeom>
              <a:avLst/>
              <a:gdLst/>
              <a:ahLst/>
              <a:cxnLst/>
              <a:rect l="l" t="t" r="r" b="b"/>
              <a:pathLst>
                <a:path w="6818" h="1736" extrusionOk="0">
                  <a:moveTo>
                    <a:pt x="783" y="0"/>
                  </a:moveTo>
                  <a:cubicBezTo>
                    <a:pt x="353" y="0"/>
                    <a:pt x="0" y="388"/>
                    <a:pt x="0" y="868"/>
                  </a:cubicBezTo>
                  <a:cubicBezTo>
                    <a:pt x="0" y="1343"/>
                    <a:pt x="353" y="1735"/>
                    <a:pt x="783" y="1735"/>
                  </a:cubicBezTo>
                  <a:lnTo>
                    <a:pt x="6034" y="1735"/>
                  </a:lnTo>
                  <a:cubicBezTo>
                    <a:pt x="6464" y="1735"/>
                    <a:pt x="6817" y="1343"/>
                    <a:pt x="6817" y="868"/>
                  </a:cubicBezTo>
                  <a:cubicBezTo>
                    <a:pt x="6817" y="388"/>
                    <a:pt x="6464" y="0"/>
                    <a:pt x="60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549708" y="2128366"/>
              <a:ext cx="493342" cy="578470"/>
            </a:xfrm>
            <a:custGeom>
              <a:avLst/>
              <a:gdLst/>
              <a:ahLst/>
              <a:cxnLst/>
              <a:rect l="l" t="t" r="r" b="b"/>
              <a:pathLst>
                <a:path w="3199" h="3751" extrusionOk="0">
                  <a:moveTo>
                    <a:pt x="2972" y="0"/>
                  </a:moveTo>
                  <a:cubicBezTo>
                    <a:pt x="2691" y="0"/>
                    <a:pt x="2196" y="120"/>
                    <a:pt x="1753" y="837"/>
                  </a:cubicBezTo>
                  <a:cubicBezTo>
                    <a:pt x="1440" y="1345"/>
                    <a:pt x="1108" y="1843"/>
                    <a:pt x="731" y="2300"/>
                  </a:cubicBezTo>
                  <a:lnTo>
                    <a:pt x="248" y="2896"/>
                  </a:lnTo>
                  <a:cubicBezTo>
                    <a:pt x="1" y="3200"/>
                    <a:pt x="152" y="3662"/>
                    <a:pt x="523" y="3750"/>
                  </a:cubicBezTo>
                  <a:lnTo>
                    <a:pt x="2878" y="1835"/>
                  </a:lnTo>
                  <a:lnTo>
                    <a:pt x="3199" y="30"/>
                  </a:lnTo>
                  <a:cubicBezTo>
                    <a:pt x="3199" y="30"/>
                    <a:pt x="3112" y="0"/>
                    <a:pt x="2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406843" y="2113561"/>
              <a:ext cx="493342" cy="578932"/>
            </a:xfrm>
            <a:custGeom>
              <a:avLst/>
              <a:gdLst/>
              <a:ahLst/>
              <a:cxnLst/>
              <a:rect l="l" t="t" r="r" b="b"/>
              <a:pathLst>
                <a:path w="3199" h="3754" extrusionOk="0">
                  <a:moveTo>
                    <a:pt x="226" y="1"/>
                  </a:moveTo>
                  <a:cubicBezTo>
                    <a:pt x="87" y="1"/>
                    <a:pt x="1" y="30"/>
                    <a:pt x="1" y="30"/>
                  </a:cubicBezTo>
                  <a:lnTo>
                    <a:pt x="321" y="1836"/>
                  </a:lnTo>
                  <a:lnTo>
                    <a:pt x="2677" y="3754"/>
                  </a:lnTo>
                  <a:cubicBezTo>
                    <a:pt x="3047" y="3663"/>
                    <a:pt x="3199" y="3200"/>
                    <a:pt x="2952" y="2901"/>
                  </a:cubicBezTo>
                  <a:lnTo>
                    <a:pt x="2468" y="2305"/>
                  </a:lnTo>
                  <a:cubicBezTo>
                    <a:pt x="2092" y="1843"/>
                    <a:pt x="1760" y="1346"/>
                    <a:pt x="1446" y="838"/>
                  </a:cubicBezTo>
                  <a:cubicBezTo>
                    <a:pt x="1003" y="120"/>
                    <a:pt x="507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4871250" y="2110014"/>
              <a:ext cx="671617" cy="1210453"/>
            </a:xfrm>
            <a:custGeom>
              <a:avLst/>
              <a:gdLst/>
              <a:ahLst/>
              <a:cxnLst/>
              <a:rect l="l" t="t" r="r" b="b"/>
              <a:pathLst>
                <a:path w="4355" h="7849" extrusionOk="0">
                  <a:moveTo>
                    <a:pt x="3373" y="0"/>
                  </a:moveTo>
                  <a:cubicBezTo>
                    <a:pt x="3316" y="0"/>
                    <a:pt x="3258" y="3"/>
                    <a:pt x="3198" y="7"/>
                  </a:cubicBezTo>
                  <a:lnTo>
                    <a:pt x="3061" y="11"/>
                  </a:lnTo>
                  <a:lnTo>
                    <a:pt x="2471" y="25"/>
                  </a:lnTo>
                  <a:lnTo>
                    <a:pt x="1855" y="40"/>
                  </a:lnTo>
                  <a:lnTo>
                    <a:pt x="1693" y="43"/>
                  </a:lnTo>
                  <a:lnTo>
                    <a:pt x="1545" y="64"/>
                  </a:lnTo>
                  <a:cubicBezTo>
                    <a:pt x="1280" y="68"/>
                    <a:pt x="1033" y="82"/>
                    <a:pt x="853" y="142"/>
                  </a:cubicBezTo>
                  <a:lnTo>
                    <a:pt x="910" y="734"/>
                  </a:lnTo>
                  <a:cubicBezTo>
                    <a:pt x="938" y="1044"/>
                    <a:pt x="902" y="1355"/>
                    <a:pt x="804" y="1648"/>
                  </a:cubicBezTo>
                  <a:cubicBezTo>
                    <a:pt x="741" y="1841"/>
                    <a:pt x="709" y="2042"/>
                    <a:pt x="709" y="2243"/>
                  </a:cubicBezTo>
                  <a:cubicBezTo>
                    <a:pt x="709" y="2480"/>
                    <a:pt x="754" y="2716"/>
                    <a:pt x="842" y="2938"/>
                  </a:cubicBezTo>
                  <a:lnTo>
                    <a:pt x="1117" y="3622"/>
                  </a:lnTo>
                  <a:lnTo>
                    <a:pt x="1160" y="3728"/>
                  </a:lnTo>
                  <a:cubicBezTo>
                    <a:pt x="1213" y="3866"/>
                    <a:pt x="1249" y="4010"/>
                    <a:pt x="1255" y="4154"/>
                  </a:cubicBezTo>
                  <a:cubicBezTo>
                    <a:pt x="1265" y="4363"/>
                    <a:pt x="1231" y="4567"/>
                    <a:pt x="1150" y="4758"/>
                  </a:cubicBezTo>
                  <a:lnTo>
                    <a:pt x="0" y="7128"/>
                  </a:lnTo>
                  <a:cubicBezTo>
                    <a:pt x="497" y="7484"/>
                    <a:pt x="977" y="7702"/>
                    <a:pt x="1442" y="7797"/>
                  </a:cubicBezTo>
                  <a:cubicBezTo>
                    <a:pt x="1617" y="7832"/>
                    <a:pt x="1788" y="7849"/>
                    <a:pt x="1958" y="7849"/>
                  </a:cubicBezTo>
                  <a:cubicBezTo>
                    <a:pt x="2507" y="7849"/>
                    <a:pt x="3027" y="7669"/>
                    <a:pt x="3512" y="7331"/>
                  </a:cubicBezTo>
                  <a:cubicBezTo>
                    <a:pt x="3783" y="7145"/>
                    <a:pt x="4041" y="6908"/>
                    <a:pt x="4288" y="6630"/>
                  </a:cubicBezTo>
                  <a:lnTo>
                    <a:pt x="3498" y="4976"/>
                  </a:lnTo>
                  <a:cubicBezTo>
                    <a:pt x="3449" y="4895"/>
                    <a:pt x="3420" y="4804"/>
                    <a:pt x="3413" y="4708"/>
                  </a:cubicBezTo>
                  <a:cubicBezTo>
                    <a:pt x="3410" y="4655"/>
                    <a:pt x="3407" y="4599"/>
                    <a:pt x="3407" y="4546"/>
                  </a:cubicBezTo>
                  <a:cubicBezTo>
                    <a:pt x="3407" y="4433"/>
                    <a:pt x="3417" y="4327"/>
                    <a:pt x="3449" y="4239"/>
                  </a:cubicBezTo>
                  <a:lnTo>
                    <a:pt x="3671" y="3795"/>
                  </a:lnTo>
                  <a:lnTo>
                    <a:pt x="3936" y="3259"/>
                  </a:lnTo>
                  <a:cubicBezTo>
                    <a:pt x="4190" y="2744"/>
                    <a:pt x="4355" y="2084"/>
                    <a:pt x="4115" y="1581"/>
                  </a:cubicBezTo>
                  <a:cubicBezTo>
                    <a:pt x="3882" y="1090"/>
                    <a:pt x="3981" y="354"/>
                    <a:pt x="3801" y="57"/>
                  </a:cubicBezTo>
                  <a:cubicBezTo>
                    <a:pt x="3672" y="18"/>
                    <a:pt x="3528" y="0"/>
                    <a:pt x="3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4871250" y="2116029"/>
              <a:ext cx="329717" cy="1196419"/>
            </a:xfrm>
            <a:custGeom>
              <a:avLst/>
              <a:gdLst/>
              <a:ahLst/>
              <a:cxnLst/>
              <a:rect l="l" t="t" r="r" b="b"/>
              <a:pathLst>
                <a:path w="2138" h="7758" extrusionOk="0">
                  <a:moveTo>
                    <a:pt x="1855" y="1"/>
                  </a:moveTo>
                  <a:lnTo>
                    <a:pt x="1693" y="4"/>
                  </a:lnTo>
                  <a:lnTo>
                    <a:pt x="1545" y="25"/>
                  </a:lnTo>
                  <a:lnTo>
                    <a:pt x="1470" y="25"/>
                  </a:lnTo>
                  <a:cubicBezTo>
                    <a:pt x="1358" y="29"/>
                    <a:pt x="1249" y="35"/>
                    <a:pt x="1146" y="46"/>
                  </a:cubicBezTo>
                  <a:cubicBezTo>
                    <a:pt x="1037" y="56"/>
                    <a:pt x="938" y="78"/>
                    <a:pt x="853" y="103"/>
                  </a:cubicBezTo>
                  <a:lnTo>
                    <a:pt x="910" y="695"/>
                  </a:lnTo>
                  <a:cubicBezTo>
                    <a:pt x="938" y="1005"/>
                    <a:pt x="902" y="1316"/>
                    <a:pt x="804" y="1609"/>
                  </a:cubicBezTo>
                  <a:cubicBezTo>
                    <a:pt x="741" y="1802"/>
                    <a:pt x="709" y="2003"/>
                    <a:pt x="709" y="2204"/>
                  </a:cubicBezTo>
                  <a:cubicBezTo>
                    <a:pt x="709" y="2441"/>
                    <a:pt x="754" y="2677"/>
                    <a:pt x="842" y="2899"/>
                  </a:cubicBezTo>
                  <a:lnTo>
                    <a:pt x="1117" y="3583"/>
                  </a:lnTo>
                  <a:lnTo>
                    <a:pt x="1160" y="3689"/>
                  </a:lnTo>
                  <a:cubicBezTo>
                    <a:pt x="1213" y="3827"/>
                    <a:pt x="1249" y="3971"/>
                    <a:pt x="1255" y="4115"/>
                  </a:cubicBezTo>
                  <a:cubicBezTo>
                    <a:pt x="1259" y="4197"/>
                    <a:pt x="1255" y="4275"/>
                    <a:pt x="1244" y="4356"/>
                  </a:cubicBezTo>
                  <a:cubicBezTo>
                    <a:pt x="1234" y="4457"/>
                    <a:pt x="1210" y="4560"/>
                    <a:pt x="1174" y="4659"/>
                  </a:cubicBezTo>
                  <a:cubicBezTo>
                    <a:pt x="1167" y="4680"/>
                    <a:pt x="1160" y="4701"/>
                    <a:pt x="1150" y="4719"/>
                  </a:cubicBezTo>
                  <a:lnTo>
                    <a:pt x="995" y="5036"/>
                  </a:lnTo>
                  <a:lnTo>
                    <a:pt x="853" y="5329"/>
                  </a:lnTo>
                  <a:lnTo>
                    <a:pt x="0" y="7089"/>
                  </a:lnTo>
                  <a:cubicBezTo>
                    <a:pt x="497" y="7445"/>
                    <a:pt x="977" y="7663"/>
                    <a:pt x="1442" y="7758"/>
                  </a:cubicBezTo>
                  <a:cubicBezTo>
                    <a:pt x="1435" y="7102"/>
                    <a:pt x="1407" y="6446"/>
                    <a:pt x="1464" y="5787"/>
                  </a:cubicBezTo>
                  <a:cubicBezTo>
                    <a:pt x="1470" y="5689"/>
                    <a:pt x="1485" y="5586"/>
                    <a:pt x="1498" y="5487"/>
                  </a:cubicBezTo>
                  <a:cubicBezTo>
                    <a:pt x="1513" y="5378"/>
                    <a:pt x="1534" y="5272"/>
                    <a:pt x="1555" y="5167"/>
                  </a:cubicBezTo>
                  <a:cubicBezTo>
                    <a:pt x="1579" y="5033"/>
                    <a:pt x="1612" y="4906"/>
                    <a:pt x="1643" y="4775"/>
                  </a:cubicBezTo>
                  <a:cubicBezTo>
                    <a:pt x="1667" y="4673"/>
                    <a:pt x="1693" y="4574"/>
                    <a:pt x="1717" y="4472"/>
                  </a:cubicBezTo>
                  <a:cubicBezTo>
                    <a:pt x="1918" y="3696"/>
                    <a:pt x="2137" y="2927"/>
                    <a:pt x="2024" y="2109"/>
                  </a:cubicBezTo>
                  <a:cubicBezTo>
                    <a:pt x="1964" y="1686"/>
                    <a:pt x="1833" y="1277"/>
                    <a:pt x="1812" y="844"/>
                  </a:cubicBezTo>
                  <a:cubicBezTo>
                    <a:pt x="1799" y="554"/>
                    <a:pt x="1823" y="276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5286709" y="2110014"/>
              <a:ext cx="255693" cy="1130723"/>
            </a:xfrm>
            <a:custGeom>
              <a:avLst/>
              <a:gdLst/>
              <a:ahLst/>
              <a:cxnLst/>
              <a:rect l="l" t="t" r="r" b="b"/>
              <a:pathLst>
                <a:path w="1658" h="7332" extrusionOk="0">
                  <a:moveTo>
                    <a:pt x="674" y="1"/>
                  </a:moveTo>
                  <a:cubicBezTo>
                    <a:pt x="617" y="1"/>
                    <a:pt x="560" y="4"/>
                    <a:pt x="501" y="7"/>
                  </a:cubicBezTo>
                  <a:lnTo>
                    <a:pt x="360" y="11"/>
                  </a:lnTo>
                  <a:cubicBezTo>
                    <a:pt x="374" y="163"/>
                    <a:pt x="374" y="315"/>
                    <a:pt x="367" y="473"/>
                  </a:cubicBezTo>
                  <a:cubicBezTo>
                    <a:pt x="342" y="981"/>
                    <a:pt x="187" y="1457"/>
                    <a:pt x="116" y="1954"/>
                  </a:cubicBezTo>
                  <a:cubicBezTo>
                    <a:pt x="0" y="2800"/>
                    <a:pt x="190" y="3604"/>
                    <a:pt x="395" y="4412"/>
                  </a:cubicBezTo>
                  <a:cubicBezTo>
                    <a:pt x="430" y="4539"/>
                    <a:pt x="462" y="4666"/>
                    <a:pt x="493" y="4793"/>
                  </a:cubicBezTo>
                  <a:cubicBezTo>
                    <a:pt x="522" y="4906"/>
                    <a:pt x="550" y="5018"/>
                    <a:pt x="578" y="5131"/>
                  </a:cubicBezTo>
                  <a:cubicBezTo>
                    <a:pt x="603" y="5237"/>
                    <a:pt x="628" y="5343"/>
                    <a:pt x="649" y="5448"/>
                  </a:cubicBezTo>
                  <a:cubicBezTo>
                    <a:pt x="705" y="5717"/>
                    <a:pt x="751" y="5985"/>
                    <a:pt x="772" y="6260"/>
                  </a:cubicBezTo>
                  <a:cubicBezTo>
                    <a:pt x="804" y="6616"/>
                    <a:pt x="814" y="6976"/>
                    <a:pt x="814" y="7331"/>
                  </a:cubicBezTo>
                  <a:cubicBezTo>
                    <a:pt x="1083" y="7145"/>
                    <a:pt x="1343" y="6908"/>
                    <a:pt x="1590" y="6630"/>
                  </a:cubicBezTo>
                  <a:lnTo>
                    <a:pt x="991" y="5371"/>
                  </a:lnTo>
                  <a:lnTo>
                    <a:pt x="850" y="5075"/>
                  </a:lnTo>
                  <a:lnTo>
                    <a:pt x="801" y="4976"/>
                  </a:lnTo>
                  <a:cubicBezTo>
                    <a:pt x="758" y="4909"/>
                    <a:pt x="734" y="4835"/>
                    <a:pt x="719" y="4758"/>
                  </a:cubicBezTo>
                  <a:cubicBezTo>
                    <a:pt x="716" y="4740"/>
                    <a:pt x="716" y="4726"/>
                    <a:pt x="713" y="4708"/>
                  </a:cubicBezTo>
                  <a:cubicBezTo>
                    <a:pt x="708" y="4655"/>
                    <a:pt x="708" y="4599"/>
                    <a:pt x="708" y="4546"/>
                  </a:cubicBezTo>
                  <a:cubicBezTo>
                    <a:pt x="708" y="4493"/>
                    <a:pt x="713" y="4440"/>
                    <a:pt x="719" y="4391"/>
                  </a:cubicBezTo>
                  <a:cubicBezTo>
                    <a:pt x="723" y="4335"/>
                    <a:pt x="734" y="4285"/>
                    <a:pt x="751" y="4239"/>
                  </a:cubicBezTo>
                  <a:lnTo>
                    <a:pt x="970" y="3795"/>
                  </a:lnTo>
                  <a:lnTo>
                    <a:pt x="1237" y="3259"/>
                  </a:lnTo>
                  <a:cubicBezTo>
                    <a:pt x="1491" y="2744"/>
                    <a:pt x="1657" y="2084"/>
                    <a:pt x="1418" y="1581"/>
                  </a:cubicBezTo>
                  <a:cubicBezTo>
                    <a:pt x="1182" y="1090"/>
                    <a:pt x="1284" y="354"/>
                    <a:pt x="1104" y="57"/>
                  </a:cubicBezTo>
                  <a:cubicBezTo>
                    <a:pt x="1072" y="46"/>
                    <a:pt x="1040" y="40"/>
                    <a:pt x="1009" y="32"/>
                  </a:cubicBezTo>
                  <a:cubicBezTo>
                    <a:pt x="906" y="11"/>
                    <a:pt x="793" y="1"/>
                    <a:pt x="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5002796" y="2892662"/>
              <a:ext cx="108261" cy="69706"/>
            </a:xfrm>
            <a:custGeom>
              <a:avLst/>
              <a:gdLst/>
              <a:ahLst/>
              <a:cxnLst/>
              <a:rect l="l" t="t" r="r" b="b"/>
              <a:pathLst>
                <a:path w="702" h="452" extrusionOk="0">
                  <a:moveTo>
                    <a:pt x="142" y="0"/>
                  </a:moveTo>
                  <a:lnTo>
                    <a:pt x="0" y="293"/>
                  </a:lnTo>
                  <a:cubicBezTo>
                    <a:pt x="215" y="367"/>
                    <a:pt x="430" y="420"/>
                    <a:pt x="645" y="451"/>
                  </a:cubicBezTo>
                  <a:cubicBezTo>
                    <a:pt x="660" y="342"/>
                    <a:pt x="681" y="236"/>
                    <a:pt x="702" y="131"/>
                  </a:cubicBezTo>
                  <a:cubicBezTo>
                    <a:pt x="515" y="106"/>
                    <a:pt x="328" y="64"/>
                    <a:pt x="142" y="0"/>
                  </a:cubicBezTo>
                  <a:close/>
                </a:path>
              </a:pathLst>
            </a:custGeom>
            <a:solidFill>
              <a:srgbClr val="FFB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5375846" y="2892662"/>
              <a:ext cx="63846" cy="57677"/>
            </a:xfrm>
            <a:custGeom>
              <a:avLst/>
              <a:gdLst/>
              <a:ahLst/>
              <a:cxnLst/>
              <a:rect l="l" t="t" r="r" b="b"/>
              <a:pathLst>
                <a:path w="414" h="374" extrusionOk="0">
                  <a:moveTo>
                    <a:pt x="272" y="0"/>
                  </a:moveTo>
                  <a:cubicBezTo>
                    <a:pt x="180" y="21"/>
                    <a:pt x="88" y="39"/>
                    <a:pt x="0" y="56"/>
                  </a:cubicBezTo>
                  <a:cubicBezTo>
                    <a:pt x="25" y="162"/>
                    <a:pt x="50" y="268"/>
                    <a:pt x="71" y="373"/>
                  </a:cubicBezTo>
                  <a:cubicBezTo>
                    <a:pt x="184" y="349"/>
                    <a:pt x="300" y="324"/>
                    <a:pt x="413" y="296"/>
                  </a:cubicBezTo>
                  <a:lnTo>
                    <a:pt x="272" y="0"/>
                  </a:lnTo>
                  <a:close/>
                </a:path>
              </a:pathLst>
            </a:custGeom>
            <a:solidFill>
              <a:srgbClr val="FFB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033177" y="2119884"/>
              <a:ext cx="132935" cy="732533"/>
            </a:xfrm>
            <a:custGeom>
              <a:avLst/>
              <a:gdLst/>
              <a:ahLst/>
              <a:cxnLst/>
              <a:rect l="l" t="t" r="r" b="b"/>
              <a:pathLst>
                <a:path w="862" h="4750" extrusionOk="0">
                  <a:moveTo>
                    <a:pt x="420" y="0"/>
                  </a:moveTo>
                  <a:lnTo>
                    <a:pt x="420" y="0"/>
                  </a:lnTo>
                  <a:cubicBezTo>
                    <a:pt x="308" y="4"/>
                    <a:pt x="199" y="10"/>
                    <a:pt x="96" y="21"/>
                  </a:cubicBezTo>
                  <a:cubicBezTo>
                    <a:pt x="1" y="1470"/>
                    <a:pt x="544" y="2895"/>
                    <a:pt x="241" y="4344"/>
                  </a:cubicBezTo>
                  <a:cubicBezTo>
                    <a:pt x="226" y="4341"/>
                    <a:pt x="209" y="4334"/>
                    <a:pt x="194" y="4331"/>
                  </a:cubicBezTo>
                  <a:cubicBezTo>
                    <a:pt x="184" y="4432"/>
                    <a:pt x="160" y="4535"/>
                    <a:pt x="124" y="4634"/>
                  </a:cubicBezTo>
                  <a:cubicBezTo>
                    <a:pt x="272" y="4683"/>
                    <a:pt x="431" y="4722"/>
                    <a:pt x="593" y="4750"/>
                  </a:cubicBezTo>
                  <a:cubicBezTo>
                    <a:pt x="617" y="4648"/>
                    <a:pt x="643" y="4549"/>
                    <a:pt x="667" y="4447"/>
                  </a:cubicBezTo>
                  <a:cubicBezTo>
                    <a:pt x="628" y="4443"/>
                    <a:pt x="590" y="4437"/>
                    <a:pt x="551" y="4429"/>
                  </a:cubicBezTo>
                  <a:cubicBezTo>
                    <a:pt x="861" y="2945"/>
                    <a:pt x="311" y="1478"/>
                    <a:pt x="4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311692" y="2110014"/>
              <a:ext cx="169793" cy="739164"/>
            </a:xfrm>
            <a:custGeom>
              <a:avLst/>
              <a:gdLst/>
              <a:ahLst/>
              <a:cxnLst/>
              <a:rect l="l" t="t" r="r" b="b"/>
              <a:pathLst>
                <a:path w="1101" h="4793" extrusionOk="0">
                  <a:moveTo>
                    <a:pt x="512" y="1"/>
                  </a:moveTo>
                  <a:cubicBezTo>
                    <a:pt x="818" y="1439"/>
                    <a:pt x="1" y="2927"/>
                    <a:pt x="233" y="4412"/>
                  </a:cubicBezTo>
                  <a:cubicBezTo>
                    <a:pt x="268" y="4539"/>
                    <a:pt x="300" y="4666"/>
                    <a:pt x="331" y="4793"/>
                  </a:cubicBezTo>
                  <a:cubicBezTo>
                    <a:pt x="409" y="4779"/>
                    <a:pt x="483" y="4768"/>
                    <a:pt x="557" y="4758"/>
                  </a:cubicBezTo>
                  <a:cubicBezTo>
                    <a:pt x="554" y="4740"/>
                    <a:pt x="554" y="4726"/>
                    <a:pt x="551" y="4708"/>
                  </a:cubicBezTo>
                  <a:cubicBezTo>
                    <a:pt x="546" y="4655"/>
                    <a:pt x="546" y="4599"/>
                    <a:pt x="546" y="4546"/>
                  </a:cubicBezTo>
                  <a:cubicBezTo>
                    <a:pt x="546" y="4493"/>
                    <a:pt x="551" y="4440"/>
                    <a:pt x="557" y="4391"/>
                  </a:cubicBezTo>
                  <a:cubicBezTo>
                    <a:pt x="293" y="2914"/>
                    <a:pt x="1101" y="1478"/>
                    <a:pt x="847" y="32"/>
                  </a:cubicBezTo>
                  <a:cubicBezTo>
                    <a:pt x="744" y="11"/>
                    <a:pt x="631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177986" y="1959499"/>
              <a:ext cx="136482" cy="222073"/>
            </a:xfrm>
            <a:custGeom>
              <a:avLst/>
              <a:gdLst/>
              <a:ahLst/>
              <a:cxnLst/>
              <a:rect l="l" t="t" r="r" b="b"/>
              <a:pathLst>
                <a:path w="885" h="1440" extrusionOk="0">
                  <a:moveTo>
                    <a:pt x="842" y="0"/>
                  </a:moveTo>
                  <a:lnTo>
                    <a:pt x="0" y="204"/>
                  </a:lnTo>
                  <a:cubicBezTo>
                    <a:pt x="49" y="293"/>
                    <a:pt x="67" y="1065"/>
                    <a:pt x="64" y="1203"/>
                  </a:cubicBezTo>
                  <a:cubicBezTo>
                    <a:pt x="156" y="1360"/>
                    <a:pt x="313" y="1439"/>
                    <a:pt x="471" y="1439"/>
                  </a:cubicBezTo>
                  <a:cubicBezTo>
                    <a:pt x="621" y="1439"/>
                    <a:pt x="771" y="1368"/>
                    <a:pt x="868" y="1224"/>
                  </a:cubicBezTo>
                  <a:lnTo>
                    <a:pt x="884" y="1195"/>
                  </a:lnTo>
                  <a:cubicBezTo>
                    <a:pt x="881" y="1135"/>
                    <a:pt x="878" y="412"/>
                    <a:pt x="871" y="352"/>
                  </a:cubicBezTo>
                  <a:lnTo>
                    <a:pt x="842" y="0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4993543" y="1503173"/>
              <a:ext cx="517862" cy="523260"/>
            </a:xfrm>
            <a:custGeom>
              <a:avLst/>
              <a:gdLst/>
              <a:ahLst/>
              <a:cxnLst/>
              <a:rect l="l" t="t" r="r" b="b"/>
              <a:pathLst>
                <a:path w="3358" h="3393" extrusionOk="0">
                  <a:moveTo>
                    <a:pt x="1678" y="0"/>
                  </a:moveTo>
                  <a:cubicBezTo>
                    <a:pt x="1629" y="0"/>
                    <a:pt x="1584" y="0"/>
                    <a:pt x="1535" y="7"/>
                  </a:cubicBezTo>
                  <a:cubicBezTo>
                    <a:pt x="1464" y="10"/>
                    <a:pt x="1390" y="36"/>
                    <a:pt x="1323" y="71"/>
                  </a:cubicBezTo>
                  <a:cubicBezTo>
                    <a:pt x="1192" y="127"/>
                    <a:pt x="1073" y="222"/>
                    <a:pt x="967" y="363"/>
                  </a:cubicBezTo>
                  <a:cubicBezTo>
                    <a:pt x="720" y="653"/>
                    <a:pt x="519" y="1073"/>
                    <a:pt x="434" y="1464"/>
                  </a:cubicBezTo>
                  <a:cubicBezTo>
                    <a:pt x="382" y="1430"/>
                    <a:pt x="326" y="1410"/>
                    <a:pt x="274" y="1410"/>
                  </a:cubicBezTo>
                  <a:cubicBezTo>
                    <a:pt x="266" y="1410"/>
                    <a:pt x="258" y="1410"/>
                    <a:pt x="251" y="1411"/>
                  </a:cubicBezTo>
                  <a:cubicBezTo>
                    <a:pt x="60" y="1425"/>
                    <a:pt x="0" y="1739"/>
                    <a:pt x="54" y="1971"/>
                  </a:cubicBezTo>
                  <a:cubicBezTo>
                    <a:pt x="117" y="2271"/>
                    <a:pt x="335" y="2363"/>
                    <a:pt x="540" y="2422"/>
                  </a:cubicBezTo>
                  <a:cubicBezTo>
                    <a:pt x="632" y="2621"/>
                    <a:pt x="765" y="2814"/>
                    <a:pt x="913" y="2977"/>
                  </a:cubicBezTo>
                  <a:cubicBezTo>
                    <a:pt x="1073" y="3171"/>
                    <a:pt x="1276" y="3311"/>
                    <a:pt x="1513" y="3371"/>
                  </a:cubicBezTo>
                  <a:cubicBezTo>
                    <a:pt x="1517" y="3371"/>
                    <a:pt x="1527" y="3375"/>
                    <a:pt x="1530" y="3375"/>
                  </a:cubicBezTo>
                  <a:cubicBezTo>
                    <a:pt x="1545" y="3379"/>
                    <a:pt x="1559" y="3382"/>
                    <a:pt x="1573" y="3386"/>
                  </a:cubicBezTo>
                  <a:cubicBezTo>
                    <a:pt x="1580" y="3389"/>
                    <a:pt x="1590" y="3389"/>
                    <a:pt x="1601" y="3389"/>
                  </a:cubicBezTo>
                  <a:cubicBezTo>
                    <a:pt x="1608" y="3389"/>
                    <a:pt x="1615" y="3389"/>
                    <a:pt x="1626" y="3392"/>
                  </a:cubicBezTo>
                  <a:lnTo>
                    <a:pt x="1732" y="3392"/>
                  </a:lnTo>
                  <a:cubicBezTo>
                    <a:pt x="1739" y="3389"/>
                    <a:pt x="1750" y="3389"/>
                    <a:pt x="1756" y="3389"/>
                  </a:cubicBezTo>
                  <a:cubicBezTo>
                    <a:pt x="1767" y="3389"/>
                    <a:pt x="1774" y="3389"/>
                    <a:pt x="1784" y="3386"/>
                  </a:cubicBezTo>
                  <a:cubicBezTo>
                    <a:pt x="1799" y="3382"/>
                    <a:pt x="1810" y="3379"/>
                    <a:pt x="1823" y="3375"/>
                  </a:cubicBezTo>
                  <a:cubicBezTo>
                    <a:pt x="1834" y="3375"/>
                    <a:pt x="1838" y="3371"/>
                    <a:pt x="1844" y="3371"/>
                  </a:cubicBezTo>
                  <a:cubicBezTo>
                    <a:pt x="2080" y="3311"/>
                    <a:pt x="2285" y="3171"/>
                    <a:pt x="2444" y="2977"/>
                  </a:cubicBezTo>
                  <a:cubicBezTo>
                    <a:pt x="2479" y="2938"/>
                    <a:pt x="2515" y="2899"/>
                    <a:pt x="2546" y="2857"/>
                  </a:cubicBezTo>
                  <a:cubicBezTo>
                    <a:pt x="2656" y="2723"/>
                    <a:pt x="2747" y="2575"/>
                    <a:pt x="2818" y="2422"/>
                  </a:cubicBezTo>
                  <a:cubicBezTo>
                    <a:pt x="3022" y="2363"/>
                    <a:pt x="3237" y="2271"/>
                    <a:pt x="3304" y="1971"/>
                  </a:cubicBezTo>
                  <a:cubicBezTo>
                    <a:pt x="3358" y="1739"/>
                    <a:pt x="3297" y="1425"/>
                    <a:pt x="3107" y="1411"/>
                  </a:cubicBezTo>
                  <a:cubicBezTo>
                    <a:pt x="3099" y="1410"/>
                    <a:pt x="3091" y="1410"/>
                    <a:pt x="3082" y="1410"/>
                  </a:cubicBezTo>
                  <a:cubicBezTo>
                    <a:pt x="3030" y="1410"/>
                    <a:pt x="2975" y="1430"/>
                    <a:pt x="2920" y="1464"/>
                  </a:cubicBezTo>
                  <a:cubicBezTo>
                    <a:pt x="2857" y="1167"/>
                    <a:pt x="2730" y="857"/>
                    <a:pt x="2564" y="600"/>
                  </a:cubicBezTo>
                  <a:cubicBezTo>
                    <a:pt x="2511" y="515"/>
                    <a:pt x="2451" y="434"/>
                    <a:pt x="2391" y="363"/>
                  </a:cubicBezTo>
                  <a:cubicBezTo>
                    <a:pt x="2285" y="222"/>
                    <a:pt x="2165" y="127"/>
                    <a:pt x="2035" y="71"/>
                  </a:cubicBezTo>
                  <a:cubicBezTo>
                    <a:pt x="1965" y="36"/>
                    <a:pt x="1894" y="10"/>
                    <a:pt x="1823" y="7"/>
                  </a:cubicBezTo>
                  <a:cubicBezTo>
                    <a:pt x="1774" y="0"/>
                    <a:pt x="1728" y="0"/>
                    <a:pt x="1678" y="0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845650" y="3108565"/>
              <a:ext cx="770625" cy="305813"/>
            </a:xfrm>
            <a:custGeom>
              <a:avLst/>
              <a:gdLst/>
              <a:ahLst/>
              <a:cxnLst/>
              <a:rect l="l" t="t" r="r" b="b"/>
              <a:pathLst>
                <a:path w="4997" h="1983" extrusionOk="0">
                  <a:moveTo>
                    <a:pt x="959" y="0"/>
                  </a:moveTo>
                  <a:cubicBezTo>
                    <a:pt x="430" y="0"/>
                    <a:pt x="0" y="448"/>
                    <a:pt x="0" y="991"/>
                  </a:cubicBezTo>
                  <a:cubicBezTo>
                    <a:pt x="0" y="1538"/>
                    <a:pt x="430" y="1982"/>
                    <a:pt x="959" y="1982"/>
                  </a:cubicBezTo>
                  <a:lnTo>
                    <a:pt x="4038" y="1982"/>
                  </a:lnTo>
                  <a:cubicBezTo>
                    <a:pt x="4567" y="1982"/>
                    <a:pt x="4997" y="1538"/>
                    <a:pt x="4997" y="991"/>
                  </a:cubicBezTo>
                  <a:cubicBezTo>
                    <a:pt x="4997" y="448"/>
                    <a:pt x="4567" y="0"/>
                    <a:pt x="4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868936" y="3313981"/>
              <a:ext cx="429187" cy="1041585"/>
            </a:xfrm>
            <a:custGeom>
              <a:avLst/>
              <a:gdLst/>
              <a:ahLst/>
              <a:cxnLst/>
              <a:rect l="l" t="t" r="r" b="b"/>
              <a:pathLst>
                <a:path w="2783" h="6754" extrusionOk="0">
                  <a:moveTo>
                    <a:pt x="503" y="0"/>
                  </a:moveTo>
                  <a:cubicBezTo>
                    <a:pt x="207" y="0"/>
                    <a:pt x="1" y="19"/>
                    <a:pt x="1" y="19"/>
                  </a:cubicBezTo>
                  <a:cubicBezTo>
                    <a:pt x="96" y="544"/>
                    <a:pt x="509" y="872"/>
                    <a:pt x="1122" y="1073"/>
                  </a:cubicBezTo>
                  <a:cubicBezTo>
                    <a:pt x="1154" y="1083"/>
                    <a:pt x="1433" y="1182"/>
                    <a:pt x="1464" y="1193"/>
                  </a:cubicBezTo>
                  <a:cubicBezTo>
                    <a:pt x="1048" y="1270"/>
                    <a:pt x="953" y="2734"/>
                    <a:pt x="974" y="4486"/>
                  </a:cubicBezTo>
                  <a:cubicBezTo>
                    <a:pt x="984" y="5220"/>
                    <a:pt x="1013" y="6003"/>
                    <a:pt x="1048" y="6754"/>
                  </a:cubicBezTo>
                  <a:cubicBezTo>
                    <a:pt x="1048" y="6754"/>
                    <a:pt x="1281" y="6746"/>
                    <a:pt x="1437" y="6746"/>
                  </a:cubicBezTo>
                  <a:cubicBezTo>
                    <a:pt x="1515" y="6746"/>
                    <a:pt x="1573" y="6748"/>
                    <a:pt x="1573" y="6754"/>
                  </a:cubicBezTo>
                  <a:cubicBezTo>
                    <a:pt x="1573" y="6736"/>
                    <a:pt x="1881" y="5837"/>
                    <a:pt x="2173" y="4691"/>
                  </a:cubicBezTo>
                  <a:cubicBezTo>
                    <a:pt x="2486" y="3450"/>
                    <a:pt x="2783" y="1920"/>
                    <a:pt x="2642" y="900"/>
                  </a:cubicBezTo>
                  <a:cubicBezTo>
                    <a:pt x="2534" y="113"/>
                    <a:pt x="1239" y="0"/>
                    <a:pt x="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5051683" y="3129693"/>
              <a:ext cx="586952" cy="977431"/>
            </a:xfrm>
            <a:custGeom>
              <a:avLst/>
              <a:gdLst/>
              <a:ahLst/>
              <a:cxnLst/>
              <a:rect l="l" t="t" r="r" b="b"/>
              <a:pathLst>
                <a:path w="3806" h="6338" extrusionOk="0">
                  <a:moveTo>
                    <a:pt x="730" y="0"/>
                  </a:moveTo>
                  <a:cubicBezTo>
                    <a:pt x="540" y="0"/>
                    <a:pt x="371" y="75"/>
                    <a:pt x="244" y="202"/>
                  </a:cubicBezTo>
                  <a:cubicBezTo>
                    <a:pt x="117" y="328"/>
                    <a:pt x="36" y="501"/>
                    <a:pt x="29" y="698"/>
                  </a:cubicBezTo>
                  <a:cubicBezTo>
                    <a:pt x="1" y="1795"/>
                    <a:pt x="977" y="3185"/>
                    <a:pt x="2071" y="4609"/>
                  </a:cubicBezTo>
                  <a:cubicBezTo>
                    <a:pt x="2515" y="5184"/>
                    <a:pt x="2981" y="5766"/>
                    <a:pt x="3404" y="6337"/>
                  </a:cubicBezTo>
                  <a:lnTo>
                    <a:pt x="3806" y="6009"/>
                  </a:lnTo>
                  <a:lnTo>
                    <a:pt x="2970" y="3914"/>
                  </a:lnTo>
                  <a:lnTo>
                    <a:pt x="1665" y="642"/>
                  </a:lnTo>
                  <a:cubicBezTo>
                    <a:pt x="1510" y="254"/>
                    <a:pt x="1140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5186468" y="2553386"/>
              <a:ext cx="712022" cy="251529"/>
            </a:xfrm>
            <a:custGeom>
              <a:avLst/>
              <a:gdLst/>
              <a:ahLst/>
              <a:cxnLst/>
              <a:rect l="l" t="t" r="r" b="b"/>
              <a:pathLst>
                <a:path w="4617" h="1631" extrusionOk="0">
                  <a:moveTo>
                    <a:pt x="4096" y="1"/>
                  </a:moveTo>
                  <a:cubicBezTo>
                    <a:pt x="3423" y="1"/>
                    <a:pt x="2177" y="1004"/>
                    <a:pt x="2177" y="1004"/>
                  </a:cubicBezTo>
                  <a:lnTo>
                    <a:pt x="1856" y="1181"/>
                  </a:lnTo>
                  <a:lnTo>
                    <a:pt x="1835" y="1195"/>
                  </a:lnTo>
                  <a:cubicBezTo>
                    <a:pt x="1805" y="1211"/>
                    <a:pt x="1773" y="1220"/>
                    <a:pt x="1741" y="1220"/>
                  </a:cubicBezTo>
                  <a:cubicBezTo>
                    <a:pt x="1697" y="1220"/>
                    <a:pt x="1655" y="1204"/>
                    <a:pt x="1620" y="1174"/>
                  </a:cubicBezTo>
                  <a:lnTo>
                    <a:pt x="1239" y="849"/>
                  </a:lnTo>
                  <a:cubicBezTo>
                    <a:pt x="1175" y="794"/>
                    <a:pt x="1094" y="765"/>
                    <a:pt x="1011" y="765"/>
                  </a:cubicBezTo>
                  <a:cubicBezTo>
                    <a:pt x="962" y="765"/>
                    <a:pt x="912" y="775"/>
                    <a:pt x="865" y="796"/>
                  </a:cubicBezTo>
                  <a:lnTo>
                    <a:pt x="752" y="846"/>
                  </a:lnTo>
                  <a:cubicBezTo>
                    <a:pt x="653" y="888"/>
                    <a:pt x="1" y="1428"/>
                    <a:pt x="1" y="1428"/>
                  </a:cubicBezTo>
                  <a:cubicBezTo>
                    <a:pt x="29" y="1572"/>
                    <a:pt x="225" y="1630"/>
                    <a:pt x="437" y="1630"/>
                  </a:cubicBezTo>
                  <a:cubicBezTo>
                    <a:pt x="710" y="1630"/>
                    <a:pt x="1009" y="1534"/>
                    <a:pt x="1003" y="1403"/>
                  </a:cubicBezTo>
                  <a:lnTo>
                    <a:pt x="1003" y="1403"/>
                  </a:lnTo>
                  <a:lnTo>
                    <a:pt x="1560" y="1597"/>
                  </a:lnTo>
                  <a:cubicBezTo>
                    <a:pt x="1591" y="1607"/>
                    <a:pt x="1624" y="1613"/>
                    <a:pt x="1658" y="1613"/>
                  </a:cubicBezTo>
                  <a:cubicBezTo>
                    <a:pt x="1682" y="1613"/>
                    <a:pt x="1706" y="1610"/>
                    <a:pt x="1729" y="1604"/>
                  </a:cubicBezTo>
                  <a:lnTo>
                    <a:pt x="2008" y="1541"/>
                  </a:lnTo>
                  <a:lnTo>
                    <a:pt x="2431" y="1439"/>
                  </a:lnTo>
                  <a:lnTo>
                    <a:pt x="4003" y="1061"/>
                  </a:lnTo>
                  <a:cubicBezTo>
                    <a:pt x="4413" y="965"/>
                    <a:pt x="4617" y="483"/>
                    <a:pt x="4402" y="119"/>
                  </a:cubicBezTo>
                  <a:cubicBezTo>
                    <a:pt x="4328" y="36"/>
                    <a:pt x="4222" y="1"/>
                    <a:pt x="4096" y="1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4542152" y="2580991"/>
              <a:ext cx="696755" cy="299799"/>
            </a:xfrm>
            <a:custGeom>
              <a:avLst/>
              <a:gdLst/>
              <a:ahLst/>
              <a:cxnLst/>
              <a:rect l="l" t="t" r="r" b="b"/>
              <a:pathLst>
                <a:path w="4518" h="1944" extrusionOk="0">
                  <a:moveTo>
                    <a:pt x="513" y="0"/>
                  </a:moveTo>
                  <a:cubicBezTo>
                    <a:pt x="410" y="0"/>
                    <a:pt x="320" y="29"/>
                    <a:pt x="251" y="96"/>
                  </a:cubicBezTo>
                  <a:cubicBezTo>
                    <a:pt x="1" y="438"/>
                    <a:pt x="162" y="935"/>
                    <a:pt x="564" y="1069"/>
                  </a:cubicBezTo>
                  <a:lnTo>
                    <a:pt x="2099" y="1577"/>
                  </a:lnTo>
                  <a:lnTo>
                    <a:pt x="2511" y="1714"/>
                  </a:lnTo>
                  <a:lnTo>
                    <a:pt x="2783" y="1806"/>
                  </a:lnTo>
                  <a:cubicBezTo>
                    <a:pt x="2812" y="1815"/>
                    <a:pt x="2843" y="1819"/>
                    <a:pt x="2874" y="1819"/>
                  </a:cubicBezTo>
                  <a:cubicBezTo>
                    <a:pt x="2901" y="1819"/>
                    <a:pt x="2927" y="1816"/>
                    <a:pt x="2952" y="1810"/>
                  </a:cubicBezTo>
                  <a:lnTo>
                    <a:pt x="3526" y="1665"/>
                  </a:lnTo>
                  <a:lnTo>
                    <a:pt x="3526" y="1665"/>
                  </a:lnTo>
                  <a:cubicBezTo>
                    <a:pt x="3507" y="1810"/>
                    <a:pt x="3865" y="1943"/>
                    <a:pt x="4157" y="1943"/>
                  </a:cubicBezTo>
                  <a:cubicBezTo>
                    <a:pt x="4333" y="1943"/>
                    <a:pt x="4484" y="1896"/>
                    <a:pt x="4517" y="1774"/>
                  </a:cubicBezTo>
                  <a:cubicBezTo>
                    <a:pt x="4517" y="1774"/>
                    <a:pt x="3918" y="1182"/>
                    <a:pt x="3823" y="1129"/>
                  </a:cubicBezTo>
                  <a:lnTo>
                    <a:pt x="3713" y="1069"/>
                  </a:lnTo>
                  <a:cubicBezTo>
                    <a:pt x="3658" y="1041"/>
                    <a:pt x="3599" y="1026"/>
                    <a:pt x="3541" y="1026"/>
                  </a:cubicBezTo>
                  <a:cubicBezTo>
                    <a:pt x="3468" y="1026"/>
                    <a:pt x="3397" y="1049"/>
                    <a:pt x="3336" y="1094"/>
                  </a:cubicBezTo>
                  <a:lnTo>
                    <a:pt x="2927" y="1383"/>
                  </a:lnTo>
                  <a:cubicBezTo>
                    <a:pt x="2894" y="1407"/>
                    <a:pt x="2856" y="1419"/>
                    <a:pt x="2817" y="1419"/>
                  </a:cubicBezTo>
                  <a:cubicBezTo>
                    <a:pt x="2781" y="1419"/>
                    <a:pt x="2744" y="1408"/>
                    <a:pt x="2712" y="1386"/>
                  </a:cubicBezTo>
                  <a:lnTo>
                    <a:pt x="2691" y="1372"/>
                  </a:lnTo>
                  <a:lnTo>
                    <a:pt x="2388" y="1164"/>
                  </a:lnTo>
                  <a:cubicBezTo>
                    <a:pt x="2388" y="1164"/>
                    <a:pt x="1172" y="0"/>
                    <a:pt x="513" y="0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4969023" y="4354170"/>
              <a:ext cx="233177" cy="337274"/>
            </a:xfrm>
            <a:custGeom>
              <a:avLst/>
              <a:gdLst/>
              <a:ahLst/>
              <a:cxnLst/>
              <a:rect l="l" t="t" r="r" b="b"/>
              <a:pathLst>
                <a:path w="1512" h="2187" extrusionOk="0">
                  <a:moveTo>
                    <a:pt x="788" y="1"/>
                  </a:moveTo>
                  <a:cubicBezTo>
                    <a:pt x="632" y="1"/>
                    <a:pt x="399" y="9"/>
                    <a:pt x="399" y="9"/>
                  </a:cubicBezTo>
                  <a:cubicBezTo>
                    <a:pt x="1" y="375"/>
                    <a:pt x="410" y="982"/>
                    <a:pt x="410" y="982"/>
                  </a:cubicBezTo>
                  <a:cubicBezTo>
                    <a:pt x="410" y="982"/>
                    <a:pt x="237" y="1998"/>
                    <a:pt x="530" y="2131"/>
                  </a:cubicBezTo>
                  <a:cubicBezTo>
                    <a:pt x="612" y="2169"/>
                    <a:pt x="732" y="2187"/>
                    <a:pt x="857" y="2187"/>
                  </a:cubicBezTo>
                  <a:cubicBezTo>
                    <a:pt x="1170" y="2187"/>
                    <a:pt x="1512" y="2072"/>
                    <a:pt x="1347" y="1860"/>
                  </a:cubicBezTo>
                  <a:cubicBezTo>
                    <a:pt x="1094" y="1522"/>
                    <a:pt x="1214" y="798"/>
                    <a:pt x="924" y="9"/>
                  </a:cubicBezTo>
                  <a:cubicBezTo>
                    <a:pt x="924" y="3"/>
                    <a:pt x="866" y="1"/>
                    <a:pt x="7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5576481" y="4056224"/>
              <a:ext cx="233331" cy="300878"/>
            </a:xfrm>
            <a:custGeom>
              <a:avLst/>
              <a:gdLst/>
              <a:ahLst/>
              <a:cxnLst/>
              <a:rect l="l" t="t" r="r" b="b"/>
              <a:pathLst>
                <a:path w="1513" h="1951" extrusionOk="0">
                  <a:moveTo>
                    <a:pt x="403" y="1"/>
                  </a:moveTo>
                  <a:lnTo>
                    <a:pt x="1" y="329"/>
                  </a:lnTo>
                  <a:cubicBezTo>
                    <a:pt x="209" y="1116"/>
                    <a:pt x="590" y="1514"/>
                    <a:pt x="872" y="1814"/>
                  </a:cubicBezTo>
                  <a:cubicBezTo>
                    <a:pt x="960" y="1909"/>
                    <a:pt x="1061" y="1951"/>
                    <a:pt x="1155" y="1951"/>
                  </a:cubicBezTo>
                  <a:cubicBezTo>
                    <a:pt x="1351" y="1951"/>
                    <a:pt x="1512" y="1768"/>
                    <a:pt x="1443" y="1503"/>
                  </a:cubicBezTo>
                  <a:cubicBezTo>
                    <a:pt x="1263" y="823"/>
                    <a:pt x="1030" y="541"/>
                    <a:pt x="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5026700" y="1445033"/>
              <a:ext cx="463424" cy="377062"/>
            </a:xfrm>
            <a:custGeom>
              <a:avLst/>
              <a:gdLst/>
              <a:ahLst/>
              <a:cxnLst/>
              <a:rect l="l" t="t" r="r" b="b"/>
              <a:pathLst>
                <a:path w="3005" h="2445" extrusionOk="0">
                  <a:moveTo>
                    <a:pt x="1507" y="0"/>
                  </a:moveTo>
                  <a:cubicBezTo>
                    <a:pt x="1085" y="0"/>
                    <a:pt x="690" y="196"/>
                    <a:pt x="434" y="519"/>
                  </a:cubicBezTo>
                  <a:cubicBezTo>
                    <a:pt x="254" y="744"/>
                    <a:pt x="78" y="1234"/>
                    <a:pt x="29" y="1527"/>
                  </a:cubicBezTo>
                  <a:cubicBezTo>
                    <a:pt x="0" y="1677"/>
                    <a:pt x="21" y="2444"/>
                    <a:pt x="236" y="2444"/>
                  </a:cubicBezTo>
                  <a:cubicBezTo>
                    <a:pt x="238" y="2444"/>
                    <a:pt x="239" y="2444"/>
                    <a:pt x="241" y="2444"/>
                  </a:cubicBezTo>
                  <a:lnTo>
                    <a:pt x="522" y="1922"/>
                  </a:lnTo>
                  <a:cubicBezTo>
                    <a:pt x="522" y="1922"/>
                    <a:pt x="1133" y="1305"/>
                    <a:pt x="1683" y="1107"/>
                  </a:cubicBezTo>
                  <a:cubicBezTo>
                    <a:pt x="1762" y="1079"/>
                    <a:pt x="1810" y="1057"/>
                    <a:pt x="1852" y="1057"/>
                  </a:cubicBezTo>
                  <a:cubicBezTo>
                    <a:pt x="1890" y="1057"/>
                    <a:pt x="1923" y="1076"/>
                    <a:pt x="1968" y="1128"/>
                  </a:cubicBezTo>
                  <a:cubicBezTo>
                    <a:pt x="2074" y="1245"/>
                    <a:pt x="2162" y="1424"/>
                    <a:pt x="2251" y="1555"/>
                  </a:cubicBezTo>
                  <a:cubicBezTo>
                    <a:pt x="2357" y="1713"/>
                    <a:pt x="2560" y="1856"/>
                    <a:pt x="2725" y="1856"/>
                  </a:cubicBezTo>
                  <a:cubicBezTo>
                    <a:pt x="2847" y="1856"/>
                    <a:pt x="2949" y="1776"/>
                    <a:pt x="2973" y="1562"/>
                  </a:cubicBezTo>
                  <a:cubicBezTo>
                    <a:pt x="3005" y="1312"/>
                    <a:pt x="2698" y="377"/>
                    <a:pt x="2046" y="109"/>
                  </a:cubicBezTo>
                  <a:cubicBezTo>
                    <a:pt x="1867" y="35"/>
                    <a:pt x="1685" y="0"/>
                    <a:pt x="1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4765149" y="2413512"/>
              <a:ext cx="814731" cy="485785"/>
            </a:xfrm>
            <a:custGeom>
              <a:avLst/>
              <a:gdLst/>
              <a:ahLst/>
              <a:cxnLst/>
              <a:rect l="l" t="t" r="r" b="b"/>
              <a:pathLst>
                <a:path w="5283" h="3150" extrusionOk="0">
                  <a:moveTo>
                    <a:pt x="272" y="0"/>
                  </a:moveTo>
                  <a:cubicBezTo>
                    <a:pt x="117" y="0"/>
                    <a:pt x="0" y="134"/>
                    <a:pt x="25" y="286"/>
                  </a:cubicBezTo>
                  <a:lnTo>
                    <a:pt x="388" y="2740"/>
                  </a:lnTo>
                  <a:cubicBezTo>
                    <a:pt x="300" y="2761"/>
                    <a:pt x="230" y="2842"/>
                    <a:pt x="230" y="2941"/>
                  </a:cubicBezTo>
                  <a:cubicBezTo>
                    <a:pt x="230" y="3054"/>
                    <a:pt x="324" y="3150"/>
                    <a:pt x="438" y="3150"/>
                  </a:cubicBezTo>
                  <a:lnTo>
                    <a:pt x="4810" y="3150"/>
                  </a:lnTo>
                  <a:cubicBezTo>
                    <a:pt x="4927" y="3150"/>
                    <a:pt x="5018" y="3054"/>
                    <a:pt x="5018" y="2941"/>
                  </a:cubicBezTo>
                  <a:cubicBezTo>
                    <a:pt x="5018" y="2829"/>
                    <a:pt x="4930" y="2740"/>
                    <a:pt x="4821" y="2733"/>
                  </a:cubicBezTo>
                  <a:lnTo>
                    <a:pt x="5254" y="293"/>
                  </a:lnTo>
                  <a:cubicBezTo>
                    <a:pt x="5283" y="137"/>
                    <a:pt x="5163" y="0"/>
                    <a:pt x="5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134805" y="2607208"/>
              <a:ext cx="101321" cy="91759"/>
            </a:xfrm>
            <a:custGeom>
              <a:avLst/>
              <a:gdLst/>
              <a:ahLst/>
              <a:cxnLst/>
              <a:rect l="l" t="t" r="r" b="b"/>
              <a:pathLst>
                <a:path w="657" h="595" extrusionOk="0">
                  <a:moveTo>
                    <a:pt x="329" y="1"/>
                  </a:moveTo>
                  <a:cubicBezTo>
                    <a:pt x="252" y="1"/>
                    <a:pt x="176" y="30"/>
                    <a:pt x="118" y="87"/>
                  </a:cubicBezTo>
                  <a:cubicBezTo>
                    <a:pt x="1" y="204"/>
                    <a:pt x="1" y="391"/>
                    <a:pt x="118" y="507"/>
                  </a:cubicBezTo>
                  <a:cubicBezTo>
                    <a:pt x="176" y="566"/>
                    <a:pt x="252" y="595"/>
                    <a:pt x="329" y="595"/>
                  </a:cubicBezTo>
                  <a:cubicBezTo>
                    <a:pt x="406" y="595"/>
                    <a:pt x="482" y="566"/>
                    <a:pt x="541" y="507"/>
                  </a:cubicBezTo>
                  <a:cubicBezTo>
                    <a:pt x="657" y="391"/>
                    <a:pt x="657" y="204"/>
                    <a:pt x="541" y="87"/>
                  </a:cubicBezTo>
                  <a:cubicBezTo>
                    <a:pt x="482" y="30"/>
                    <a:pt x="406" y="1"/>
                    <a:pt x="3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5045668" y="1601100"/>
              <a:ext cx="423790" cy="118131"/>
            </a:xfrm>
            <a:custGeom>
              <a:avLst/>
              <a:gdLst/>
              <a:ahLst/>
              <a:cxnLst/>
              <a:rect l="l" t="t" r="r" b="b"/>
              <a:pathLst>
                <a:path w="2748" h="766" extrusionOk="0">
                  <a:moveTo>
                    <a:pt x="1" y="0"/>
                  </a:moveTo>
                  <a:cubicBezTo>
                    <a:pt x="1" y="25"/>
                    <a:pt x="1" y="53"/>
                    <a:pt x="4" y="78"/>
                  </a:cubicBezTo>
                  <a:cubicBezTo>
                    <a:pt x="12" y="179"/>
                    <a:pt x="33" y="275"/>
                    <a:pt x="68" y="363"/>
                  </a:cubicBezTo>
                  <a:cubicBezTo>
                    <a:pt x="163" y="603"/>
                    <a:pt x="350" y="765"/>
                    <a:pt x="562" y="765"/>
                  </a:cubicBezTo>
                  <a:lnTo>
                    <a:pt x="2187" y="765"/>
                  </a:lnTo>
                  <a:cubicBezTo>
                    <a:pt x="2343" y="765"/>
                    <a:pt x="2483" y="681"/>
                    <a:pt x="2585" y="539"/>
                  </a:cubicBezTo>
                  <a:cubicBezTo>
                    <a:pt x="2621" y="490"/>
                    <a:pt x="2657" y="430"/>
                    <a:pt x="2681" y="363"/>
                  </a:cubicBezTo>
                  <a:cubicBezTo>
                    <a:pt x="2723" y="257"/>
                    <a:pt x="2748" y="130"/>
                    <a:pt x="2748" y="0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5020068" y="1387973"/>
              <a:ext cx="474527" cy="307818"/>
            </a:xfrm>
            <a:custGeom>
              <a:avLst/>
              <a:gdLst/>
              <a:ahLst/>
              <a:cxnLst/>
              <a:rect l="l" t="t" r="r" b="b"/>
              <a:pathLst>
                <a:path w="3077" h="1996" extrusionOk="0">
                  <a:moveTo>
                    <a:pt x="1545" y="0"/>
                  </a:moveTo>
                  <a:cubicBezTo>
                    <a:pt x="1327" y="0"/>
                    <a:pt x="1126" y="38"/>
                    <a:pt x="943" y="116"/>
                  </a:cubicBezTo>
                  <a:cubicBezTo>
                    <a:pt x="647" y="236"/>
                    <a:pt x="403" y="448"/>
                    <a:pt x="241" y="715"/>
                  </a:cubicBezTo>
                  <a:cubicBezTo>
                    <a:pt x="89" y="962"/>
                    <a:pt x="1" y="1255"/>
                    <a:pt x="1" y="1572"/>
                  </a:cubicBezTo>
                  <a:cubicBezTo>
                    <a:pt x="1" y="1600"/>
                    <a:pt x="19" y="1996"/>
                    <a:pt x="19" y="1996"/>
                  </a:cubicBezTo>
                  <a:cubicBezTo>
                    <a:pt x="561" y="1689"/>
                    <a:pt x="1087" y="1537"/>
                    <a:pt x="1596" y="1537"/>
                  </a:cubicBezTo>
                  <a:cubicBezTo>
                    <a:pt x="2106" y="1537"/>
                    <a:pt x="2600" y="1690"/>
                    <a:pt x="3076" y="1996"/>
                  </a:cubicBezTo>
                  <a:lnTo>
                    <a:pt x="3076" y="1590"/>
                  </a:lnTo>
                  <a:cubicBezTo>
                    <a:pt x="3076" y="1301"/>
                    <a:pt x="3005" y="1029"/>
                    <a:pt x="2882" y="796"/>
                  </a:cubicBezTo>
                  <a:cubicBezTo>
                    <a:pt x="2727" y="504"/>
                    <a:pt x="2487" y="271"/>
                    <a:pt x="2184" y="134"/>
                  </a:cubicBezTo>
                  <a:cubicBezTo>
                    <a:pt x="1993" y="49"/>
                    <a:pt x="1778" y="0"/>
                    <a:pt x="1545" y="0"/>
                  </a:cubicBezTo>
                  <a:close/>
                </a:path>
              </a:pathLst>
            </a:custGeom>
            <a:solidFill>
              <a:srgbClr val="FFB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5057235" y="1405708"/>
              <a:ext cx="126767" cy="194931"/>
            </a:xfrm>
            <a:custGeom>
              <a:avLst/>
              <a:gdLst/>
              <a:ahLst/>
              <a:cxnLst/>
              <a:rect l="l" t="t" r="r" b="b"/>
              <a:pathLst>
                <a:path w="822" h="1264" extrusionOk="0">
                  <a:moveTo>
                    <a:pt x="702" y="1"/>
                  </a:moveTo>
                  <a:cubicBezTo>
                    <a:pt x="406" y="121"/>
                    <a:pt x="162" y="333"/>
                    <a:pt x="0" y="600"/>
                  </a:cubicBezTo>
                  <a:cubicBezTo>
                    <a:pt x="21" y="780"/>
                    <a:pt x="77" y="943"/>
                    <a:pt x="165" y="1112"/>
                  </a:cubicBezTo>
                  <a:cubicBezTo>
                    <a:pt x="222" y="1218"/>
                    <a:pt x="296" y="1264"/>
                    <a:pt x="370" y="1264"/>
                  </a:cubicBezTo>
                  <a:cubicBezTo>
                    <a:pt x="469" y="1264"/>
                    <a:pt x="567" y="1186"/>
                    <a:pt x="635" y="1055"/>
                  </a:cubicBezTo>
                  <a:cubicBezTo>
                    <a:pt x="769" y="787"/>
                    <a:pt x="821" y="417"/>
                    <a:pt x="744" y="125"/>
                  </a:cubicBezTo>
                  <a:cubicBezTo>
                    <a:pt x="733" y="79"/>
                    <a:pt x="720" y="40"/>
                    <a:pt x="702" y="1"/>
                  </a:cubicBezTo>
                  <a:close/>
                </a:path>
              </a:pathLst>
            </a:custGeom>
            <a:solidFill>
              <a:srgbClr val="FFA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5339296" y="1408484"/>
              <a:ext cx="125225" cy="192155"/>
            </a:xfrm>
            <a:custGeom>
              <a:avLst/>
              <a:gdLst/>
              <a:ahLst/>
              <a:cxnLst/>
              <a:rect l="l" t="t" r="r" b="b"/>
              <a:pathLst>
                <a:path w="812" h="1246" extrusionOk="0">
                  <a:moveTo>
                    <a:pt x="114" y="1"/>
                  </a:moveTo>
                  <a:cubicBezTo>
                    <a:pt x="100" y="36"/>
                    <a:pt x="89" y="71"/>
                    <a:pt x="79" y="107"/>
                  </a:cubicBezTo>
                  <a:cubicBezTo>
                    <a:pt x="1" y="399"/>
                    <a:pt x="54" y="769"/>
                    <a:pt x="188" y="1037"/>
                  </a:cubicBezTo>
                  <a:cubicBezTo>
                    <a:pt x="255" y="1168"/>
                    <a:pt x="354" y="1246"/>
                    <a:pt x="452" y="1246"/>
                  </a:cubicBezTo>
                  <a:cubicBezTo>
                    <a:pt x="527" y="1246"/>
                    <a:pt x="600" y="1200"/>
                    <a:pt x="660" y="1094"/>
                  </a:cubicBezTo>
                  <a:cubicBezTo>
                    <a:pt x="735" y="949"/>
                    <a:pt x="784" y="812"/>
                    <a:pt x="812" y="663"/>
                  </a:cubicBezTo>
                  <a:cubicBezTo>
                    <a:pt x="657" y="371"/>
                    <a:pt x="417" y="138"/>
                    <a:pt x="114" y="1"/>
                  </a:cubicBezTo>
                  <a:close/>
                </a:path>
              </a:pathLst>
            </a:custGeom>
            <a:solidFill>
              <a:srgbClr val="FFA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233719" y="2977481"/>
              <a:ext cx="58448" cy="1766407"/>
            </a:xfrm>
            <a:custGeom>
              <a:avLst/>
              <a:gdLst/>
              <a:ahLst/>
              <a:cxnLst/>
              <a:rect l="l" t="t" r="r" b="b"/>
              <a:pathLst>
                <a:path w="379" h="11454" extrusionOk="0">
                  <a:moveTo>
                    <a:pt x="1" y="0"/>
                  </a:moveTo>
                  <a:lnTo>
                    <a:pt x="1" y="11453"/>
                  </a:lnTo>
                  <a:lnTo>
                    <a:pt x="378" y="11453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6079535" y="2977481"/>
              <a:ext cx="68164" cy="1766407"/>
            </a:xfrm>
            <a:custGeom>
              <a:avLst/>
              <a:gdLst/>
              <a:ahLst/>
              <a:cxnLst/>
              <a:rect l="l" t="t" r="r" b="b"/>
              <a:pathLst>
                <a:path w="442" h="11454" extrusionOk="0">
                  <a:moveTo>
                    <a:pt x="0" y="0"/>
                  </a:moveTo>
                  <a:lnTo>
                    <a:pt x="0" y="11453"/>
                  </a:lnTo>
                  <a:lnTo>
                    <a:pt x="441" y="11453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4123300" y="2892662"/>
              <a:ext cx="2157040" cy="158844"/>
            </a:xfrm>
            <a:custGeom>
              <a:avLst/>
              <a:gdLst/>
              <a:ahLst/>
              <a:cxnLst/>
              <a:rect l="l" t="t" r="r" b="b"/>
              <a:pathLst>
                <a:path w="13987" h="1030" extrusionOk="0">
                  <a:moveTo>
                    <a:pt x="1" y="0"/>
                  </a:moveTo>
                  <a:lnTo>
                    <a:pt x="1" y="1029"/>
                  </a:lnTo>
                  <a:lnTo>
                    <a:pt x="13986" y="1029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077081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382799" y="13780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19620" y="2153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94706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84991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48555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382799" y="13780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19620" y="2153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94706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84991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921FEDA-EE49-3B53-7A9B-941A37FAC744}"/>
              </a:ext>
            </a:extLst>
          </p:cNvPr>
          <p:cNvSpPr txBox="1"/>
          <p:nvPr/>
        </p:nvSpPr>
        <p:spPr>
          <a:xfrm>
            <a:off x="364518" y="367099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And so on..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358081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382799" y="13780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19620" y="2153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94706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84991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921FEDA-EE49-3B53-7A9B-941A37FAC744}"/>
              </a:ext>
            </a:extLst>
          </p:cNvPr>
          <p:cNvSpPr txBox="1"/>
          <p:nvPr/>
        </p:nvSpPr>
        <p:spPr>
          <a:xfrm>
            <a:off x="364518" y="367099"/>
            <a:ext cx="30283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And so on..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The final shortest distances:</a:t>
            </a:r>
          </a:p>
        </p:txBody>
      </p:sp>
    </p:spTree>
    <p:extLst>
      <p:ext uri="{BB962C8B-B14F-4D97-AF65-F5344CB8AC3E}">
        <p14:creationId xmlns:p14="http://schemas.microsoft.com/office/powerpoint/2010/main" val="75093854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D19EAA7-504B-4277-806B-CE8AF0347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219" y="2346960"/>
            <a:ext cx="7375562" cy="75184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000" dirty="0">
                <a:latin typeface="Anton" panose="020B0604020202020204" charset="0"/>
              </a:rPr>
              <a:t>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412D86-FFB2-4775-8D9D-D39F56C6E466}"/>
              </a:ext>
            </a:extLst>
          </p:cNvPr>
          <p:cNvSpPr/>
          <p:nvPr/>
        </p:nvSpPr>
        <p:spPr>
          <a:xfrm>
            <a:off x="318347" y="934720"/>
            <a:ext cx="8507306" cy="3576320"/>
          </a:xfrm>
          <a:prstGeom prst="rect">
            <a:avLst/>
          </a:prstGeom>
          <a:noFill/>
          <a:ln>
            <a:solidFill>
              <a:srgbClr val="FCBCE5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3496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016" y="582507"/>
            <a:ext cx="7375562" cy="7518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FF"/>
                </a:solidFill>
                <a:latin typeface="Anton" panose="020B0604020202020204" charset="0"/>
              </a:rPr>
              <a:t>Implementation</a:t>
            </a:r>
            <a:endParaRPr lang="en-US" sz="3200" dirty="0">
              <a:solidFill>
                <a:srgbClr val="FF00FF"/>
              </a:solidFill>
              <a:latin typeface="Anton" panose="020B060402020202020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139A8E-CB57-40F6-87C5-4002D2E2D504}"/>
                  </a:ext>
                </a:extLst>
              </p:cNvPr>
              <p:cNvSpPr/>
              <p:nvPr/>
            </p:nvSpPr>
            <p:spPr>
              <a:xfrm>
                <a:off x="838015" y="1622585"/>
                <a:ext cx="751296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Dijkstra's algorithm mainly performs  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 iterations.</a:t>
                </a:r>
                <a:endParaRPr lang="en-US" altLang="en-US" sz="7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139A8E-CB57-40F6-87C5-4002D2E2D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15" y="1622585"/>
                <a:ext cx="7512966" cy="338554"/>
              </a:xfrm>
              <a:prstGeom prst="rect">
                <a:avLst/>
              </a:prstGeom>
              <a:blipFill>
                <a:blip r:embed="rId2"/>
                <a:stretch>
                  <a:fillRect l="-324" t="-3571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2599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016" y="582507"/>
            <a:ext cx="7375562" cy="7518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FF"/>
                </a:solidFill>
                <a:latin typeface="Anton" panose="020B0604020202020204" charset="0"/>
              </a:rPr>
              <a:t>Implementation</a:t>
            </a:r>
            <a:endParaRPr lang="en-US" sz="3200" dirty="0">
              <a:solidFill>
                <a:srgbClr val="FF00FF"/>
              </a:solidFill>
              <a:latin typeface="Anton" panose="020B060402020202020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139A8E-CB57-40F6-87C5-4002D2E2D504}"/>
                  </a:ext>
                </a:extLst>
              </p:cNvPr>
              <p:cNvSpPr/>
              <p:nvPr/>
            </p:nvSpPr>
            <p:spPr>
              <a:xfrm>
                <a:off x="838015" y="1622585"/>
                <a:ext cx="751296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Dijkstra's algorithm mainly performs  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 iterations.</a:t>
                </a:r>
                <a:endParaRPr lang="en-US" altLang="en-US" sz="7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139A8E-CB57-40F6-87C5-4002D2E2D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15" y="1622585"/>
                <a:ext cx="7512966" cy="338554"/>
              </a:xfrm>
              <a:prstGeom prst="rect">
                <a:avLst/>
              </a:prstGeom>
              <a:blipFill>
                <a:blip r:embed="rId2"/>
                <a:stretch>
                  <a:fillRect l="-324" t="-3571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5300E90-AF08-82A3-EF31-5A87410B1423}"/>
                  </a:ext>
                </a:extLst>
              </p:cNvPr>
              <p:cNvSpPr/>
              <p:nvPr/>
            </p:nvSpPr>
            <p:spPr>
              <a:xfrm>
                <a:off x="838014" y="2366126"/>
                <a:ext cx="751296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On each iteration, it selects an unvisited node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 with the shortest distance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𝒅𝒊𝒔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, marks it as visited and relaxes all its outgoing edges  </a:t>
                </a:r>
                <a:r>
                  <a:rPr lang="en-US" altLang="en-US" sz="1600" b="1" dirty="0">
                    <a:solidFill>
                      <a:srgbClr val="273239"/>
                    </a:solidFill>
                    <a:latin typeface="Nunito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en-US" sz="1600" b="1" dirty="0">
                    <a:solidFill>
                      <a:srgbClr val="273239"/>
                    </a:solidFill>
                    <a:latin typeface="Nunito"/>
                  </a:rPr>
                  <a:t>)</a:t>
                </a:r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 attempting to improve the value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𝒅𝒊𝒔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.</a:t>
                </a:r>
                <a:endParaRPr lang="en-US" altLang="en-US" sz="7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5300E90-AF08-82A3-EF31-5A87410B1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14" y="2366126"/>
                <a:ext cx="7512967" cy="830997"/>
              </a:xfrm>
              <a:prstGeom prst="rect">
                <a:avLst/>
              </a:prstGeom>
              <a:blipFill>
                <a:blip r:embed="rId3"/>
                <a:stretch>
                  <a:fillRect l="-324" t="-1471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06353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016" y="582507"/>
            <a:ext cx="7375562" cy="7518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FF"/>
                </a:solidFill>
                <a:latin typeface="Anton" panose="020B0604020202020204" charset="0"/>
              </a:rPr>
              <a:t>Implementation</a:t>
            </a:r>
            <a:endParaRPr lang="en-US" sz="3200" dirty="0">
              <a:solidFill>
                <a:srgbClr val="FF00FF"/>
              </a:solidFill>
              <a:latin typeface="Anton" panose="020B060402020202020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139A8E-CB57-40F6-87C5-4002D2E2D504}"/>
                  </a:ext>
                </a:extLst>
              </p:cNvPr>
              <p:cNvSpPr/>
              <p:nvPr/>
            </p:nvSpPr>
            <p:spPr>
              <a:xfrm>
                <a:off x="838015" y="1622585"/>
                <a:ext cx="751296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What’s the simplest way to select the node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 with the shortest distance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𝒅𝒊𝒔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?</a:t>
                </a:r>
                <a:endParaRPr lang="en-US" altLang="en-US" sz="7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139A8E-CB57-40F6-87C5-4002D2E2D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15" y="1622585"/>
                <a:ext cx="7512966" cy="584775"/>
              </a:xfrm>
              <a:prstGeom prst="rect">
                <a:avLst/>
              </a:prstGeom>
              <a:blipFill>
                <a:blip r:embed="rId2"/>
                <a:stretch>
                  <a:fillRect l="-324" t="-2083" b="-1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25764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016" y="582507"/>
            <a:ext cx="7375562" cy="7518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FF"/>
                </a:solidFill>
                <a:latin typeface="Anton" panose="020B0604020202020204" charset="0"/>
              </a:rPr>
              <a:t>Implementation</a:t>
            </a:r>
            <a:endParaRPr lang="en-US" sz="3200" dirty="0">
              <a:solidFill>
                <a:srgbClr val="FF00FF"/>
              </a:solidFill>
              <a:latin typeface="Anton" panose="020B060402020202020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139A8E-CB57-40F6-87C5-4002D2E2D504}"/>
                  </a:ext>
                </a:extLst>
              </p:cNvPr>
              <p:cNvSpPr/>
              <p:nvPr/>
            </p:nvSpPr>
            <p:spPr>
              <a:xfrm>
                <a:off x="838015" y="1622585"/>
                <a:ext cx="751296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What’s the simplest way to select the node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 with the shortest distance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𝒅𝒊𝒔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?</a:t>
                </a:r>
                <a:endParaRPr lang="en-US" altLang="en-US" sz="7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139A8E-CB57-40F6-87C5-4002D2E2D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15" y="1622585"/>
                <a:ext cx="7512966" cy="584775"/>
              </a:xfrm>
              <a:prstGeom prst="rect">
                <a:avLst/>
              </a:prstGeom>
              <a:blipFill>
                <a:blip r:embed="rId2"/>
                <a:stretch>
                  <a:fillRect l="-324" t="-2083" b="-1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300E90-AF08-82A3-EF31-5A87410B1423}"/>
              </a:ext>
            </a:extLst>
          </p:cNvPr>
          <p:cNvSpPr/>
          <p:nvPr/>
        </p:nvSpPr>
        <p:spPr>
          <a:xfrm>
            <a:off x="838014" y="2552242"/>
            <a:ext cx="75129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73239"/>
                </a:solidFill>
                <a:latin typeface="Nunito"/>
              </a:rPr>
              <a:t>We simply iterate over all nodes, check their current distance, and store the node that has the shortest one.</a:t>
            </a:r>
            <a:endParaRPr lang="en-US" altLang="en-US" sz="7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03164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46C8254-BAAC-8B59-E507-2E37678BF652}"/>
              </a:ext>
            </a:extLst>
          </p:cNvPr>
          <p:cNvSpPr txBox="1"/>
          <p:nvPr/>
        </p:nvSpPr>
        <p:spPr>
          <a:xfrm>
            <a:off x="364518" y="171955"/>
            <a:ext cx="692273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const int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INF = </a:t>
            </a:r>
            <a:r>
              <a:rPr lang="en-US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1e9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1D93BB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 dis, vis;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1D93BB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1D93BB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&lt;pair&lt;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&gt;&gt;&gt; adj;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b="1" i="0" dirty="0" err="1">
                <a:solidFill>
                  <a:srgbClr val="990000"/>
                </a:solidFill>
                <a:effectLst/>
                <a:latin typeface="Consolas" panose="020B0609020204030204" pitchFamily="49" charset="0"/>
              </a:rPr>
              <a:t>dijkstra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 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adj.size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dis.assign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(n, INF);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vis.assign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(n, </a:t>
            </a:r>
            <a:r>
              <a:rPr lang="en-US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dis[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for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++) {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int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 = </a:t>
            </a:r>
            <a:r>
              <a:rPr lang="en-US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for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j &lt; n;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if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(!vis[j] &amp;&amp; (u == </a:t>
            </a:r>
            <a:r>
              <a:rPr lang="en-US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|| dis[j] &lt; dis[u]))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    u = j;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}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vis[u] = </a:t>
            </a:r>
            <a:r>
              <a:rPr lang="en-US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for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auto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&amp;edge : adj[u]) {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int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 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edge.first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c 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edge.second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if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(dis[u] + c &lt; dis[v]) </a:t>
            </a:r>
            <a:r>
              <a:rPr lang="en-US" b="0" i="1" dirty="0"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// Relaxation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    dis[v] = dis[u] + c;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}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21FEDA-EE49-3B53-7A9B-941A37FAC744}"/>
              </a:ext>
            </a:extLst>
          </p:cNvPr>
          <p:cNvSpPr txBox="1"/>
          <p:nvPr/>
        </p:nvSpPr>
        <p:spPr>
          <a:xfrm>
            <a:off x="4685288" y="367099"/>
            <a:ext cx="3924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US" sz="2800" b="1" dirty="0">
                <a:solidFill>
                  <a:srgbClr val="002060"/>
                </a:solidFill>
                <a:latin typeface="Anton" pitchFamily="2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16172325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46C8254-BAAC-8B59-E507-2E37678BF652}"/>
              </a:ext>
            </a:extLst>
          </p:cNvPr>
          <p:cNvSpPr txBox="1"/>
          <p:nvPr/>
        </p:nvSpPr>
        <p:spPr>
          <a:xfrm>
            <a:off x="364518" y="171955"/>
            <a:ext cx="692273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const int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INF = </a:t>
            </a:r>
            <a:r>
              <a:rPr lang="en-US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1e9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1D93BB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 dis, vis;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1D93BB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1D93BB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&lt;pair&lt;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&gt;&gt;&gt; adj;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b="1" i="0" dirty="0" err="1">
                <a:solidFill>
                  <a:srgbClr val="990000"/>
                </a:solidFill>
                <a:effectLst/>
                <a:latin typeface="Consolas" panose="020B0609020204030204" pitchFamily="49" charset="0"/>
              </a:rPr>
              <a:t>dijkstra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 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adj.size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dis.assign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(n, INF);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vis.assign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(n, </a:t>
            </a:r>
            <a:r>
              <a:rPr lang="en-US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dis[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for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++) {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int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 = </a:t>
            </a:r>
            <a:r>
              <a:rPr lang="en-US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for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j &lt; n;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if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(!vis[j] &amp;&amp; (u == </a:t>
            </a:r>
            <a:r>
              <a:rPr lang="en-US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|| dis[j] &lt; dis[u]))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    u = j;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}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vis[u] = </a:t>
            </a:r>
            <a:r>
              <a:rPr lang="en-US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for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auto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&amp;edge : adj[u]) {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int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 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edge.first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c 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edge.second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if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(dis[u] + c &lt; dis[v]) </a:t>
            </a:r>
            <a:r>
              <a:rPr lang="en-US" b="0" i="1" dirty="0"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// Relaxation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    dis[v] = dis[u] + c;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}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21FEDA-EE49-3B53-7A9B-941A37FAC744}"/>
              </a:ext>
            </a:extLst>
          </p:cNvPr>
          <p:cNvSpPr txBox="1"/>
          <p:nvPr/>
        </p:nvSpPr>
        <p:spPr>
          <a:xfrm>
            <a:off x="4685288" y="367099"/>
            <a:ext cx="3924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US" sz="2800" b="1" dirty="0">
                <a:solidFill>
                  <a:srgbClr val="002060"/>
                </a:solidFill>
                <a:latin typeface="Anton" pitchFamily="2" charset="0"/>
              </a:rPr>
              <a:t>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CC57CC-51CD-4A23-B47C-AB5359974627}"/>
                  </a:ext>
                </a:extLst>
              </p:cNvPr>
              <p:cNvSpPr txBox="1"/>
              <p:nvPr/>
            </p:nvSpPr>
            <p:spPr>
              <a:xfrm>
                <a:off x="5413572" y="1094685"/>
                <a:ext cx="3273538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800" b="1" dirty="0">
                    <a:solidFill>
                      <a:srgbClr val="FF0000"/>
                    </a:solidFill>
                    <a:effectLst/>
                  </a:rPr>
                  <a:t>Time Complexity</a:t>
                </a:r>
                <a:r>
                  <a:rPr lang="pt-BR" sz="1800" b="1" i="0" dirty="0">
                    <a:solidFill>
                      <a:srgbClr val="FF0000"/>
                    </a:solidFill>
                    <a:effectLst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1800" b="1" i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sz="1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CC57CC-51CD-4A23-B47C-AB5359974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572" y="1094685"/>
                <a:ext cx="3273538" cy="375552"/>
              </a:xfrm>
              <a:prstGeom prst="rect">
                <a:avLst/>
              </a:prstGeom>
              <a:blipFill>
                <a:blip r:embed="rId2"/>
                <a:stretch>
                  <a:fillRect l="-1490" t="-6557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18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016" y="582507"/>
            <a:ext cx="7375562" cy="7518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FF"/>
                </a:solidFill>
                <a:latin typeface="Anton" panose="020B0604020202020204" charset="0"/>
              </a:rPr>
              <a:t>Dijkstra’s Algorithm</a:t>
            </a:r>
            <a:endParaRPr lang="en-US" sz="3200" dirty="0">
              <a:solidFill>
                <a:srgbClr val="FF00FF"/>
              </a:solidFill>
              <a:latin typeface="Anton" panose="020B060402020202020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39A8E-CB57-40F6-87C5-4002D2E2D504}"/>
              </a:ext>
            </a:extLst>
          </p:cNvPr>
          <p:cNvSpPr/>
          <p:nvPr/>
        </p:nvSpPr>
        <p:spPr>
          <a:xfrm>
            <a:off x="838015" y="1622585"/>
            <a:ext cx="72540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rgbClr val="273239"/>
                </a:solidFill>
                <a:latin typeface="Nunito"/>
              </a:rPr>
              <a:t>Dijkstra's Algorithm solves the Single Source Shortest Path (SSSP) problem for a graph with non-negative edge weights.</a:t>
            </a:r>
            <a:endParaRPr lang="en-US" altLang="en-US" sz="7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300E90-AF08-82A3-EF31-5A87410B1423}"/>
              </a:ext>
            </a:extLst>
          </p:cNvPr>
          <p:cNvSpPr/>
          <p:nvPr/>
        </p:nvSpPr>
        <p:spPr>
          <a:xfrm>
            <a:off x="838014" y="2495598"/>
            <a:ext cx="72540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rgbClr val="273239"/>
                </a:solidFill>
                <a:latin typeface="Nunito"/>
              </a:rPr>
              <a:t>It finds the shortest path from a selected starting node (source) to all other nodes in a weighted graph.</a:t>
            </a:r>
            <a:endParaRPr lang="en-US" altLang="en-US" sz="7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194021-B081-A45B-40FF-BA24D2D520B9}"/>
              </a:ext>
            </a:extLst>
          </p:cNvPr>
          <p:cNvSpPr/>
          <p:nvPr/>
        </p:nvSpPr>
        <p:spPr>
          <a:xfrm>
            <a:off x="838013" y="3368611"/>
            <a:ext cx="7254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rgbClr val="273239"/>
                </a:solidFill>
                <a:latin typeface="Nunito"/>
              </a:rPr>
              <a:t>The graph can be either directed or undirected.</a:t>
            </a:r>
            <a:endParaRPr lang="en-US" altLang="en-US" sz="7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66810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016" y="582507"/>
            <a:ext cx="7375562" cy="7518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FF"/>
                </a:solidFill>
                <a:latin typeface="Anton" panose="020B0604020202020204" charset="0"/>
              </a:rPr>
              <a:t>Implementation</a:t>
            </a:r>
            <a:endParaRPr lang="en-US" sz="3200" dirty="0">
              <a:solidFill>
                <a:srgbClr val="FF00FF"/>
              </a:solidFill>
              <a:latin typeface="Anton" panose="020B060402020202020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139A8E-CB57-40F6-87C5-4002D2E2D504}"/>
                  </a:ext>
                </a:extLst>
              </p:cNvPr>
              <p:cNvSpPr/>
              <p:nvPr/>
            </p:nvSpPr>
            <p:spPr>
              <a:xfrm>
                <a:off x="838015" y="1622585"/>
                <a:ext cx="751296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In this approach, we optimize the way to select the node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 with the shortest distance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𝒅𝒊𝒔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.</a:t>
                </a:r>
                <a:endParaRPr lang="en-US" altLang="en-US" sz="7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139A8E-CB57-40F6-87C5-4002D2E2D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15" y="1622585"/>
                <a:ext cx="7512966" cy="584775"/>
              </a:xfrm>
              <a:prstGeom prst="rect">
                <a:avLst/>
              </a:prstGeom>
              <a:blipFill>
                <a:blip r:embed="rId2"/>
                <a:stretch>
                  <a:fillRect l="-324" t="-2083" b="-1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76003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016" y="582507"/>
            <a:ext cx="7375562" cy="7518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FF"/>
                </a:solidFill>
                <a:latin typeface="Anton" panose="020B0604020202020204" charset="0"/>
              </a:rPr>
              <a:t>Implementation</a:t>
            </a:r>
            <a:endParaRPr lang="en-US" sz="3200" dirty="0">
              <a:solidFill>
                <a:srgbClr val="FF00FF"/>
              </a:solidFill>
              <a:latin typeface="Anton" panose="020B060402020202020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139A8E-CB57-40F6-87C5-4002D2E2D504}"/>
                  </a:ext>
                </a:extLst>
              </p:cNvPr>
              <p:cNvSpPr/>
              <p:nvPr/>
            </p:nvSpPr>
            <p:spPr>
              <a:xfrm>
                <a:off x="838015" y="1622585"/>
                <a:ext cx="751296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In this approach, we optimize the way to select the node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 with the shortest distance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𝒅𝒊𝒔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.</a:t>
                </a:r>
                <a:endParaRPr lang="en-US" altLang="en-US" sz="7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139A8E-CB57-40F6-87C5-4002D2E2D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15" y="1622585"/>
                <a:ext cx="7512966" cy="584775"/>
              </a:xfrm>
              <a:prstGeom prst="rect">
                <a:avLst/>
              </a:prstGeom>
              <a:blipFill>
                <a:blip r:embed="rId2"/>
                <a:stretch>
                  <a:fillRect l="-324" t="-2083" b="-1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5300E90-AF08-82A3-EF31-5A87410B1423}"/>
                  </a:ext>
                </a:extLst>
              </p:cNvPr>
              <p:cNvSpPr/>
              <p:nvPr/>
            </p:nvSpPr>
            <p:spPr>
              <a:xfrm>
                <a:off x="838014" y="2552242"/>
                <a:ext cx="751296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To do so, we use a </a:t>
                </a:r>
                <a:r>
                  <a:rPr lang="en-US" altLang="en-US" sz="1600" b="1" i="1" dirty="0">
                    <a:solidFill>
                      <a:srgbClr val="273239"/>
                    </a:solidFill>
                    <a:latin typeface="Nunito"/>
                  </a:rPr>
                  <a:t>priority queue</a:t>
                </a:r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 that keeps track of all nodes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 that are explored during the relaxation process.</a:t>
                </a:r>
                <a:endParaRPr lang="en-US" altLang="en-US" sz="7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5300E90-AF08-82A3-EF31-5A87410B1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14" y="2552242"/>
                <a:ext cx="7512967" cy="584775"/>
              </a:xfrm>
              <a:prstGeom prst="rect">
                <a:avLst/>
              </a:prstGeom>
              <a:blipFill>
                <a:blip r:embed="rId3"/>
                <a:stretch>
                  <a:fillRect l="-324" t="-3125" b="-1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6812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016" y="582507"/>
            <a:ext cx="7375562" cy="7518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FF"/>
                </a:solidFill>
                <a:latin typeface="Anton" panose="020B0604020202020204" charset="0"/>
              </a:rPr>
              <a:t>Implementation</a:t>
            </a:r>
            <a:endParaRPr lang="en-US" sz="3200" dirty="0">
              <a:solidFill>
                <a:srgbClr val="FF00FF"/>
              </a:solidFill>
              <a:latin typeface="Anton" panose="020B060402020202020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139A8E-CB57-40F6-87C5-4002D2E2D504}"/>
                  </a:ext>
                </a:extLst>
              </p:cNvPr>
              <p:cNvSpPr/>
              <p:nvPr/>
            </p:nvSpPr>
            <p:spPr>
              <a:xfrm>
                <a:off x="838015" y="1622585"/>
                <a:ext cx="751296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In this approach, we optimize the way to select the node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 with the shortest distance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𝒅𝒊𝒔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.</a:t>
                </a:r>
                <a:endParaRPr lang="en-US" altLang="en-US" sz="7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139A8E-CB57-40F6-87C5-4002D2E2D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15" y="1622585"/>
                <a:ext cx="7512966" cy="584775"/>
              </a:xfrm>
              <a:prstGeom prst="rect">
                <a:avLst/>
              </a:prstGeom>
              <a:blipFill>
                <a:blip r:embed="rId2"/>
                <a:stretch>
                  <a:fillRect l="-324" t="-2083" b="-1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5300E90-AF08-82A3-EF31-5A87410B1423}"/>
                  </a:ext>
                </a:extLst>
              </p:cNvPr>
              <p:cNvSpPr/>
              <p:nvPr/>
            </p:nvSpPr>
            <p:spPr>
              <a:xfrm>
                <a:off x="838014" y="2552242"/>
                <a:ext cx="751296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To do so, we use a </a:t>
                </a:r>
                <a:r>
                  <a:rPr lang="en-US" altLang="en-US" sz="1600" b="1" i="1" dirty="0">
                    <a:solidFill>
                      <a:srgbClr val="273239"/>
                    </a:solidFill>
                    <a:latin typeface="Nunito"/>
                  </a:rPr>
                  <a:t>priority queue</a:t>
                </a:r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 that keeps track of all nodes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 that are explored during the relaxation process.</a:t>
                </a:r>
                <a:endParaRPr lang="en-US" altLang="en-US" sz="7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5300E90-AF08-82A3-EF31-5A87410B1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14" y="2552242"/>
                <a:ext cx="7512967" cy="584775"/>
              </a:xfrm>
              <a:prstGeom prst="rect">
                <a:avLst/>
              </a:prstGeom>
              <a:blipFill>
                <a:blip r:embed="rId3"/>
                <a:stretch>
                  <a:fillRect l="-324" t="-3125" b="-1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1B819C0-53AD-DD8B-E4AA-79C7538F214A}"/>
                  </a:ext>
                </a:extLst>
              </p:cNvPr>
              <p:cNvSpPr/>
              <p:nvPr/>
            </p:nvSpPr>
            <p:spPr>
              <a:xfrm>
                <a:off x="793019" y="3481899"/>
                <a:ext cx="751296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Thus, maintaining a time complexity of </a:t>
                </a:r>
                <a14:m>
                  <m:oMath xmlns:m="http://schemas.openxmlformats.org/officeDocument/2006/math">
                    <m:r>
                      <a:rPr lang="en-US" altLang="en-US" sz="1600" b="1" i="1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en-US" sz="1600" b="1" i="1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b="1" i="1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altLang="en-US" sz="1600" b="1" i="1" dirty="0" smtClean="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en-US" sz="1600" b="1" i="0" dirty="0" smtClean="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en-US" sz="1600" b="1" i="1" dirty="0" smtClean="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m:rPr>
                        <m:nor/>
                      </m:rPr>
                      <a:rPr lang="en-US" altLang="en-US" sz="1600" b="1" i="0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en-US" sz="1600" b="1" i="0" dirty="0" smtClean="0">
                        <a:solidFill>
                          <a:srgbClr val="273239"/>
                        </a:solidFill>
                        <a:latin typeface="Nunito"/>
                      </a:rPr>
                      <m:t> 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en-US" sz="1600" b="1" i="1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.</a:t>
                </a:r>
                <a:endParaRPr lang="en-US" altLang="en-US" sz="7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1B819C0-53AD-DD8B-E4AA-79C7538F2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19" y="3481899"/>
                <a:ext cx="7512967" cy="338554"/>
              </a:xfrm>
              <a:prstGeom prst="rect">
                <a:avLst/>
              </a:prstGeom>
              <a:blipFill>
                <a:blip r:embed="rId4"/>
                <a:stretch>
                  <a:fillRect l="-324" t="-3571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7557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21FEDA-EE49-3B53-7A9B-941A37FAC744}"/>
              </a:ext>
            </a:extLst>
          </p:cNvPr>
          <p:cNvSpPr txBox="1"/>
          <p:nvPr/>
        </p:nvSpPr>
        <p:spPr>
          <a:xfrm>
            <a:off x="4685288" y="367099"/>
            <a:ext cx="3924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US" sz="2800" b="1" dirty="0">
                <a:solidFill>
                  <a:srgbClr val="002060"/>
                </a:solidFill>
                <a:latin typeface="Anton" pitchFamily="2" charset="0"/>
              </a:rPr>
              <a:t>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6A990-2A01-A6EE-6F3A-AA1723400867}"/>
              </a:ext>
            </a:extLst>
          </p:cNvPr>
          <p:cNvSpPr txBox="1"/>
          <p:nvPr/>
        </p:nvSpPr>
        <p:spPr>
          <a:xfrm>
            <a:off x="101282" y="375196"/>
            <a:ext cx="894143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b="1" i="0" dirty="0" err="1">
                <a:solidFill>
                  <a:srgbClr val="990000"/>
                </a:solidFill>
                <a:effectLst/>
                <a:latin typeface="Consolas" panose="020B0609020204030204" pitchFamily="49" charset="0"/>
              </a:rPr>
              <a:t>dijkstra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dis.assign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(n, INF);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&lt;pair&lt;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dis[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pq.push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while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pq.empty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 {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int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 = -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().first;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int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 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().second;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        // skip if node u was already explored with a shorter distance during relaxation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if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(d &gt; dis[u]) 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for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auto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&amp;edge : adj[u]) {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int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 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edge.first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c 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edge.second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if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(dis[u] + c &lt; dis[v]) { </a:t>
            </a:r>
            <a:r>
              <a:rPr lang="en-US" b="0" i="1" dirty="0"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// relaxation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    dis[v] = dis[u] + c;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pq.push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(-dis[v], v)); </a:t>
            </a:r>
            <a:r>
              <a:rPr lang="en-US" b="0" i="1" dirty="0"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// push explored nodes during relaxation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}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}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16549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21FEDA-EE49-3B53-7A9B-941A37FAC744}"/>
              </a:ext>
            </a:extLst>
          </p:cNvPr>
          <p:cNvSpPr txBox="1"/>
          <p:nvPr/>
        </p:nvSpPr>
        <p:spPr>
          <a:xfrm>
            <a:off x="4685288" y="367099"/>
            <a:ext cx="3924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US" sz="2800" b="1" dirty="0">
                <a:solidFill>
                  <a:srgbClr val="002060"/>
                </a:solidFill>
                <a:latin typeface="Anton" pitchFamily="2" charset="0"/>
              </a:rPr>
              <a:t>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6A990-2A01-A6EE-6F3A-AA1723400867}"/>
              </a:ext>
            </a:extLst>
          </p:cNvPr>
          <p:cNvSpPr txBox="1"/>
          <p:nvPr/>
        </p:nvSpPr>
        <p:spPr>
          <a:xfrm>
            <a:off x="101282" y="375196"/>
            <a:ext cx="894143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b="1" i="0" dirty="0" err="1">
                <a:solidFill>
                  <a:srgbClr val="990000"/>
                </a:solidFill>
                <a:effectLst/>
                <a:latin typeface="Consolas" panose="020B0609020204030204" pitchFamily="49" charset="0"/>
              </a:rPr>
              <a:t>dijkstra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dis.assign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(n, INF);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&lt;pair&lt;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dis[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pq.push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while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pq.empty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 {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int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 = -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().first;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int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 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().second;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        // skip if node u was already explored with a shorter distance during relaxation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if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(d &gt; dis[u]) 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for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auto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&amp;edge : adj[u]) {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int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 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edge.first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c 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edge.second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if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(dis[u] + c &lt; dis[v]) { </a:t>
            </a:r>
            <a:r>
              <a:rPr lang="en-US" b="0" i="1" dirty="0"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// relaxation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    dis[v] = dis[u] + c;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pq.push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(-dis[v], v)); </a:t>
            </a:r>
            <a:r>
              <a:rPr lang="en-US" b="0" i="1" dirty="0"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// push explored nodes during relaxation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}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}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BCC88F-FB3A-5CAE-E7DB-6A13E4ADE021}"/>
                  </a:ext>
                </a:extLst>
              </p:cNvPr>
              <p:cNvSpPr txBox="1"/>
              <p:nvPr/>
            </p:nvSpPr>
            <p:spPr>
              <a:xfrm>
                <a:off x="5025154" y="1094685"/>
                <a:ext cx="3661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800" b="1" dirty="0">
                    <a:solidFill>
                      <a:srgbClr val="FF0000"/>
                    </a:solidFill>
                    <a:effectLst/>
                  </a:rPr>
                  <a:t>Time Complexity</a:t>
                </a:r>
                <a:r>
                  <a:rPr lang="pt-BR" sz="1800" b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BCC88F-FB3A-5CAE-E7DB-6A13E4ADE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154" y="1094685"/>
                <a:ext cx="3661956" cy="369332"/>
              </a:xfrm>
              <a:prstGeom prst="rect">
                <a:avLst/>
              </a:prstGeom>
              <a:blipFill>
                <a:blip r:embed="rId2"/>
                <a:stretch>
                  <a:fillRect l="-1331" t="-10000" r="-49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97515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016" y="582507"/>
            <a:ext cx="7375562" cy="7518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FF"/>
                </a:solidFill>
                <a:latin typeface="Anton" panose="020B0604020202020204" charset="0"/>
              </a:rPr>
              <a:t>TO SOLVE</a:t>
            </a:r>
            <a:endParaRPr lang="en-US" sz="3200" dirty="0">
              <a:solidFill>
                <a:srgbClr val="FF00FF"/>
              </a:solidFill>
              <a:latin typeface="Anton" panose="020B060402020202020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39A8E-CB57-40F6-87C5-4002D2E2D504}"/>
              </a:ext>
            </a:extLst>
          </p:cNvPr>
          <p:cNvSpPr/>
          <p:nvPr/>
        </p:nvSpPr>
        <p:spPr>
          <a:xfrm>
            <a:off x="838015" y="1622585"/>
            <a:ext cx="75129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Easy Dijkstra Problem</a:t>
            </a:r>
            <a:endParaRPr lang="en-US" altLang="en-US" sz="700" b="1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99764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48;p8"/>
          <p:cNvSpPr/>
          <p:nvPr/>
        </p:nvSpPr>
        <p:spPr>
          <a:xfrm>
            <a:off x="5006176" y="0"/>
            <a:ext cx="4137823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50;p8"/>
          <p:cNvSpPr txBox="1"/>
          <p:nvPr/>
        </p:nvSpPr>
        <p:spPr>
          <a:xfrm>
            <a:off x="5676329" y="1639156"/>
            <a:ext cx="3046652" cy="1865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</a:pPr>
            <a:r>
              <a:rPr lang="en-US" sz="5400" b="0" i="0" u="none" strike="noStrike" cap="none" dirty="0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THANK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</a:pPr>
            <a:r>
              <a:rPr lang="en-US" sz="5400" b="0" i="0" u="none" strike="noStrike" cap="none" dirty="0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YOU!</a:t>
            </a:r>
            <a:endParaRPr sz="5400" b="0" i="0" u="none" strike="noStrike" cap="none" dirty="0">
              <a:solidFill>
                <a:schemeClr val="tx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3239201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016" y="582507"/>
            <a:ext cx="7375562" cy="7518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FF"/>
                </a:solidFill>
                <a:latin typeface="Anton" panose="020B0604020202020204" charset="0"/>
              </a:rPr>
              <a:t>Problem Statement</a:t>
            </a:r>
            <a:endParaRPr lang="en-US" sz="3200" dirty="0">
              <a:solidFill>
                <a:srgbClr val="FF00FF"/>
              </a:solidFill>
              <a:latin typeface="Anton" panose="020B060402020202020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39A8E-CB57-40F6-87C5-4002D2E2D504}"/>
              </a:ext>
            </a:extLst>
          </p:cNvPr>
          <p:cNvSpPr/>
          <p:nvPr/>
        </p:nvSpPr>
        <p:spPr>
          <a:xfrm>
            <a:off x="838015" y="1622585"/>
            <a:ext cx="72540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73239"/>
                </a:solidFill>
                <a:latin typeface="Nunito"/>
              </a:rPr>
              <a:t>Given a graph G consisting of nodes and edges where each edge has a </a:t>
            </a:r>
            <a:r>
              <a:rPr lang="en-US" altLang="en-US" sz="1800" b="1" i="1" dirty="0">
                <a:solidFill>
                  <a:srgbClr val="273239"/>
                </a:solidFill>
                <a:latin typeface="Nunito"/>
              </a:rPr>
              <a:t>non-negative</a:t>
            </a:r>
            <a:r>
              <a:rPr lang="en-US" altLang="en-US" sz="1800" b="1" dirty="0">
                <a:solidFill>
                  <a:srgbClr val="273239"/>
                </a:solidFill>
                <a:latin typeface="Nunito"/>
              </a:rPr>
              <a:t> weight</a:t>
            </a:r>
            <a:r>
              <a:rPr lang="en-US" altLang="en-US" sz="1800" dirty="0">
                <a:solidFill>
                  <a:srgbClr val="273239"/>
                </a:solidFill>
                <a:latin typeface="Nunito"/>
              </a:rPr>
              <a:t>, find the shortest path from a source node to every other node in the graph.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04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A579F3-D29D-E245-11CD-8CD909C73F34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1FA03E-3C81-85FB-C1C5-FA0E38AF27A6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315A83-811C-7B91-3E0C-C9F1CBEBB161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2C3F33-CD94-832A-416E-2160AC12B757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FCB5EB-FAB3-4508-911C-FFE609B1E5A8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00CC10-D209-7E96-3210-D7F479D78A0A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16313C-129B-00C5-E836-C45D4A866A44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33A46-24F3-086C-7E9C-765B92AC79D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00C282-CB95-F6FB-7205-5A9963082E05}"/>
              </a:ext>
            </a:extLst>
          </p:cNvPr>
          <p:cNvCxnSpPr>
            <a:cxnSpLocks/>
            <a:stCxn id="7" idx="5"/>
            <a:endCxn id="10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4FCC9C-5154-4D1D-BDE5-CBC6BEE564C7}"/>
              </a:ext>
            </a:extLst>
          </p:cNvPr>
          <p:cNvCxnSpPr>
            <a:cxnSpLocks/>
            <a:stCxn id="14" idx="2"/>
            <a:endCxn id="10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D85800-AE85-7072-E477-65FF953F39D0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A034B9B-E727-7A2F-12AA-C0E56042FC03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20D733-A37D-2462-B90A-EBF78697BECE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6CB0CB-875F-A9D5-A0C2-D35381C9579A}"/>
              </a:ext>
            </a:extLst>
          </p:cNvPr>
          <p:cNvCxnSpPr>
            <a:cxnSpLocks/>
            <a:stCxn id="14" idx="6"/>
            <a:endCxn id="24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F451C0-81F7-3230-593F-552104F411C9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A5D92D8-E897-5119-43C5-4AF901433664}"/>
              </a:ext>
            </a:extLst>
          </p:cNvPr>
          <p:cNvCxnSpPr>
            <a:cxnSpLocks/>
            <a:stCxn id="23" idx="6"/>
            <a:endCxn id="13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FFF46F5-A22D-117B-CE34-1D3AAB4FFBF2}"/>
              </a:ext>
            </a:extLst>
          </p:cNvPr>
          <p:cNvCxnSpPr>
            <a:cxnSpLocks/>
            <a:stCxn id="24" idx="6"/>
            <a:endCxn id="13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F7B0F57-5959-7A50-F1F1-E246AFC666C4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E0CD1E1-8D38-89B2-8E71-EBABCD6BA96B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D67118F-9869-194B-B4CE-8C9EED74DE3E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81350A1-8EE4-44AA-C832-3493C0ABFF6F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814A456-C25A-6A5C-11ED-B24D8CA89CF5}"/>
              </a:ext>
            </a:extLst>
          </p:cNvPr>
          <p:cNvCxnSpPr>
            <a:cxnSpLocks/>
            <a:stCxn id="12" idx="5"/>
            <a:endCxn id="24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C95FEFB-3C8C-0CFE-7B20-21D8B2E31595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57B4757-F84A-6EDC-D1AE-6D9B143C2667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F4D1185-6725-CABA-E729-078E353666BE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51DE31B-5992-D39D-CF7D-C2A30DA46E35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A9C330F-B1D9-C0E2-03AD-1BE5F249EA79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A87BA7B-05F8-71F2-13B8-55C2DC38CD6A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9DBDD52-70E6-E5C2-AF68-ED79CD8A2A83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2E8A65B-49AA-FE98-C887-892E67674BD8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7D8C4AC-0CE1-4271-3834-0E8E1B1BA92F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B701D06-11F5-AB1F-AE9F-E7853C2E369E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137DE0E-60A6-F64E-0084-8BCDE265121A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E18132B-B833-FC03-42D5-6C4F13CB1145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E9C39E4-BD74-E377-3622-7BB00A6A06BD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9078A2C-29D5-8DC4-90C2-6A7B3C48D5AE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4F6CCB2-0D22-E882-2798-A94D1B9E8257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9350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A579F3-D29D-E245-11CD-8CD909C73F34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1FA03E-3C81-85FB-C1C5-FA0E38AF27A6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315A83-811C-7B91-3E0C-C9F1CBEBB161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2C3F33-CD94-832A-416E-2160AC12B757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FCB5EB-FAB3-4508-911C-FFE609B1E5A8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00CC10-D209-7E96-3210-D7F479D78A0A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16313C-129B-00C5-E836-C45D4A866A44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33A46-24F3-086C-7E9C-765B92AC79D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00C282-CB95-F6FB-7205-5A9963082E05}"/>
              </a:ext>
            </a:extLst>
          </p:cNvPr>
          <p:cNvCxnSpPr>
            <a:cxnSpLocks/>
            <a:stCxn id="7" idx="5"/>
            <a:endCxn id="10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4FCC9C-5154-4D1D-BDE5-CBC6BEE564C7}"/>
              </a:ext>
            </a:extLst>
          </p:cNvPr>
          <p:cNvCxnSpPr>
            <a:cxnSpLocks/>
            <a:stCxn id="14" idx="2"/>
            <a:endCxn id="10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D85800-AE85-7072-E477-65FF953F39D0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A034B9B-E727-7A2F-12AA-C0E56042FC03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20D733-A37D-2462-B90A-EBF78697BECE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6CB0CB-875F-A9D5-A0C2-D35381C9579A}"/>
              </a:ext>
            </a:extLst>
          </p:cNvPr>
          <p:cNvCxnSpPr>
            <a:cxnSpLocks/>
            <a:stCxn id="14" idx="6"/>
            <a:endCxn id="24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F451C0-81F7-3230-593F-552104F411C9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A5D92D8-E897-5119-43C5-4AF901433664}"/>
              </a:ext>
            </a:extLst>
          </p:cNvPr>
          <p:cNvCxnSpPr>
            <a:cxnSpLocks/>
            <a:stCxn id="23" idx="6"/>
            <a:endCxn id="13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FFF46F5-A22D-117B-CE34-1D3AAB4FFBF2}"/>
              </a:ext>
            </a:extLst>
          </p:cNvPr>
          <p:cNvCxnSpPr>
            <a:cxnSpLocks/>
            <a:stCxn id="24" idx="6"/>
            <a:endCxn id="13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F7B0F57-5959-7A50-F1F1-E246AFC666C4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E0CD1E1-8D38-89B2-8E71-EBABCD6BA96B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D67118F-9869-194B-B4CE-8C9EED74DE3E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81350A1-8EE4-44AA-C832-3493C0ABFF6F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814A456-C25A-6A5C-11ED-B24D8CA89CF5}"/>
              </a:ext>
            </a:extLst>
          </p:cNvPr>
          <p:cNvCxnSpPr>
            <a:cxnSpLocks/>
            <a:stCxn id="12" idx="5"/>
            <a:endCxn id="24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C95FEFB-3C8C-0CFE-7B20-21D8B2E31595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57B4757-F84A-6EDC-D1AE-6D9B143C2667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F4D1185-6725-CABA-E729-078E353666BE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51DE31B-5992-D39D-CF7D-C2A30DA46E35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A9C330F-B1D9-C0E2-03AD-1BE5F249EA79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A87BA7B-05F8-71F2-13B8-55C2DC38CD6A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9DBDD52-70E6-E5C2-AF68-ED79CD8A2A83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2E8A65B-49AA-FE98-C887-892E67674BD8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7D8C4AC-0CE1-4271-3834-0E8E1B1BA92F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B701D06-11F5-AB1F-AE9F-E7853C2E369E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137DE0E-60A6-F64E-0084-8BCDE265121A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E18132B-B833-FC03-42D5-6C4F13CB1145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E9C39E4-BD74-E377-3622-7BB00A6A06BD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9078A2C-29D5-8DC4-90C2-6A7B3C48D5AE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4F6CCB2-0D22-E882-2798-A94D1B9E8257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D0CF50-5247-1357-05B9-5B4756CADA30}"/>
              </a:ext>
            </a:extLst>
          </p:cNvPr>
          <p:cNvSpPr/>
          <p:nvPr/>
        </p:nvSpPr>
        <p:spPr>
          <a:xfrm>
            <a:off x="390067" y="401060"/>
            <a:ext cx="7254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73239"/>
                </a:solidFill>
                <a:latin typeface="Nunito"/>
              </a:rPr>
              <a:t>Source node is 0.</a:t>
            </a:r>
            <a:endParaRPr lang="en-US" altLang="en-US" sz="7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69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A579F3-D29D-E245-11CD-8CD909C73F34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1FA03E-3C81-85FB-C1C5-FA0E38AF27A6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315A83-811C-7B91-3E0C-C9F1CBEBB161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2C3F33-CD94-832A-416E-2160AC12B757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FCB5EB-FAB3-4508-911C-FFE609B1E5A8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00CC10-D209-7E96-3210-D7F479D78A0A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16313C-129B-00C5-E836-C45D4A866A44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33A46-24F3-086C-7E9C-765B92AC79D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00C282-CB95-F6FB-7205-5A9963082E05}"/>
              </a:ext>
            </a:extLst>
          </p:cNvPr>
          <p:cNvCxnSpPr>
            <a:cxnSpLocks/>
            <a:stCxn id="7" idx="5"/>
            <a:endCxn id="10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4FCC9C-5154-4D1D-BDE5-CBC6BEE564C7}"/>
              </a:ext>
            </a:extLst>
          </p:cNvPr>
          <p:cNvCxnSpPr>
            <a:cxnSpLocks/>
            <a:stCxn id="14" idx="2"/>
            <a:endCxn id="10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D85800-AE85-7072-E477-65FF953F39D0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A034B9B-E727-7A2F-12AA-C0E56042FC03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20D733-A37D-2462-B90A-EBF78697BECE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6CB0CB-875F-A9D5-A0C2-D35381C9579A}"/>
              </a:ext>
            </a:extLst>
          </p:cNvPr>
          <p:cNvCxnSpPr>
            <a:cxnSpLocks/>
            <a:stCxn id="14" idx="6"/>
            <a:endCxn id="24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F451C0-81F7-3230-593F-552104F411C9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A5D92D8-E897-5119-43C5-4AF901433664}"/>
              </a:ext>
            </a:extLst>
          </p:cNvPr>
          <p:cNvCxnSpPr>
            <a:cxnSpLocks/>
            <a:stCxn id="23" idx="6"/>
            <a:endCxn id="13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FFF46F5-A22D-117B-CE34-1D3AAB4FFBF2}"/>
              </a:ext>
            </a:extLst>
          </p:cNvPr>
          <p:cNvCxnSpPr>
            <a:cxnSpLocks/>
            <a:stCxn id="24" idx="6"/>
            <a:endCxn id="13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F7B0F57-5959-7A50-F1F1-E246AFC666C4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E0CD1E1-8D38-89B2-8E71-EBABCD6BA96B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D67118F-9869-194B-B4CE-8C9EED74DE3E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81350A1-8EE4-44AA-C832-3493C0ABFF6F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814A456-C25A-6A5C-11ED-B24D8CA89CF5}"/>
              </a:ext>
            </a:extLst>
          </p:cNvPr>
          <p:cNvCxnSpPr>
            <a:cxnSpLocks/>
            <a:stCxn id="12" idx="5"/>
            <a:endCxn id="24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C95FEFB-3C8C-0CFE-7B20-21D8B2E31595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57B4757-F84A-6EDC-D1AE-6D9B143C2667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F4D1185-6725-CABA-E729-078E353666BE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51DE31B-5992-D39D-CF7D-C2A30DA46E35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A9C330F-B1D9-C0E2-03AD-1BE5F249EA79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A87BA7B-05F8-71F2-13B8-55C2DC38CD6A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9DBDD52-70E6-E5C2-AF68-ED79CD8A2A83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2E8A65B-49AA-FE98-C887-892E67674BD8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7D8C4AC-0CE1-4271-3834-0E8E1B1BA92F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B701D06-11F5-AB1F-AE9F-E7853C2E369E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137DE0E-60A6-F64E-0084-8BCDE265121A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E18132B-B833-FC03-42D5-6C4F13CB1145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E9C39E4-BD74-E377-3622-7BB00A6A06BD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9078A2C-29D5-8DC4-90C2-6A7B3C48D5AE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4F6CCB2-0D22-E882-2798-A94D1B9E8257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D0CF50-5247-1357-05B9-5B4756CADA30}"/>
              </a:ext>
            </a:extLst>
          </p:cNvPr>
          <p:cNvSpPr/>
          <p:nvPr/>
        </p:nvSpPr>
        <p:spPr>
          <a:xfrm>
            <a:off x="390067" y="401060"/>
            <a:ext cx="7254019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73239"/>
                </a:solidFill>
                <a:latin typeface="Nunito"/>
              </a:rPr>
              <a:t>Source node is 0.</a:t>
            </a:r>
            <a:endParaRPr lang="en-US" altLang="en-US" sz="7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73239"/>
                </a:solidFill>
                <a:latin typeface="Nunito"/>
              </a:rPr>
              <a:t>The shortest path to node 8:</a:t>
            </a:r>
          </a:p>
        </p:txBody>
      </p:sp>
    </p:spTree>
    <p:extLst>
      <p:ext uri="{BB962C8B-B14F-4D97-AF65-F5344CB8AC3E}">
        <p14:creationId xmlns:p14="http://schemas.microsoft.com/office/powerpoint/2010/main" val="2049899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A579F3-D29D-E245-11CD-8CD909C73F34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1FA03E-3C81-85FB-C1C5-FA0E38AF27A6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315A83-811C-7B91-3E0C-C9F1CBEBB161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2C3F33-CD94-832A-416E-2160AC12B757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FCB5EB-FAB3-4508-911C-FFE609B1E5A8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00CC10-D209-7E96-3210-D7F479D78A0A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16313C-129B-00C5-E836-C45D4A866A44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33A46-24F3-086C-7E9C-765B92AC79D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00C282-CB95-F6FB-7205-5A9963082E05}"/>
              </a:ext>
            </a:extLst>
          </p:cNvPr>
          <p:cNvCxnSpPr>
            <a:cxnSpLocks/>
            <a:stCxn id="7" idx="5"/>
            <a:endCxn id="10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4FCC9C-5154-4D1D-BDE5-CBC6BEE564C7}"/>
              </a:ext>
            </a:extLst>
          </p:cNvPr>
          <p:cNvCxnSpPr>
            <a:cxnSpLocks/>
            <a:stCxn id="14" idx="2"/>
            <a:endCxn id="10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D85800-AE85-7072-E477-65FF953F39D0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A034B9B-E727-7A2F-12AA-C0E56042FC03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20D733-A37D-2462-B90A-EBF78697BECE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6CB0CB-875F-A9D5-A0C2-D35381C9579A}"/>
              </a:ext>
            </a:extLst>
          </p:cNvPr>
          <p:cNvCxnSpPr>
            <a:cxnSpLocks/>
            <a:stCxn id="14" idx="6"/>
            <a:endCxn id="24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F451C0-81F7-3230-593F-552104F411C9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A5D92D8-E897-5119-43C5-4AF901433664}"/>
              </a:ext>
            </a:extLst>
          </p:cNvPr>
          <p:cNvCxnSpPr>
            <a:cxnSpLocks/>
            <a:stCxn id="23" idx="6"/>
            <a:endCxn id="13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FFF46F5-A22D-117B-CE34-1D3AAB4FFBF2}"/>
              </a:ext>
            </a:extLst>
          </p:cNvPr>
          <p:cNvCxnSpPr>
            <a:cxnSpLocks/>
            <a:stCxn id="24" idx="6"/>
            <a:endCxn id="13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F7B0F57-5959-7A50-F1F1-E246AFC666C4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E0CD1E1-8D38-89B2-8E71-EBABCD6BA96B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D67118F-9869-194B-B4CE-8C9EED74DE3E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81350A1-8EE4-44AA-C832-3493C0ABFF6F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814A456-C25A-6A5C-11ED-B24D8CA89CF5}"/>
              </a:ext>
            </a:extLst>
          </p:cNvPr>
          <p:cNvCxnSpPr>
            <a:cxnSpLocks/>
            <a:stCxn id="12" idx="5"/>
            <a:endCxn id="24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C95FEFB-3C8C-0CFE-7B20-21D8B2E31595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57B4757-F84A-6EDC-D1AE-6D9B143C2667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F4D1185-6725-CABA-E729-078E353666BE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51DE31B-5992-D39D-CF7D-C2A30DA46E35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A9C330F-B1D9-C0E2-03AD-1BE5F249EA79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A87BA7B-05F8-71F2-13B8-55C2DC38CD6A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9DBDD52-70E6-E5C2-AF68-ED79CD8A2A83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2E8A65B-49AA-FE98-C887-892E67674BD8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7D8C4AC-0CE1-4271-3834-0E8E1B1BA92F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B701D06-11F5-AB1F-AE9F-E7853C2E369E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137DE0E-60A6-F64E-0084-8BCDE265121A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E18132B-B833-FC03-42D5-6C4F13CB1145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E9C39E4-BD74-E377-3622-7BB00A6A06BD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9078A2C-29D5-8DC4-90C2-6A7B3C48D5AE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4F6CCB2-0D22-E882-2798-A94D1B9E8257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D0CF50-5247-1357-05B9-5B4756CADA30}"/>
              </a:ext>
            </a:extLst>
          </p:cNvPr>
          <p:cNvSpPr/>
          <p:nvPr/>
        </p:nvSpPr>
        <p:spPr>
          <a:xfrm>
            <a:off x="390067" y="401060"/>
            <a:ext cx="7254019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73239"/>
                </a:solidFill>
                <a:latin typeface="Nunito"/>
              </a:rPr>
              <a:t>Source node is 0.</a:t>
            </a:r>
            <a:endParaRPr lang="en-US" altLang="en-US" sz="7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73239"/>
                </a:solidFill>
                <a:latin typeface="Nunito"/>
              </a:rPr>
              <a:t>The shortest path to node 8:</a:t>
            </a:r>
          </a:p>
        </p:txBody>
      </p:sp>
    </p:spTree>
    <p:extLst>
      <p:ext uri="{BB962C8B-B14F-4D97-AF65-F5344CB8AC3E}">
        <p14:creationId xmlns:p14="http://schemas.microsoft.com/office/powerpoint/2010/main" val="986920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A579F3-D29D-E245-11CD-8CD909C73F34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1FA03E-3C81-85FB-C1C5-FA0E38AF27A6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315A83-811C-7B91-3E0C-C9F1CBEBB161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2C3F33-CD94-832A-416E-2160AC12B757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FCB5EB-FAB3-4508-911C-FFE609B1E5A8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00CC10-D209-7E96-3210-D7F479D78A0A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16313C-129B-00C5-E836-C45D4A866A44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33A46-24F3-086C-7E9C-765B92AC79D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00C282-CB95-F6FB-7205-5A9963082E05}"/>
              </a:ext>
            </a:extLst>
          </p:cNvPr>
          <p:cNvCxnSpPr>
            <a:cxnSpLocks/>
            <a:stCxn id="7" idx="5"/>
            <a:endCxn id="10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4FCC9C-5154-4D1D-BDE5-CBC6BEE564C7}"/>
              </a:ext>
            </a:extLst>
          </p:cNvPr>
          <p:cNvCxnSpPr>
            <a:cxnSpLocks/>
            <a:stCxn id="14" idx="2"/>
            <a:endCxn id="10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D85800-AE85-7072-E477-65FF953F39D0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A034B9B-E727-7A2F-12AA-C0E56042FC03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20D733-A37D-2462-B90A-EBF78697BECE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6CB0CB-875F-A9D5-A0C2-D35381C9579A}"/>
              </a:ext>
            </a:extLst>
          </p:cNvPr>
          <p:cNvCxnSpPr>
            <a:cxnSpLocks/>
            <a:stCxn id="14" idx="6"/>
            <a:endCxn id="24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F451C0-81F7-3230-593F-552104F411C9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A5D92D8-E897-5119-43C5-4AF901433664}"/>
              </a:ext>
            </a:extLst>
          </p:cNvPr>
          <p:cNvCxnSpPr>
            <a:cxnSpLocks/>
            <a:stCxn id="23" idx="6"/>
            <a:endCxn id="13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FFF46F5-A22D-117B-CE34-1D3AAB4FFBF2}"/>
              </a:ext>
            </a:extLst>
          </p:cNvPr>
          <p:cNvCxnSpPr>
            <a:cxnSpLocks/>
            <a:stCxn id="24" idx="6"/>
            <a:endCxn id="13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F7B0F57-5959-7A50-F1F1-E246AFC666C4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E0CD1E1-8D38-89B2-8E71-EBABCD6BA96B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D67118F-9869-194B-B4CE-8C9EED74DE3E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81350A1-8EE4-44AA-C832-3493C0ABFF6F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814A456-C25A-6A5C-11ED-B24D8CA89CF5}"/>
              </a:ext>
            </a:extLst>
          </p:cNvPr>
          <p:cNvCxnSpPr>
            <a:cxnSpLocks/>
            <a:stCxn id="12" idx="5"/>
            <a:endCxn id="24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C95FEFB-3C8C-0CFE-7B20-21D8B2E31595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57B4757-F84A-6EDC-D1AE-6D9B143C2667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F4D1185-6725-CABA-E729-078E353666BE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51DE31B-5992-D39D-CF7D-C2A30DA46E35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A9C330F-B1D9-C0E2-03AD-1BE5F249EA79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A87BA7B-05F8-71F2-13B8-55C2DC38CD6A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9DBDD52-70E6-E5C2-AF68-ED79CD8A2A83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2E8A65B-49AA-FE98-C887-892E67674BD8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7D8C4AC-0CE1-4271-3834-0E8E1B1BA92F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B701D06-11F5-AB1F-AE9F-E7853C2E369E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137DE0E-60A6-F64E-0084-8BCDE265121A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E18132B-B833-FC03-42D5-6C4F13CB1145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E9C39E4-BD74-E377-3622-7BB00A6A06BD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9078A2C-29D5-8DC4-90C2-6A7B3C48D5AE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4F6CCB2-0D22-E882-2798-A94D1B9E8257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D0CF50-5247-1357-05B9-5B4756CADA30}"/>
              </a:ext>
            </a:extLst>
          </p:cNvPr>
          <p:cNvSpPr/>
          <p:nvPr/>
        </p:nvSpPr>
        <p:spPr>
          <a:xfrm>
            <a:off x="390067" y="401060"/>
            <a:ext cx="7254019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73239"/>
                </a:solidFill>
                <a:latin typeface="Nunito"/>
              </a:rPr>
              <a:t>Source node is 0.</a:t>
            </a:r>
            <a:endParaRPr lang="en-US" altLang="en-US" sz="7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73239"/>
                </a:solidFill>
                <a:latin typeface="Nunito"/>
              </a:rPr>
              <a:t>The shortest path to node 5:</a:t>
            </a:r>
          </a:p>
        </p:txBody>
      </p:sp>
    </p:spTree>
    <p:extLst>
      <p:ext uri="{BB962C8B-B14F-4D97-AF65-F5344CB8AC3E}">
        <p14:creationId xmlns:p14="http://schemas.microsoft.com/office/powerpoint/2010/main" val="776245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A579F3-D29D-E245-11CD-8CD909C73F34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1FA03E-3C81-85FB-C1C5-FA0E38AF27A6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315A83-811C-7B91-3E0C-C9F1CBEBB161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2C3F33-CD94-832A-416E-2160AC12B757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FCB5EB-FAB3-4508-911C-FFE609B1E5A8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00CC10-D209-7E96-3210-D7F479D78A0A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16313C-129B-00C5-E836-C45D4A866A44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33A46-24F3-086C-7E9C-765B92AC79D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00C282-CB95-F6FB-7205-5A9963082E05}"/>
              </a:ext>
            </a:extLst>
          </p:cNvPr>
          <p:cNvCxnSpPr>
            <a:cxnSpLocks/>
            <a:stCxn id="7" idx="5"/>
            <a:endCxn id="10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4FCC9C-5154-4D1D-BDE5-CBC6BEE564C7}"/>
              </a:ext>
            </a:extLst>
          </p:cNvPr>
          <p:cNvCxnSpPr>
            <a:cxnSpLocks/>
            <a:stCxn id="14" idx="2"/>
            <a:endCxn id="10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D85800-AE85-7072-E477-65FF953F39D0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A034B9B-E727-7A2F-12AA-C0E56042FC03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20D733-A37D-2462-B90A-EBF78697BECE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6CB0CB-875F-A9D5-A0C2-D35381C9579A}"/>
              </a:ext>
            </a:extLst>
          </p:cNvPr>
          <p:cNvCxnSpPr>
            <a:cxnSpLocks/>
            <a:stCxn id="14" idx="6"/>
            <a:endCxn id="24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F451C0-81F7-3230-593F-552104F411C9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A5D92D8-E897-5119-43C5-4AF901433664}"/>
              </a:ext>
            </a:extLst>
          </p:cNvPr>
          <p:cNvCxnSpPr>
            <a:cxnSpLocks/>
            <a:stCxn id="23" idx="6"/>
            <a:endCxn id="13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FFF46F5-A22D-117B-CE34-1D3AAB4FFBF2}"/>
              </a:ext>
            </a:extLst>
          </p:cNvPr>
          <p:cNvCxnSpPr>
            <a:cxnSpLocks/>
            <a:stCxn id="24" idx="6"/>
            <a:endCxn id="13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F7B0F57-5959-7A50-F1F1-E246AFC666C4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E0CD1E1-8D38-89B2-8E71-EBABCD6BA96B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D67118F-9869-194B-B4CE-8C9EED74DE3E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81350A1-8EE4-44AA-C832-3493C0ABFF6F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814A456-C25A-6A5C-11ED-B24D8CA89CF5}"/>
              </a:ext>
            </a:extLst>
          </p:cNvPr>
          <p:cNvCxnSpPr>
            <a:cxnSpLocks/>
            <a:stCxn id="12" idx="5"/>
            <a:endCxn id="24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C95FEFB-3C8C-0CFE-7B20-21D8B2E31595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57B4757-F84A-6EDC-D1AE-6D9B143C2667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F4D1185-6725-CABA-E729-078E353666BE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51DE31B-5992-D39D-CF7D-C2A30DA46E35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A9C330F-B1D9-C0E2-03AD-1BE5F249EA79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A87BA7B-05F8-71F2-13B8-55C2DC38CD6A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9DBDD52-70E6-E5C2-AF68-ED79CD8A2A83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2E8A65B-49AA-FE98-C887-892E67674BD8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7D8C4AC-0CE1-4271-3834-0E8E1B1BA92F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B701D06-11F5-AB1F-AE9F-E7853C2E369E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137DE0E-60A6-F64E-0084-8BCDE265121A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E18132B-B833-FC03-42D5-6C4F13CB1145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E9C39E4-BD74-E377-3622-7BB00A6A06BD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9078A2C-29D5-8DC4-90C2-6A7B3C48D5AE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4F6CCB2-0D22-E882-2798-A94D1B9E8257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D0CF50-5247-1357-05B9-5B4756CADA30}"/>
              </a:ext>
            </a:extLst>
          </p:cNvPr>
          <p:cNvSpPr/>
          <p:nvPr/>
        </p:nvSpPr>
        <p:spPr>
          <a:xfrm>
            <a:off x="390067" y="401060"/>
            <a:ext cx="7254019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73239"/>
                </a:solidFill>
                <a:latin typeface="Nunito"/>
              </a:rPr>
              <a:t>Source node is 0.</a:t>
            </a:r>
            <a:endParaRPr lang="en-US" altLang="en-US" sz="7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73239"/>
                </a:solidFill>
                <a:latin typeface="Nunito"/>
              </a:rPr>
              <a:t>The shortest path to node 5:</a:t>
            </a:r>
          </a:p>
        </p:txBody>
      </p:sp>
    </p:spTree>
    <p:extLst>
      <p:ext uri="{BB962C8B-B14F-4D97-AF65-F5344CB8AC3E}">
        <p14:creationId xmlns:p14="http://schemas.microsoft.com/office/powerpoint/2010/main" val="229561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"/>
          <p:cNvSpPr txBox="1">
            <a:spLocks noGrp="1"/>
          </p:cNvSpPr>
          <p:nvPr>
            <p:ph type="ctrTitle"/>
          </p:nvPr>
        </p:nvSpPr>
        <p:spPr>
          <a:xfrm>
            <a:off x="3408218" y="2655974"/>
            <a:ext cx="4851782" cy="187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/>
              <a:t>Introduction to Path Finding Problem</a:t>
            </a:r>
          </a:p>
        </p:txBody>
      </p:sp>
      <p:sp>
        <p:nvSpPr>
          <p:cNvPr id="261" name="Google Shape;261;p3"/>
          <p:cNvSpPr txBox="1">
            <a:spLocks noGrp="1"/>
          </p:cNvSpPr>
          <p:nvPr>
            <p:ph type="title" idx="2"/>
          </p:nvPr>
        </p:nvSpPr>
        <p:spPr>
          <a:xfrm>
            <a:off x="7167700" y="1747649"/>
            <a:ext cx="1092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/>
              <a:t>01</a:t>
            </a:r>
            <a:endParaRPr dirty="0"/>
          </a:p>
        </p:txBody>
      </p:sp>
      <p:grpSp>
        <p:nvGrpSpPr>
          <p:cNvPr id="262" name="Google Shape;262;p3"/>
          <p:cNvGrpSpPr/>
          <p:nvPr/>
        </p:nvGrpSpPr>
        <p:grpSpPr>
          <a:xfrm>
            <a:off x="290945" y="1676400"/>
            <a:ext cx="2182094" cy="3226838"/>
            <a:chOff x="4123300" y="1387973"/>
            <a:chExt cx="2157040" cy="3355915"/>
          </a:xfrm>
        </p:grpSpPr>
        <p:sp>
          <p:nvSpPr>
            <p:cNvPr id="263" name="Google Shape;263;p3"/>
            <p:cNvSpPr/>
            <p:nvPr/>
          </p:nvSpPr>
          <p:spPr>
            <a:xfrm>
              <a:off x="4653188" y="3573373"/>
              <a:ext cx="1107744" cy="1117768"/>
            </a:xfrm>
            <a:custGeom>
              <a:avLst/>
              <a:gdLst/>
              <a:ahLst/>
              <a:cxnLst/>
              <a:rect l="l" t="t" r="r" b="b"/>
              <a:pathLst>
                <a:path w="7183" h="7248" extrusionOk="0">
                  <a:moveTo>
                    <a:pt x="5695" y="1260"/>
                  </a:moveTo>
                  <a:lnTo>
                    <a:pt x="6178" y="3809"/>
                  </a:lnTo>
                  <a:lnTo>
                    <a:pt x="1005" y="3809"/>
                  </a:lnTo>
                  <a:lnTo>
                    <a:pt x="1488" y="1260"/>
                  </a:lnTo>
                  <a:close/>
                  <a:moveTo>
                    <a:pt x="1358" y="1"/>
                  </a:moveTo>
                  <a:lnTo>
                    <a:pt x="0" y="7248"/>
                  </a:lnTo>
                  <a:lnTo>
                    <a:pt x="356" y="7248"/>
                  </a:lnTo>
                  <a:lnTo>
                    <a:pt x="941" y="4155"/>
                  </a:lnTo>
                  <a:lnTo>
                    <a:pt x="6245" y="4155"/>
                  </a:lnTo>
                  <a:lnTo>
                    <a:pt x="6831" y="7248"/>
                  </a:lnTo>
                  <a:lnTo>
                    <a:pt x="7183" y="7248"/>
                  </a:lnTo>
                  <a:lnTo>
                    <a:pt x="5829" y="1"/>
                  </a:lnTo>
                  <a:lnTo>
                    <a:pt x="5472" y="82"/>
                  </a:lnTo>
                  <a:lnTo>
                    <a:pt x="5631" y="918"/>
                  </a:lnTo>
                  <a:lnTo>
                    <a:pt x="1555" y="918"/>
                  </a:lnTo>
                  <a:lnTo>
                    <a:pt x="1714" y="82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684648" y="3402193"/>
              <a:ext cx="1051455" cy="267722"/>
            </a:xfrm>
            <a:custGeom>
              <a:avLst/>
              <a:gdLst/>
              <a:ahLst/>
              <a:cxnLst/>
              <a:rect l="l" t="t" r="r" b="b"/>
              <a:pathLst>
                <a:path w="6818" h="1736" extrusionOk="0">
                  <a:moveTo>
                    <a:pt x="783" y="0"/>
                  </a:moveTo>
                  <a:cubicBezTo>
                    <a:pt x="353" y="0"/>
                    <a:pt x="0" y="388"/>
                    <a:pt x="0" y="868"/>
                  </a:cubicBezTo>
                  <a:cubicBezTo>
                    <a:pt x="0" y="1343"/>
                    <a:pt x="353" y="1735"/>
                    <a:pt x="783" y="1735"/>
                  </a:cubicBezTo>
                  <a:lnTo>
                    <a:pt x="6034" y="1735"/>
                  </a:lnTo>
                  <a:cubicBezTo>
                    <a:pt x="6464" y="1735"/>
                    <a:pt x="6817" y="1343"/>
                    <a:pt x="6817" y="868"/>
                  </a:cubicBezTo>
                  <a:cubicBezTo>
                    <a:pt x="6817" y="388"/>
                    <a:pt x="6464" y="0"/>
                    <a:pt x="60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549708" y="2128366"/>
              <a:ext cx="493342" cy="578470"/>
            </a:xfrm>
            <a:custGeom>
              <a:avLst/>
              <a:gdLst/>
              <a:ahLst/>
              <a:cxnLst/>
              <a:rect l="l" t="t" r="r" b="b"/>
              <a:pathLst>
                <a:path w="3199" h="3751" extrusionOk="0">
                  <a:moveTo>
                    <a:pt x="2972" y="0"/>
                  </a:moveTo>
                  <a:cubicBezTo>
                    <a:pt x="2691" y="0"/>
                    <a:pt x="2196" y="120"/>
                    <a:pt x="1753" y="837"/>
                  </a:cubicBezTo>
                  <a:cubicBezTo>
                    <a:pt x="1440" y="1345"/>
                    <a:pt x="1108" y="1843"/>
                    <a:pt x="731" y="2300"/>
                  </a:cubicBezTo>
                  <a:lnTo>
                    <a:pt x="248" y="2896"/>
                  </a:lnTo>
                  <a:cubicBezTo>
                    <a:pt x="1" y="3200"/>
                    <a:pt x="152" y="3662"/>
                    <a:pt x="523" y="3750"/>
                  </a:cubicBezTo>
                  <a:lnTo>
                    <a:pt x="2878" y="1835"/>
                  </a:lnTo>
                  <a:lnTo>
                    <a:pt x="3199" y="30"/>
                  </a:lnTo>
                  <a:cubicBezTo>
                    <a:pt x="3199" y="30"/>
                    <a:pt x="3112" y="0"/>
                    <a:pt x="2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406843" y="2113561"/>
              <a:ext cx="493342" cy="578932"/>
            </a:xfrm>
            <a:custGeom>
              <a:avLst/>
              <a:gdLst/>
              <a:ahLst/>
              <a:cxnLst/>
              <a:rect l="l" t="t" r="r" b="b"/>
              <a:pathLst>
                <a:path w="3199" h="3754" extrusionOk="0">
                  <a:moveTo>
                    <a:pt x="226" y="1"/>
                  </a:moveTo>
                  <a:cubicBezTo>
                    <a:pt x="87" y="1"/>
                    <a:pt x="1" y="30"/>
                    <a:pt x="1" y="30"/>
                  </a:cubicBezTo>
                  <a:lnTo>
                    <a:pt x="321" y="1836"/>
                  </a:lnTo>
                  <a:lnTo>
                    <a:pt x="2677" y="3754"/>
                  </a:lnTo>
                  <a:cubicBezTo>
                    <a:pt x="3047" y="3663"/>
                    <a:pt x="3199" y="3200"/>
                    <a:pt x="2952" y="2901"/>
                  </a:cubicBezTo>
                  <a:lnTo>
                    <a:pt x="2468" y="2305"/>
                  </a:lnTo>
                  <a:cubicBezTo>
                    <a:pt x="2092" y="1843"/>
                    <a:pt x="1760" y="1346"/>
                    <a:pt x="1446" y="838"/>
                  </a:cubicBezTo>
                  <a:cubicBezTo>
                    <a:pt x="1003" y="120"/>
                    <a:pt x="507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4871250" y="2110014"/>
              <a:ext cx="671617" cy="1210453"/>
            </a:xfrm>
            <a:custGeom>
              <a:avLst/>
              <a:gdLst/>
              <a:ahLst/>
              <a:cxnLst/>
              <a:rect l="l" t="t" r="r" b="b"/>
              <a:pathLst>
                <a:path w="4355" h="7849" extrusionOk="0">
                  <a:moveTo>
                    <a:pt x="3373" y="0"/>
                  </a:moveTo>
                  <a:cubicBezTo>
                    <a:pt x="3316" y="0"/>
                    <a:pt x="3258" y="3"/>
                    <a:pt x="3198" y="7"/>
                  </a:cubicBezTo>
                  <a:lnTo>
                    <a:pt x="3061" y="11"/>
                  </a:lnTo>
                  <a:lnTo>
                    <a:pt x="2471" y="25"/>
                  </a:lnTo>
                  <a:lnTo>
                    <a:pt x="1855" y="40"/>
                  </a:lnTo>
                  <a:lnTo>
                    <a:pt x="1693" y="43"/>
                  </a:lnTo>
                  <a:lnTo>
                    <a:pt x="1545" y="64"/>
                  </a:lnTo>
                  <a:cubicBezTo>
                    <a:pt x="1280" y="68"/>
                    <a:pt x="1033" y="82"/>
                    <a:pt x="853" y="142"/>
                  </a:cubicBezTo>
                  <a:lnTo>
                    <a:pt x="910" y="734"/>
                  </a:lnTo>
                  <a:cubicBezTo>
                    <a:pt x="938" y="1044"/>
                    <a:pt x="902" y="1355"/>
                    <a:pt x="804" y="1648"/>
                  </a:cubicBezTo>
                  <a:cubicBezTo>
                    <a:pt x="741" y="1841"/>
                    <a:pt x="709" y="2042"/>
                    <a:pt x="709" y="2243"/>
                  </a:cubicBezTo>
                  <a:cubicBezTo>
                    <a:pt x="709" y="2480"/>
                    <a:pt x="754" y="2716"/>
                    <a:pt x="842" y="2938"/>
                  </a:cubicBezTo>
                  <a:lnTo>
                    <a:pt x="1117" y="3622"/>
                  </a:lnTo>
                  <a:lnTo>
                    <a:pt x="1160" y="3728"/>
                  </a:lnTo>
                  <a:cubicBezTo>
                    <a:pt x="1213" y="3866"/>
                    <a:pt x="1249" y="4010"/>
                    <a:pt x="1255" y="4154"/>
                  </a:cubicBezTo>
                  <a:cubicBezTo>
                    <a:pt x="1265" y="4363"/>
                    <a:pt x="1231" y="4567"/>
                    <a:pt x="1150" y="4758"/>
                  </a:cubicBezTo>
                  <a:lnTo>
                    <a:pt x="0" y="7128"/>
                  </a:lnTo>
                  <a:cubicBezTo>
                    <a:pt x="497" y="7484"/>
                    <a:pt x="977" y="7702"/>
                    <a:pt x="1442" y="7797"/>
                  </a:cubicBezTo>
                  <a:cubicBezTo>
                    <a:pt x="1617" y="7832"/>
                    <a:pt x="1788" y="7849"/>
                    <a:pt x="1958" y="7849"/>
                  </a:cubicBezTo>
                  <a:cubicBezTo>
                    <a:pt x="2507" y="7849"/>
                    <a:pt x="3027" y="7669"/>
                    <a:pt x="3512" y="7331"/>
                  </a:cubicBezTo>
                  <a:cubicBezTo>
                    <a:pt x="3783" y="7145"/>
                    <a:pt x="4041" y="6908"/>
                    <a:pt x="4288" y="6630"/>
                  </a:cubicBezTo>
                  <a:lnTo>
                    <a:pt x="3498" y="4976"/>
                  </a:lnTo>
                  <a:cubicBezTo>
                    <a:pt x="3449" y="4895"/>
                    <a:pt x="3420" y="4804"/>
                    <a:pt x="3413" y="4708"/>
                  </a:cubicBezTo>
                  <a:cubicBezTo>
                    <a:pt x="3410" y="4655"/>
                    <a:pt x="3407" y="4599"/>
                    <a:pt x="3407" y="4546"/>
                  </a:cubicBezTo>
                  <a:cubicBezTo>
                    <a:pt x="3407" y="4433"/>
                    <a:pt x="3417" y="4327"/>
                    <a:pt x="3449" y="4239"/>
                  </a:cubicBezTo>
                  <a:lnTo>
                    <a:pt x="3671" y="3795"/>
                  </a:lnTo>
                  <a:lnTo>
                    <a:pt x="3936" y="3259"/>
                  </a:lnTo>
                  <a:cubicBezTo>
                    <a:pt x="4190" y="2744"/>
                    <a:pt x="4355" y="2084"/>
                    <a:pt x="4115" y="1581"/>
                  </a:cubicBezTo>
                  <a:cubicBezTo>
                    <a:pt x="3882" y="1090"/>
                    <a:pt x="3981" y="354"/>
                    <a:pt x="3801" y="57"/>
                  </a:cubicBezTo>
                  <a:cubicBezTo>
                    <a:pt x="3672" y="18"/>
                    <a:pt x="3528" y="0"/>
                    <a:pt x="3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4871250" y="2116029"/>
              <a:ext cx="329717" cy="1196419"/>
            </a:xfrm>
            <a:custGeom>
              <a:avLst/>
              <a:gdLst/>
              <a:ahLst/>
              <a:cxnLst/>
              <a:rect l="l" t="t" r="r" b="b"/>
              <a:pathLst>
                <a:path w="2138" h="7758" extrusionOk="0">
                  <a:moveTo>
                    <a:pt x="1855" y="1"/>
                  </a:moveTo>
                  <a:lnTo>
                    <a:pt x="1693" y="4"/>
                  </a:lnTo>
                  <a:lnTo>
                    <a:pt x="1545" y="25"/>
                  </a:lnTo>
                  <a:lnTo>
                    <a:pt x="1470" y="25"/>
                  </a:lnTo>
                  <a:cubicBezTo>
                    <a:pt x="1358" y="29"/>
                    <a:pt x="1249" y="35"/>
                    <a:pt x="1146" y="46"/>
                  </a:cubicBezTo>
                  <a:cubicBezTo>
                    <a:pt x="1037" y="56"/>
                    <a:pt x="938" y="78"/>
                    <a:pt x="853" y="103"/>
                  </a:cubicBezTo>
                  <a:lnTo>
                    <a:pt x="910" y="695"/>
                  </a:lnTo>
                  <a:cubicBezTo>
                    <a:pt x="938" y="1005"/>
                    <a:pt x="902" y="1316"/>
                    <a:pt x="804" y="1609"/>
                  </a:cubicBezTo>
                  <a:cubicBezTo>
                    <a:pt x="741" y="1802"/>
                    <a:pt x="709" y="2003"/>
                    <a:pt x="709" y="2204"/>
                  </a:cubicBezTo>
                  <a:cubicBezTo>
                    <a:pt x="709" y="2441"/>
                    <a:pt x="754" y="2677"/>
                    <a:pt x="842" y="2899"/>
                  </a:cubicBezTo>
                  <a:lnTo>
                    <a:pt x="1117" y="3583"/>
                  </a:lnTo>
                  <a:lnTo>
                    <a:pt x="1160" y="3689"/>
                  </a:lnTo>
                  <a:cubicBezTo>
                    <a:pt x="1213" y="3827"/>
                    <a:pt x="1249" y="3971"/>
                    <a:pt x="1255" y="4115"/>
                  </a:cubicBezTo>
                  <a:cubicBezTo>
                    <a:pt x="1259" y="4197"/>
                    <a:pt x="1255" y="4275"/>
                    <a:pt x="1244" y="4356"/>
                  </a:cubicBezTo>
                  <a:cubicBezTo>
                    <a:pt x="1234" y="4457"/>
                    <a:pt x="1210" y="4560"/>
                    <a:pt x="1174" y="4659"/>
                  </a:cubicBezTo>
                  <a:cubicBezTo>
                    <a:pt x="1167" y="4680"/>
                    <a:pt x="1160" y="4701"/>
                    <a:pt x="1150" y="4719"/>
                  </a:cubicBezTo>
                  <a:lnTo>
                    <a:pt x="995" y="5036"/>
                  </a:lnTo>
                  <a:lnTo>
                    <a:pt x="853" y="5329"/>
                  </a:lnTo>
                  <a:lnTo>
                    <a:pt x="0" y="7089"/>
                  </a:lnTo>
                  <a:cubicBezTo>
                    <a:pt x="497" y="7445"/>
                    <a:pt x="977" y="7663"/>
                    <a:pt x="1442" y="7758"/>
                  </a:cubicBezTo>
                  <a:cubicBezTo>
                    <a:pt x="1435" y="7102"/>
                    <a:pt x="1407" y="6446"/>
                    <a:pt x="1464" y="5787"/>
                  </a:cubicBezTo>
                  <a:cubicBezTo>
                    <a:pt x="1470" y="5689"/>
                    <a:pt x="1485" y="5586"/>
                    <a:pt x="1498" y="5487"/>
                  </a:cubicBezTo>
                  <a:cubicBezTo>
                    <a:pt x="1513" y="5378"/>
                    <a:pt x="1534" y="5272"/>
                    <a:pt x="1555" y="5167"/>
                  </a:cubicBezTo>
                  <a:cubicBezTo>
                    <a:pt x="1579" y="5033"/>
                    <a:pt x="1612" y="4906"/>
                    <a:pt x="1643" y="4775"/>
                  </a:cubicBezTo>
                  <a:cubicBezTo>
                    <a:pt x="1667" y="4673"/>
                    <a:pt x="1693" y="4574"/>
                    <a:pt x="1717" y="4472"/>
                  </a:cubicBezTo>
                  <a:cubicBezTo>
                    <a:pt x="1918" y="3696"/>
                    <a:pt x="2137" y="2927"/>
                    <a:pt x="2024" y="2109"/>
                  </a:cubicBezTo>
                  <a:cubicBezTo>
                    <a:pt x="1964" y="1686"/>
                    <a:pt x="1833" y="1277"/>
                    <a:pt x="1812" y="844"/>
                  </a:cubicBezTo>
                  <a:cubicBezTo>
                    <a:pt x="1799" y="554"/>
                    <a:pt x="1823" y="276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5286709" y="2110014"/>
              <a:ext cx="255693" cy="1130723"/>
            </a:xfrm>
            <a:custGeom>
              <a:avLst/>
              <a:gdLst/>
              <a:ahLst/>
              <a:cxnLst/>
              <a:rect l="l" t="t" r="r" b="b"/>
              <a:pathLst>
                <a:path w="1658" h="7332" extrusionOk="0">
                  <a:moveTo>
                    <a:pt x="674" y="1"/>
                  </a:moveTo>
                  <a:cubicBezTo>
                    <a:pt x="617" y="1"/>
                    <a:pt x="560" y="4"/>
                    <a:pt x="501" y="7"/>
                  </a:cubicBezTo>
                  <a:lnTo>
                    <a:pt x="360" y="11"/>
                  </a:lnTo>
                  <a:cubicBezTo>
                    <a:pt x="374" y="163"/>
                    <a:pt x="374" y="315"/>
                    <a:pt x="367" y="473"/>
                  </a:cubicBezTo>
                  <a:cubicBezTo>
                    <a:pt x="342" y="981"/>
                    <a:pt x="187" y="1457"/>
                    <a:pt x="116" y="1954"/>
                  </a:cubicBezTo>
                  <a:cubicBezTo>
                    <a:pt x="0" y="2800"/>
                    <a:pt x="190" y="3604"/>
                    <a:pt x="395" y="4412"/>
                  </a:cubicBezTo>
                  <a:cubicBezTo>
                    <a:pt x="430" y="4539"/>
                    <a:pt x="462" y="4666"/>
                    <a:pt x="493" y="4793"/>
                  </a:cubicBezTo>
                  <a:cubicBezTo>
                    <a:pt x="522" y="4906"/>
                    <a:pt x="550" y="5018"/>
                    <a:pt x="578" y="5131"/>
                  </a:cubicBezTo>
                  <a:cubicBezTo>
                    <a:pt x="603" y="5237"/>
                    <a:pt x="628" y="5343"/>
                    <a:pt x="649" y="5448"/>
                  </a:cubicBezTo>
                  <a:cubicBezTo>
                    <a:pt x="705" y="5717"/>
                    <a:pt x="751" y="5985"/>
                    <a:pt x="772" y="6260"/>
                  </a:cubicBezTo>
                  <a:cubicBezTo>
                    <a:pt x="804" y="6616"/>
                    <a:pt x="814" y="6976"/>
                    <a:pt x="814" y="7331"/>
                  </a:cubicBezTo>
                  <a:cubicBezTo>
                    <a:pt x="1083" y="7145"/>
                    <a:pt x="1343" y="6908"/>
                    <a:pt x="1590" y="6630"/>
                  </a:cubicBezTo>
                  <a:lnTo>
                    <a:pt x="991" y="5371"/>
                  </a:lnTo>
                  <a:lnTo>
                    <a:pt x="850" y="5075"/>
                  </a:lnTo>
                  <a:lnTo>
                    <a:pt x="801" y="4976"/>
                  </a:lnTo>
                  <a:cubicBezTo>
                    <a:pt x="758" y="4909"/>
                    <a:pt x="734" y="4835"/>
                    <a:pt x="719" y="4758"/>
                  </a:cubicBezTo>
                  <a:cubicBezTo>
                    <a:pt x="716" y="4740"/>
                    <a:pt x="716" y="4726"/>
                    <a:pt x="713" y="4708"/>
                  </a:cubicBezTo>
                  <a:cubicBezTo>
                    <a:pt x="708" y="4655"/>
                    <a:pt x="708" y="4599"/>
                    <a:pt x="708" y="4546"/>
                  </a:cubicBezTo>
                  <a:cubicBezTo>
                    <a:pt x="708" y="4493"/>
                    <a:pt x="713" y="4440"/>
                    <a:pt x="719" y="4391"/>
                  </a:cubicBezTo>
                  <a:cubicBezTo>
                    <a:pt x="723" y="4335"/>
                    <a:pt x="734" y="4285"/>
                    <a:pt x="751" y="4239"/>
                  </a:cubicBezTo>
                  <a:lnTo>
                    <a:pt x="970" y="3795"/>
                  </a:lnTo>
                  <a:lnTo>
                    <a:pt x="1237" y="3259"/>
                  </a:lnTo>
                  <a:cubicBezTo>
                    <a:pt x="1491" y="2744"/>
                    <a:pt x="1657" y="2084"/>
                    <a:pt x="1418" y="1581"/>
                  </a:cubicBezTo>
                  <a:cubicBezTo>
                    <a:pt x="1182" y="1090"/>
                    <a:pt x="1284" y="354"/>
                    <a:pt x="1104" y="57"/>
                  </a:cubicBezTo>
                  <a:cubicBezTo>
                    <a:pt x="1072" y="46"/>
                    <a:pt x="1040" y="40"/>
                    <a:pt x="1009" y="32"/>
                  </a:cubicBezTo>
                  <a:cubicBezTo>
                    <a:pt x="906" y="11"/>
                    <a:pt x="793" y="1"/>
                    <a:pt x="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5002796" y="2892662"/>
              <a:ext cx="108261" cy="69706"/>
            </a:xfrm>
            <a:custGeom>
              <a:avLst/>
              <a:gdLst/>
              <a:ahLst/>
              <a:cxnLst/>
              <a:rect l="l" t="t" r="r" b="b"/>
              <a:pathLst>
                <a:path w="702" h="452" extrusionOk="0">
                  <a:moveTo>
                    <a:pt x="142" y="0"/>
                  </a:moveTo>
                  <a:lnTo>
                    <a:pt x="0" y="293"/>
                  </a:lnTo>
                  <a:cubicBezTo>
                    <a:pt x="215" y="367"/>
                    <a:pt x="430" y="420"/>
                    <a:pt x="645" y="451"/>
                  </a:cubicBezTo>
                  <a:cubicBezTo>
                    <a:pt x="660" y="342"/>
                    <a:pt x="681" y="236"/>
                    <a:pt x="702" y="131"/>
                  </a:cubicBezTo>
                  <a:cubicBezTo>
                    <a:pt x="515" y="106"/>
                    <a:pt x="328" y="64"/>
                    <a:pt x="142" y="0"/>
                  </a:cubicBezTo>
                  <a:close/>
                </a:path>
              </a:pathLst>
            </a:custGeom>
            <a:solidFill>
              <a:srgbClr val="FFB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5375846" y="2892662"/>
              <a:ext cx="63846" cy="57677"/>
            </a:xfrm>
            <a:custGeom>
              <a:avLst/>
              <a:gdLst/>
              <a:ahLst/>
              <a:cxnLst/>
              <a:rect l="l" t="t" r="r" b="b"/>
              <a:pathLst>
                <a:path w="414" h="374" extrusionOk="0">
                  <a:moveTo>
                    <a:pt x="272" y="0"/>
                  </a:moveTo>
                  <a:cubicBezTo>
                    <a:pt x="180" y="21"/>
                    <a:pt x="88" y="39"/>
                    <a:pt x="0" y="56"/>
                  </a:cubicBezTo>
                  <a:cubicBezTo>
                    <a:pt x="25" y="162"/>
                    <a:pt x="50" y="268"/>
                    <a:pt x="71" y="373"/>
                  </a:cubicBezTo>
                  <a:cubicBezTo>
                    <a:pt x="184" y="349"/>
                    <a:pt x="300" y="324"/>
                    <a:pt x="413" y="296"/>
                  </a:cubicBezTo>
                  <a:lnTo>
                    <a:pt x="272" y="0"/>
                  </a:lnTo>
                  <a:close/>
                </a:path>
              </a:pathLst>
            </a:custGeom>
            <a:solidFill>
              <a:srgbClr val="FFB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033177" y="2119884"/>
              <a:ext cx="132935" cy="732533"/>
            </a:xfrm>
            <a:custGeom>
              <a:avLst/>
              <a:gdLst/>
              <a:ahLst/>
              <a:cxnLst/>
              <a:rect l="l" t="t" r="r" b="b"/>
              <a:pathLst>
                <a:path w="862" h="4750" extrusionOk="0">
                  <a:moveTo>
                    <a:pt x="420" y="0"/>
                  </a:moveTo>
                  <a:lnTo>
                    <a:pt x="420" y="0"/>
                  </a:lnTo>
                  <a:cubicBezTo>
                    <a:pt x="308" y="4"/>
                    <a:pt x="199" y="10"/>
                    <a:pt x="96" y="21"/>
                  </a:cubicBezTo>
                  <a:cubicBezTo>
                    <a:pt x="1" y="1470"/>
                    <a:pt x="544" y="2895"/>
                    <a:pt x="241" y="4344"/>
                  </a:cubicBezTo>
                  <a:cubicBezTo>
                    <a:pt x="226" y="4341"/>
                    <a:pt x="209" y="4334"/>
                    <a:pt x="194" y="4331"/>
                  </a:cubicBezTo>
                  <a:cubicBezTo>
                    <a:pt x="184" y="4432"/>
                    <a:pt x="160" y="4535"/>
                    <a:pt x="124" y="4634"/>
                  </a:cubicBezTo>
                  <a:cubicBezTo>
                    <a:pt x="272" y="4683"/>
                    <a:pt x="431" y="4722"/>
                    <a:pt x="593" y="4750"/>
                  </a:cubicBezTo>
                  <a:cubicBezTo>
                    <a:pt x="617" y="4648"/>
                    <a:pt x="643" y="4549"/>
                    <a:pt x="667" y="4447"/>
                  </a:cubicBezTo>
                  <a:cubicBezTo>
                    <a:pt x="628" y="4443"/>
                    <a:pt x="590" y="4437"/>
                    <a:pt x="551" y="4429"/>
                  </a:cubicBezTo>
                  <a:cubicBezTo>
                    <a:pt x="861" y="2945"/>
                    <a:pt x="311" y="1478"/>
                    <a:pt x="4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311692" y="2110014"/>
              <a:ext cx="169793" cy="739164"/>
            </a:xfrm>
            <a:custGeom>
              <a:avLst/>
              <a:gdLst/>
              <a:ahLst/>
              <a:cxnLst/>
              <a:rect l="l" t="t" r="r" b="b"/>
              <a:pathLst>
                <a:path w="1101" h="4793" extrusionOk="0">
                  <a:moveTo>
                    <a:pt x="512" y="1"/>
                  </a:moveTo>
                  <a:cubicBezTo>
                    <a:pt x="818" y="1439"/>
                    <a:pt x="1" y="2927"/>
                    <a:pt x="233" y="4412"/>
                  </a:cubicBezTo>
                  <a:cubicBezTo>
                    <a:pt x="268" y="4539"/>
                    <a:pt x="300" y="4666"/>
                    <a:pt x="331" y="4793"/>
                  </a:cubicBezTo>
                  <a:cubicBezTo>
                    <a:pt x="409" y="4779"/>
                    <a:pt x="483" y="4768"/>
                    <a:pt x="557" y="4758"/>
                  </a:cubicBezTo>
                  <a:cubicBezTo>
                    <a:pt x="554" y="4740"/>
                    <a:pt x="554" y="4726"/>
                    <a:pt x="551" y="4708"/>
                  </a:cubicBezTo>
                  <a:cubicBezTo>
                    <a:pt x="546" y="4655"/>
                    <a:pt x="546" y="4599"/>
                    <a:pt x="546" y="4546"/>
                  </a:cubicBezTo>
                  <a:cubicBezTo>
                    <a:pt x="546" y="4493"/>
                    <a:pt x="551" y="4440"/>
                    <a:pt x="557" y="4391"/>
                  </a:cubicBezTo>
                  <a:cubicBezTo>
                    <a:pt x="293" y="2914"/>
                    <a:pt x="1101" y="1478"/>
                    <a:pt x="847" y="32"/>
                  </a:cubicBezTo>
                  <a:cubicBezTo>
                    <a:pt x="744" y="11"/>
                    <a:pt x="631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177986" y="1959499"/>
              <a:ext cx="136482" cy="222073"/>
            </a:xfrm>
            <a:custGeom>
              <a:avLst/>
              <a:gdLst/>
              <a:ahLst/>
              <a:cxnLst/>
              <a:rect l="l" t="t" r="r" b="b"/>
              <a:pathLst>
                <a:path w="885" h="1440" extrusionOk="0">
                  <a:moveTo>
                    <a:pt x="842" y="0"/>
                  </a:moveTo>
                  <a:lnTo>
                    <a:pt x="0" y="204"/>
                  </a:lnTo>
                  <a:cubicBezTo>
                    <a:pt x="49" y="293"/>
                    <a:pt x="67" y="1065"/>
                    <a:pt x="64" y="1203"/>
                  </a:cubicBezTo>
                  <a:cubicBezTo>
                    <a:pt x="156" y="1360"/>
                    <a:pt x="313" y="1439"/>
                    <a:pt x="471" y="1439"/>
                  </a:cubicBezTo>
                  <a:cubicBezTo>
                    <a:pt x="621" y="1439"/>
                    <a:pt x="771" y="1368"/>
                    <a:pt x="868" y="1224"/>
                  </a:cubicBezTo>
                  <a:lnTo>
                    <a:pt x="884" y="1195"/>
                  </a:lnTo>
                  <a:cubicBezTo>
                    <a:pt x="881" y="1135"/>
                    <a:pt x="878" y="412"/>
                    <a:pt x="871" y="352"/>
                  </a:cubicBezTo>
                  <a:lnTo>
                    <a:pt x="842" y="0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4993543" y="1503173"/>
              <a:ext cx="517862" cy="523260"/>
            </a:xfrm>
            <a:custGeom>
              <a:avLst/>
              <a:gdLst/>
              <a:ahLst/>
              <a:cxnLst/>
              <a:rect l="l" t="t" r="r" b="b"/>
              <a:pathLst>
                <a:path w="3358" h="3393" extrusionOk="0">
                  <a:moveTo>
                    <a:pt x="1678" y="0"/>
                  </a:moveTo>
                  <a:cubicBezTo>
                    <a:pt x="1629" y="0"/>
                    <a:pt x="1584" y="0"/>
                    <a:pt x="1535" y="7"/>
                  </a:cubicBezTo>
                  <a:cubicBezTo>
                    <a:pt x="1464" y="10"/>
                    <a:pt x="1390" y="36"/>
                    <a:pt x="1323" y="71"/>
                  </a:cubicBezTo>
                  <a:cubicBezTo>
                    <a:pt x="1192" y="127"/>
                    <a:pt x="1073" y="222"/>
                    <a:pt x="967" y="363"/>
                  </a:cubicBezTo>
                  <a:cubicBezTo>
                    <a:pt x="720" y="653"/>
                    <a:pt x="519" y="1073"/>
                    <a:pt x="434" y="1464"/>
                  </a:cubicBezTo>
                  <a:cubicBezTo>
                    <a:pt x="382" y="1430"/>
                    <a:pt x="326" y="1410"/>
                    <a:pt x="274" y="1410"/>
                  </a:cubicBezTo>
                  <a:cubicBezTo>
                    <a:pt x="266" y="1410"/>
                    <a:pt x="258" y="1410"/>
                    <a:pt x="251" y="1411"/>
                  </a:cubicBezTo>
                  <a:cubicBezTo>
                    <a:pt x="60" y="1425"/>
                    <a:pt x="0" y="1739"/>
                    <a:pt x="54" y="1971"/>
                  </a:cubicBezTo>
                  <a:cubicBezTo>
                    <a:pt x="117" y="2271"/>
                    <a:pt x="335" y="2363"/>
                    <a:pt x="540" y="2422"/>
                  </a:cubicBezTo>
                  <a:cubicBezTo>
                    <a:pt x="632" y="2621"/>
                    <a:pt x="765" y="2814"/>
                    <a:pt x="913" y="2977"/>
                  </a:cubicBezTo>
                  <a:cubicBezTo>
                    <a:pt x="1073" y="3171"/>
                    <a:pt x="1276" y="3311"/>
                    <a:pt x="1513" y="3371"/>
                  </a:cubicBezTo>
                  <a:cubicBezTo>
                    <a:pt x="1517" y="3371"/>
                    <a:pt x="1527" y="3375"/>
                    <a:pt x="1530" y="3375"/>
                  </a:cubicBezTo>
                  <a:cubicBezTo>
                    <a:pt x="1545" y="3379"/>
                    <a:pt x="1559" y="3382"/>
                    <a:pt x="1573" y="3386"/>
                  </a:cubicBezTo>
                  <a:cubicBezTo>
                    <a:pt x="1580" y="3389"/>
                    <a:pt x="1590" y="3389"/>
                    <a:pt x="1601" y="3389"/>
                  </a:cubicBezTo>
                  <a:cubicBezTo>
                    <a:pt x="1608" y="3389"/>
                    <a:pt x="1615" y="3389"/>
                    <a:pt x="1626" y="3392"/>
                  </a:cubicBezTo>
                  <a:lnTo>
                    <a:pt x="1732" y="3392"/>
                  </a:lnTo>
                  <a:cubicBezTo>
                    <a:pt x="1739" y="3389"/>
                    <a:pt x="1750" y="3389"/>
                    <a:pt x="1756" y="3389"/>
                  </a:cubicBezTo>
                  <a:cubicBezTo>
                    <a:pt x="1767" y="3389"/>
                    <a:pt x="1774" y="3389"/>
                    <a:pt x="1784" y="3386"/>
                  </a:cubicBezTo>
                  <a:cubicBezTo>
                    <a:pt x="1799" y="3382"/>
                    <a:pt x="1810" y="3379"/>
                    <a:pt x="1823" y="3375"/>
                  </a:cubicBezTo>
                  <a:cubicBezTo>
                    <a:pt x="1834" y="3375"/>
                    <a:pt x="1838" y="3371"/>
                    <a:pt x="1844" y="3371"/>
                  </a:cubicBezTo>
                  <a:cubicBezTo>
                    <a:pt x="2080" y="3311"/>
                    <a:pt x="2285" y="3171"/>
                    <a:pt x="2444" y="2977"/>
                  </a:cubicBezTo>
                  <a:cubicBezTo>
                    <a:pt x="2479" y="2938"/>
                    <a:pt x="2515" y="2899"/>
                    <a:pt x="2546" y="2857"/>
                  </a:cubicBezTo>
                  <a:cubicBezTo>
                    <a:pt x="2656" y="2723"/>
                    <a:pt x="2747" y="2575"/>
                    <a:pt x="2818" y="2422"/>
                  </a:cubicBezTo>
                  <a:cubicBezTo>
                    <a:pt x="3022" y="2363"/>
                    <a:pt x="3237" y="2271"/>
                    <a:pt x="3304" y="1971"/>
                  </a:cubicBezTo>
                  <a:cubicBezTo>
                    <a:pt x="3358" y="1739"/>
                    <a:pt x="3297" y="1425"/>
                    <a:pt x="3107" y="1411"/>
                  </a:cubicBezTo>
                  <a:cubicBezTo>
                    <a:pt x="3099" y="1410"/>
                    <a:pt x="3091" y="1410"/>
                    <a:pt x="3082" y="1410"/>
                  </a:cubicBezTo>
                  <a:cubicBezTo>
                    <a:pt x="3030" y="1410"/>
                    <a:pt x="2975" y="1430"/>
                    <a:pt x="2920" y="1464"/>
                  </a:cubicBezTo>
                  <a:cubicBezTo>
                    <a:pt x="2857" y="1167"/>
                    <a:pt x="2730" y="857"/>
                    <a:pt x="2564" y="600"/>
                  </a:cubicBezTo>
                  <a:cubicBezTo>
                    <a:pt x="2511" y="515"/>
                    <a:pt x="2451" y="434"/>
                    <a:pt x="2391" y="363"/>
                  </a:cubicBezTo>
                  <a:cubicBezTo>
                    <a:pt x="2285" y="222"/>
                    <a:pt x="2165" y="127"/>
                    <a:pt x="2035" y="71"/>
                  </a:cubicBezTo>
                  <a:cubicBezTo>
                    <a:pt x="1965" y="36"/>
                    <a:pt x="1894" y="10"/>
                    <a:pt x="1823" y="7"/>
                  </a:cubicBezTo>
                  <a:cubicBezTo>
                    <a:pt x="1774" y="0"/>
                    <a:pt x="1728" y="0"/>
                    <a:pt x="1678" y="0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845650" y="3108565"/>
              <a:ext cx="770625" cy="305813"/>
            </a:xfrm>
            <a:custGeom>
              <a:avLst/>
              <a:gdLst/>
              <a:ahLst/>
              <a:cxnLst/>
              <a:rect l="l" t="t" r="r" b="b"/>
              <a:pathLst>
                <a:path w="4997" h="1983" extrusionOk="0">
                  <a:moveTo>
                    <a:pt x="959" y="0"/>
                  </a:moveTo>
                  <a:cubicBezTo>
                    <a:pt x="430" y="0"/>
                    <a:pt x="0" y="448"/>
                    <a:pt x="0" y="991"/>
                  </a:cubicBezTo>
                  <a:cubicBezTo>
                    <a:pt x="0" y="1538"/>
                    <a:pt x="430" y="1982"/>
                    <a:pt x="959" y="1982"/>
                  </a:cubicBezTo>
                  <a:lnTo>
                    <a:pt x="4038" y="1982"/>
                  </a:lnTo>
                  <a:cubicBezTo>
                    <a:pt x="4567" y="1982"/>
                    <a:pt x="4997" y="1538"/>
                    <a:pt x="4997" y="991"/>
                  </a:cubicBezTo>
                  <a:cubicBezTo>
                    <a:pt x="4997" y="448"/>
                    <a:pt x="4567" y="0"/>
                    <a:pt x="4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868936" y="3313981"/>
              <a:ext cx="429187" cy="1041585"/>
            </a:xfrm>
            <a:custGeom>
              <a:avLst/>
              <a:gdLst/>
              <a:ahLst/>
              <a:cxnLst/>
              <a:rect l="l" t="t" r="r" b="b"/>
              <a:pathLst>
                <a:path w="2783" h="6754" extrusionOk="0">
                  <a:moveTo>
                    <a:pt x="503" y="0"/>
                  </a:moveTo>
                  <a:cubicBezTo>
                    <a:pt x="207" y="0"/>
                    <a:pt x="1" y="19"/>
                    <a:pt x="1" y="19"/>
                  </a:cubicBezTo>
                  <a:cubicBezTo>
                    <a:pt x="96" y="544"/>
                    <a:pt x="509" y="872"/>
                    <a:pt x="1122" y="1073"/>
                  </a:cubicBezTo>
                  <a:cubicBezTo>
                    <a:pt x="1154" y="1083"/>
                    <a:pt x="1433" y="1182"/>
                    <a:pt x="1464" y="1193"/>
                  </a:cubicBezTo>
                  <a:cubicBezTo>
                    <a:pt x="1048" y="1270"/>
                    <a:pt x="953" y="2734"/>
                    <a:pt x="974" y="4486"/>
                  </a:cubicBezTo>
                  <a:cubicBezTo>
                    <a:pt x="984" y="5220"/>
                    <a:pt x="1013" y="6003"/>
                    <a:pt x="1048" y="6754"/>
                  </a:cubicBezTo>
                  <a:cubicBezTo>
                    <a:pt x="1048" y="6754"/>
                    <a:pt x="1281" y="6746"/>
                    <a:pt x="1437" y="6746"/>
                  </a:cubicBezTo>
                  <a:cubicBezTo>
                    <a:pt x="1515" y="6746"/>
                    <a:pt x="1573" y="6748"/>
                    <a:pt x="1573" y="6754"/>
                  </a:cubicBezTo>
                  <a:cubicBezTo>
                    <a:pt x="1573" y="6736"/>
                    <a:pt x="1881" y="5837"/>
                    <a:pt x="2173" y="4691"/>
                  </a:cubicBezTo>
                  <a:cubicBezTo>
                    <a:pt x="2486" y="3450"/>
                    <a:pt x="2783" y="1920"/>
                    <a:pt x="2642" y="900"/>
                  </a:cubicBezTo>
                  <a:cubicBezTo>
                    <a:pt x="2534" y="113"/>
                    <a:pt x="1239" y="0"/>
                    <a:pt x="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5051683" y="3129693"/>
              <a:ext cx="586952" cy="977431"/>
            </a:xfrm>
            <a:custGeom>
              <a:avLst/>
              <a:gdLst/>
              <a:ahLst/>
              <a:cxnLst/>
              <a:rect l="l" t="t" r="r" b="b"/>
              <a:pathLst>
                <a:path w="3806" h="6338" extrusionOk="0">
                  <a:moveTo>
                    <a:pt x="730" y="0"/>
                  </a:moveTo>
                  <a:cubicBezTo>
                    <a:pt x="540" y="0"/>
                    <a:pt x="371" y="75"/>
                    <a:pt x="244" y="202"/>
                  </a:cubicBezTo>
                  <a:cubicBezTo>
                    <a:pt x="117" y="328"/>
                    <a:pt x="36" y="501"/>
                    <a:pt x="29" y="698"/>
                  </a:cubicBezTo>
                  <a:cubicBezTo>
                    <a:pt x="1" y="1795"/>
                    <a:pt x="977" y="3185"/>
                    <a:pt x="2071" y="4609"/>
                  </a:cubicBezTo>
                  <a:cubicBezTo>
                    <a:pt x="2515" y="5184"/>
                    <a:pt x="2981" y="5766"/>
                    <a:pt x="3404" y="6337"/>
                  </a:cubicBezTo>
                  <a:lnTo>
                    <a:pt x="3806" y="6009"/>
                  </a:lnTo>
                  <a:lnTo>
                    <a:pt x="2970" y="3914"/>
                  </a:lnTo>
                  <a:lnTo>
                    <a:pt x="1665" y="642"/>
                  </a:lnTo>
                  <a:cubicBezTo>
                    <a:pt x="1510" y="254"/>
                    <a:pt x="1140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5186468" y="2553386"/>
              <a:ext cx="712022" cy="251529"/>
            </a:xfrm>
            <a:custGeom>
              <a:avLst/>
              <a:gdLst/>
              <a:ahLst/>
              <a:cxnLst/>
              <a:rect l="l" t="t" r="r" b="b"/>
              <a:pathLst>
                <a:path w="4617" h="1631" extrusionOk="0">
                  <a:moveTo>
                    <a:pt x="4096" y="1"/>
                  </a:moveTo>
                  <a:cubicBezTo>
                    <a:pt x="3423" y="1"/>
                    <a:pt x="2177" y="1004"/>
                    <a:pt x="2177" y="1004"/>
                  </a:cubicBezTo>
                  <a:lnTo>
                    <a:pt x="1856" y="1181"/>
                  </a:lnTo>
                  <a:lnTo>
                    <a:pt x="1835" y="1195"/>
                  </a:lnTo>
                  <a:cubicBezTo>
                    <a:pt x="1805" y="1211"/>
                    <a:pt x="1773" y="1220"/>
                    <a:pt x="1741" y="1220"/>
                  </a:cubicBezTo>
                  <a:cubicBezTo>
                    <a:pt x="1697" y="1220"/>
                    <a:pt x="1655" y="1204"/>
                    <a:pt x="1620" y="1174"/>
                  </a:cubicBezTo>
                  <a:lnTo>
                    <a:pt x="1239" y="849"/>
                  </a:lnTo>
                  <a:cubicBezTo>
                    <a:pt x="1175" y="794"/>
                    <a:pt x="1094" y="765"/>
                    <a:pt x="1011" y="765"/>
                  </a:cubicBezTo>
                  <a:cubicBezTo>
                    <a:pt x="962" y="765"/>
                    <a:pt x="912" y="775"/>
                    <a:pt x="865" y="796"/>
                  </a:cubicBezTo>
                  <a:lnTo>
                    <a:pt x="752" y="846"/>
                  </a:lnTo>
                  <a:cubicBezTo>
                    <a:pt x="653" y="888"/>
                    <a:pt x="1" y="1428"/>
                    <a:pt x="1" y="1428"/>
                  </a:cubicBezTo>
                  <a:cubicBezTo>
                    <a:pt x="29" y="1572"/>
                    <a:pt x="225" y="1630"/>
                    <a:pt x="437" y="1630"/>
                  </a:cubicBezTo>
                  <a:cubicBezTo>
                    <a:pt x="710" y="1630"/>
                    <a:pt x="1009" y="1534"/>
                    <a:pt x="1003" y="1403"/>
                  </a:cubicBezTo>
                  <a:lnTo>
                    <a:pt x="1003" y="1403"/>
                  </a:lnTo>
                  <a:lnTo>
                    <a:pt x="1560" y="1597"/>
                  </a:lnTo>
                  <a:cubicBezTo>
                    <a:pt x="1591" y="1607"/>
                    <a:pt x="1624" y="1613"/>
                    <a:pt x="1658" y="1613"/>
                  </a:cubicBezTo>
                  <a:cubicBezTo>
                    <a:pt x="1682" y="1613"/>
                    <a:pt x="1706" y="1610"/>
                    <a:pt x="1729" y="1604"/>
                  </a:cubicBezTo>
                  <a:lnTo>
                    <a:pt x="2008" y="1541"/>
                  </a:lnTo>
                  <a:lnTo>
                    <a:pt x="2431" y="1439"/>
                  </a:lnTo>
                  <a:lnTo>
                    <a:pt x="4003" y="1061"/>
                  </a:lnTo>
                  <a:cubicBezTo>
                    <a:pt x="4413" y="965"/>
                    <a:pt x="4617" y="483"/>
                    <a:pt x="4402" y="119"/>
                  </a:cubicBezTo>
                  <a:cubicBezTo>
                    <a:pt x="4328" y="36"/>
                    <a:pt x="4222" y="1"/>
                    <a:pt x="4096" y="1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4542152" y="2580991"/>
              <a:ext cx="696755" cy="299799"/>
            </a:xfrm>
            <a:custGeom>
              <a:avLst/>
              <a:gdLst/>
              <a:ahLst/>
              <a:cxnLst/>
              <a:rect l="l" t="t" r="r" b="b"/>
              <a:pathLst>
                <a:path w="4518" h="1944" extrusionOk="0">
                  <a:moveTo>
                    <a:pt x="513" y="0"/>
                  </a:moveTo>
                  <a:cubicBezTo>
                    <a:pt x="410" y="0"/>
                    <a:pt x="320" y="29"/>
                    <a:pt x="251" y="96"/>
                  </a:cubicBezTo>
                  <a:cubicBezTo>
                    <a:pt x="1" y="438"/>
                    <a:pt x="162" y="935"/>
                    <a:pt x="564" y="1069"/>
                  </a:cubicBezTo>
                  <a:lnTo>
                    <a:pt x="2099" y="1577"/>
                  </a:lnTo>
                  <a:lnTo>
                    <a:pt x="2511" y="1714"/>
                  </a:lnTo>
                  <a:lnTo>
                    <a:pt x="2783" y="1806"/>
                  </a:lnTo>
                  <a:cubicBezTo>
                    <a:pt x="2812" y="1815"/>
                    <a:pt x="2843" y="1819"/>
                    <a:pt x="2874" y="1819"/>
                  </a:cubicBezTo>
                  <a:cubicBezTo>
                    <a:pt x="2901" y="1819"/>
                    <a:pt x="2927" y="1816"/>
                    <a:pt x="2952" y="1810"/>
                  </a:cubicBezTo>
                  <a:lnTo>
                    <a:pt x="3526" y="1665"/>
                  </a:lnTo>
                  <a:lnTo>
                    <a:pt x="3526" y="1665"/>
                  </a:lnTo>
                  <a:cubicBezTo>
                    <a:pt x="3507" y="1810"/>
                    <a:pt x="3865" y="1943"/>
                    <a:pt x="4157" y="1943"/>
                  </a:cubicBezTo>
                  <a:cubicBezTo>
                    <a:pt x="4333" y="1943"/>
                    <a:pt x="4484" y="1896"/>
                    <a:pt x="4517" y="1774"/>
                  </a:cubicBezTo>
                  <a:cubicBezTo>
                    <a:pt x="4517" y="1774"/>
                    <a:pt x="3918" y="1182"/>
                    <a:pt x="3823" y="1129"/>
                  </a:cubicBezTo>
                  <a:lnTo>
                    <a:pt x="3713" y="1069"/>
                  </a:lnTo>
                  <a:cubicBezTo>
                    <a:pt x="3658" y="1041"/>
                    <a:pt x="3599" y="1026"/>
                    <a:pt x="3541" y="1026"/>
                  </a:cubicBezTo>
                  <a:cubicBezTo>
                    <a:pt x="3468" y="1026"/>
                    <a:pt x="3397" y="1049"/>
                    <a:pt x="3336" y="1094"/>
                  </a:cubicBezTo>
                  <a:lnTo>
                    <a:pt x="2927" y="1383"/>
                  </a:lnTo>
                  <a:cubicBezTo>
                    <a:pt x="2894" y="1407"/>
                    <a:pt x="2856" y="1419"/>
                    <a:pt x="2817" y="1419"/>
                  </a:cubicBezTo>
                  <a:cubicBezTo>
                    <a:pt x="2781" y="1419"/>
                    <a:pt x="2744" y="1408"/>
                    <a:pt x="2712" y="1386"/>
                  </a:cubicBezTo>
                  <a:lnTo>
                    <a:pt x="2691" y="1372"/>
                  </a:lnTo>
                  <a:lnTo>
                    <a:pt x="2388" y="1164"/>
                  </a:lnTo>
                  <a:cubicBezTo>
                    <a:pt x="2388" y="1164"/>
                    <a:pt x="1172" y="0"/>
                    <a:pt x="513" y="0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4969023" y="4354170"/>
              <a:ext cx="233177" cy="337274"/>
            </a:xfrm>
            <a:custGeom>
              <a:avLst/>
              <a:gdLst/>
              <a:ahLst/>
              <a:cxnLst/>
              <a:rect l="l" t="t" r="r" b="b"/>
              <a:pathLst>
                <a:path w="1512" h="2187" extrusionOk="0">
                  <a:moveTo>
                    <a:pt x="788" y="1"/>
                  </a:moveTo>
                  <a:cubicBezTo>
                    <a:pt x="632" y="1"/>
                    <a:pt x="399" y="9"/>
                    <a:pt x="399" y="9"/>
                  </a:cubicBezTo>
                  <a:cubicBezTo>
                    <a:pt x="1" y="375"/>
                    <a:pt x="410" y="982"/>
                    <a:pt x="410" y="982"/>
                  </a:cubicBezTo>
                  <a:cubicBezTo>
                    <a:pt x="410" y="982"/>
                    <a:pt x="237" y="1998"/>
                    <a:pt x="530" y="2131"/>
                  </a:cubicBezTo>
                  <a:cubicBezTo>
                    <a:pt x="612" y="2169"/>
                    <a:pt x="732" y="2187"/>
                    <a:pt x="857" y="2187"/>
                  </a:cubicBezTo>
                  <a:cubicBezTo>
                    <a:pt x="1170" y="2187"/>
                    <a:pt x="1512" y="2072"/>
                    <a:pt x="1347" y="1860"/>
                  </a:cubicBezTo>
                  <a:cubicBezTo>
                    <a:pt x="1094" y="1522"/>
                    <a:pt x="1214" y="798"/>
                    <a:pt x="924" y="9"/>
                  </a:cubicBezTo>
                  <a:cubicBezTo>
                    <a:pt x="924" y="3"/>
                    <a:pt x="866" y="1"/>
                    <a:pt x="7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5576481" y="4056224"/>
              <a:ext cx="233331" cy="300878"/>
            </a:xfrm>
            <a:custGeom>
              <a:avLst/>
              <a:gdLst/>
              <a:ahLst/>
              <a:cxnLst/>
              <a:rect l="l" t="t" r="r" b="b"/>
              <a:pathLst>
                <a:path w="1513" h="1951" extrusionOk="0">
                  <a:moveTo>
                    <a:pt x="403" y="1"/>
                  </a:moveTo>
                  <a:lnTo>
                    <a:pt x="1" y="329"/>
                  </a:lnTo>
                  <a:cubicBezTo>
                    <a:pt x="209" y="1116"/>
                    <a:pt x="590" y="1514"/>
                    <a:pt x="872" y="1814"/>
                  </a:cubicBezTo>
                  <a:cubicBezTo>
                    <a:pt x="960" y="1909"/>
                    <a:pt x="1061" y="1951"/>
                    <a:pt x="1155" y="1951"/>
                  </a:cubicBezTo>
                  <a:cubicBezTo>
                    <a:pt x="1351" y="1951"/>
                    <a:pt x="1512" y="1768"/>
                    <a:pt x="1443" y="1503"/>
                  </a:cubicBezTo>
                  <a:cubicBezTo>
                    <a:pt x="1263" y="823"/>
                    <a:pt x="1030" y="541"/>
                    <a:pt x="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5026700" y="1445033"/>
              <a:ext cx="463424" cy="377062"/>
            </a:xfrm>
            <a:custGeom>
              <a:avLst/>
              <a:gdLst/>
              <a:ahLst/>
              <a:cxnLst/>
              <a:rect l="l" t="t" r="r" b="b"/>
              <a:pathLst>
                <a:path w="3005" h="2445" extrusionOk="0">
                  <a:moveTo>
                    <a:pt x="1507" y="0"/>
                  </a:moveTo>
                  <a:cubicBezTo>
                    <a:pt x="1085" y="0"/>
                    <a:pt x="690" y="196"/>
                    <a:pt x="434" y="519"/>
                  </a:cubicBezTo>
                  <a:cubicBezTo>
                    <a:pt x="254" y="744"/>
                    <a:pt x="78" y="1234"/>
                    <a:pt x="29" y="1527"/>
                  </a:cubicBezTo>
                  <a:cubicBezTo>
                    <a:pt x="0" y="1677"/>
                    <a:pt x="21" y="2444"/>
                    <a:pt x="236" y="2444"/>
                  </a:cubicBezTo>
                  <a:cubicBezTo>
                    <a:pt x="238" y="2444"/>
                    <a:pt x="239" y="2444"/>
                    <a:pt x="241" y="2444"/>
                  </a:cubicBezTo>
                  <a:lnTo>
                    <a:pt x="522" y="1922"/>
                  </a:lnTo>
                  <a:cubicBezTo>
                    <a:pt x="522" y="1922"/>
                    <a:pt x="1133" y="1305"/>
                    <a:pt x="1683" y="1107"/>
                  </a:cubicBezTo>
                  <a:cubicBezTo>
                    <a:pt x="1762" y="1079"/>
                    <a:pt x="1810" y="1057"/>
                    <a:pt x="1852" y="1057"/>
                  </a:cubicBezTo>
                  <a:cubicBezTo>
                    <a:pt x="1890" y="1057"/>
                    <a:pt x="1923" y="1076"/>
                    <a:pt x="1968" y="1128"/>
                  </a:cubicBezTo>
                  <a:cubicBezTo>
                    <a:pt x="2074" y="1245"/>
                    <a:pt x="2162" y="1424"/>
                    <a:pt x="2251" y="1555"/>
                  </a:cubicBezTo>
                  <a:cubicBezTo>
                    <a:pt x="2357" y="1713"/>
                    <a:pt x="2560" y="1856"/>
                    <a:pt x="2725" y="1856"/>
                  </a:cubicBezTo>
                  <a:cubicBezTo>
                    <a:pt x="2847" y="1856"/>
                    <a:pt x="2949" y="1776"/>
                    <a:pt x="2973" y="1562"/>
                  </a:cubicBezTo>
                  <a:cubicBezTo>
                    <a:pt x="3005" y="1312"/>
                    <a:pt x="2698" y="377"/>
                    <a:pt x="2046" y="109"/>
                  </a:cubicBezTo>
                  <a:cubicBezTo>
                    <a:pt x="1867" y="35"/>
                    <a:pt x="1685" y="0"/>
                    <a:pt x="1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4765149" y="2413512"/>
              <a:ext cx="814731" cy="485785"/>
            </a:xfrm>
            <a:custGeom>
              <a:avLst/>
              <a:gdLst/>
              <a:ahLst/>
              <a:cxnLst/>
              <a:rect l="l" t="t" r="r" b="b"/>
              <a:pathLst>
                <a:path w="5283" h="3150" extrusionOk="0">
                  <a:moveTo>
                    <a:pt x="272" y="0"/>
                  </a:moveTo>
                  <a:cubicBezTo>
                    <a:pt x="117" y="0"/>
                    <a:pt x="0" y="134"/>
                    <a:pt x="25" y="286"/>
                  </a:cubicBezTo>
                  <a:lnTo>
                    <a:pt x="388" y="2740"/>
                  </a:lnTo>
                  <a:cubicBezTo>
                    <a:pt x="300" y="2761"/>
                    <a:pt x="230" y="2842"/>
                    <a:pt x="230" y="2941"/>
                  </a:cubicBezTo>
                  <a:cubicBezTo>
                    <a:pt x="230" y="3054"/>
                    <a:pt x="324" y="3150"/>
                    <a:pt x="438" y="3150"/>
                  </a:cubicBezTo>
                  <a:lnTo>
                    <a:pt x="4810" y="3150"/>
                  </a:lnTo>
                  <a:cubicBezTo>
                    <a:pt x="4927" y="3150"/>
                    <a:pt x="5018" y="3054"/>
                    <a:pt x="5018" y="2941"/>
                  </a:cubicBezTo>
                  <a:cubicBezTo>
                    <a:pt x="5018" y="2829"/>
                    <a:pt x="4930" y="2740"/>
                    <a:pt x="4821" y="2733"/>
                  </a:cubicBezTo>
                  <a:lnTo>
                    <a:pt x="5254" y="293"/>
                  </a:lnTo>
                  <a:cubicBezTo>
                    <a:pt x="5283" y="137"/>
                    <a:pt x="5163" y="0"/>
                    <a:pt x="5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134805" y="2607208"/>
              <a:ext cx="101321" cy="91759"/>
            </a:xfrm>
            <a:custGeom>
              <a:avLst/>
              <a:gdLst/>
              <a:ahLst/>
              <a:cxnLst/>
              <a:rect l="l" t="t" r="r" b="b"/>
              <a:pathLst>
                <a:path w="657" h="595" extrusionOk="0">
                  <a:moveTo>
                    <a:pt x="329" y="1"/>
                  </a:moveTo>
                  <a:cubicBezTo>
                    <a:pt x="252" y="1"/>
                    <a:pt x="176" y="30"/>
                    <a:pt x="118" y="87"/>
                  </a:cubicBezTo>
                  <a:cubicBezTo>
                    <a:pt x="1" y="204"/>
                    <a:pt x="1" y="391"/>
                    <a:pt x="118" y="507"/>
                  </a:cubicBezTo>
                  <a:cubicBezTo>
                    <a:pt x="176" y="566"/>
                    <a:pt x="252" y="595"/>
                    <a:pt x="329" y="595"/>
                  </a:cubicBezTo>
                  <a:cubicBezTo>
                    <a:pt x="406" y="595"/>
                    <a:pt x="482" y="566"/>
                    <a:pt x="541" y="507"/>
                  </a:cubicBezTo>
                  <a:cubicBezTo>
                    <a:pt x="657" y="391"/>
                    <a:pt x="657" y="204"/>
                    <a:pt x="541" y="87"/>
                  </a:cubicBezTo>
                  <a:cubicBezTo>
                    <a:pt x="482" y="30"/>
                    <a:pt x="406" y="1"/>
                    <a:pt x="3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5045668" y="1601100"/>
              <a:ext cx="423790" cy="118131"/>
            </a:xfrm>
            <a:custGeom>
              <a:avLst/>
              <a:gdLst/>
              <a:ahLst/>
              <a:cxnLst/>
              <a:rect l="l" t="t" r="r" b="b"/>
              <a:pathLst>
                <a:path w="2748" h="766" extrusionOk="0">
                  <a:moveTo>
                    <a:pt x="1" y="0"/>
                  </a:moveTo>
                  <a:cubicBezTo>
                    <a:pt x="1" y="25"/>
                    <a:pt x="1" y="53"/>
                    <a:pt x="4" y="78"/>
                  </a:cubicBezTo>
                  <a:cubicBezTo>
                    <a:pt x="12" y="179"/>
                    <a:pt x="33" y="275"/>
                    <a:pt x="68" y="363"/>
                  </a:cubicBezTo>
                  <a:cubicBezTo>
                    <a:pt x="163" y="603"/>
                    <a:pt x="350" y="765"/>
                    <a:pt x="562" y="765"/>
                  </a:cubicBezTo>
                  <a:lnTo>
                    <a:pt x="2187" y="765"/>
                  </a:lnTo>
                  <a:cubicBezTo>
                    <a:pt x="2343" y="765"/>
                    <a:pt x="2483" y="681"/>
                    <a:pt x="2585" y="539"/>
                  </a:cubicBezTo>
                  <a:cubicBezTo>
                    <a:pt x="2621" y="490"/>
                    <a:pt x="2657" y="430"/>
                    <a:pt x="2681" y="363"/>
                  </a:cubicBezTo>
                  <a:cubicBezTo>
                    <a:pt x="2723" y="257"/>
                    <a:pt x="2748" y="130"/>
                    <a:pt x="2748" y="0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5020068" y="1387973"/>
              <a:ext cx="474527" cy="307818"/>
            </a:xfrm>
            <a:custGeom>
              <a:avLst/>
              <a:gdLst/>
              <a:ahLst/>
              <a:cxnLst/>
              <a:rect l="l" t="t" r="r" b="b"/>
              <a:pathLst>
                <a:path w="3077" h="1996" extrusionOk="0">
                  <a:moveTo>
                    <a:pt x="1545" y="0"/>
                  </a:moveTo>
                  <a:cubicBezTo>
                    <a:pt x="1327" y="0"/>
                    <a:pt x="1126" y="38"/>
                    <a:pt x="943" y="116"/>
                  </a:cubicBezTo>
                  <a:cubicBezTo>
                    <a:pt x="647" y="236"/>
                    <a:pt x="403" y="448"/>
                    <a:pt x="241" y="715"/>
                  </a:cubicBezTo>
                  <a:cubicBezTo>
                    <a:pt x="89" y="962"/>
                    <a:pt x="1" y="1255"/>
                    <a:pt x="1" y="1572"/>
                  </a:cubicBezTo>
                  <a:cubicBezTo>
                    <a:pt x="1" y="1600"/>
                    <a:pt x="19" y="1996"/>
                    <a:pt x="19" y="1996"/>
                  </a:cubicBezTo>
                  <a:cubicBezTo>
                    <a:pt x="561" y="1689"/>
                    <a:pt x="1087" y="1537"/>
                    <a:pt x="1596" y="1537"/>
                  </a:cubicBezTo>
                  <a:cubicBezTo>
                    <a:pt x="2106" y="1537"/>
                    <a:pt x="2600" y="1690"/>
                    <a:pt x="3076" y="1996"/>
                  </a:cubicBezTo>
                  <a:lnTo>
                    <a:pt x="3076" y="1590"/>
                  </a:lnTo>
                  <a:cubicBezTo>
                    <a:pt x="3076" y="1301"/>
                    <a:pt x="3005" y="1029"/>
                    <a:pt x="2882" y="796"/>
                  </a:cubicBezTo>
                  <a:cubicBezTo>
                    <a:pt x="2727" y="504"/>
                    <a:pt x="2487" y="271"/>
                    <a:pt x="2184" y="134"/>
                  </a:cubicBezTo>
                  <a:cubicBezTo>
                    <a:pt x="1993" y="49"/>
                    <a:pt x="1778" y="0"/>
                    <a:pt x="1545" y="0"/>
                  </a:cubicBezTo>
                  <a:close/>
                </a:path>
              </a:pathLst>
            </a:custGeom>
            <a:solidFill>
              <a:srgbClr val="FFB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5057235" y="1405708"/>
              <a:ext cx="126767" cy="194931"/>
            </a:xfrm>
            <a:custGeom>
              <a:avLst/>
              <a:gdLst/>
              <a:ahLst/>
              <a:cxnLst/>
              <a:rect l="l" t="t" r="r" b="b"/>
              <a:pathLst>
                <a:path w="822" h="1264" extrusionOk="0">
                  <a:moveTo>
                    <a:pt x="702" y="1"/>
                  </a:moveTo>
                  <a:cubicBezTo>
                    <a:pt x="406" y="121"/>
                    <a:pt x="162" y="333"/>
                    <a:pt x="0" y="600"/>
                  </a:cubicBezTo>
                  <a:cubicBezTo>
                    <a:pt x="21" y="780"/>
                    <a:pt x="77" y="943"/>
                    <a:pt x="165" y="1112"/>
                  </a:cubicBezTo>
                  <a:cubicBezTo>
                    <a:pt x="222" y="1218"/>
                    <a:pt x="296" y="1264"/>
                    <a:pt x="370" y="1264"/>
                  </a:cubicBezTo>
                  <a:cubicBezTo>
                    <a:pt x="469" y="1264"/>
                    <a:pt x="567" y="1186"/>
                    <a:pt x="635" y="1055"/>
                  </a:cubicBezTo>
                  <a:cubicBezTo>
                    <a:pt x="769" y="787"/>
                    <a:pt x="821" y="417"/>
                    <a:pt x="744" y="125"/>
                  </a:cubicBezTo>
                  <a:cubicBezTo>
                    <a:pt x="733" y="79"/>
                    <a:pt x="720" y="40"/>
                    <a:pt x="702" y="1"/>
                  </a:cubicBezTo>
                  <a:close/>
                </a:path>
              </a:pathLst>
            </a:custGeom>
            <a:solidFill>
              <a:srgbClr val="FFA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5339296" y="1408484"/>
              <a:ext cx="125225" cy="192155"/>
            </a:xfrm>
            <a:custGeom>
              <a:avLst/>
              <a:gdLst/>
              <a:ahLst/>
              <a:cxnLst/>
              <a:rect l="l" t="t" r="r" b="b"/>
              <a:pathLst>
                <a:path w="812" h="1246" extrusionOk="0">
                  <a:moveTo>
                    <a:pt x="114" y="1"/>
                  </a:moveTo>
                  <a:cubicBezTo>
                    <a:pt x="100" y="36"/>
                    <a:pt x="89" y="71"/>
                    <a:pt x="79" y="107"/>
                  </a:cubicBezTo>
                  <a:cubicBezTo>
                    <a:pt x="1" y="399"/>
                    <a:pt x="54" y="769"/>
                    <a:pt x="188" y="1037"/>
                  </a:cubicBezTo>
                  <a:cubicBezTo>
                    <a:pt x="255" y="1168"/>
                    <a:pt x="354" y="1246"/>
                    <a:pt x="452" y="1246"/>
                  </a:cubicBezTo>
                  <a:cubicBezTo>
                    <a:pt x="527" y="1246"/>
                    <a:pt x="600" y="1200"/>
                    <a:pt x="660" y="1094"/>
                  </a:cubicBezTo>
                  <a:cubicBezTo>
                    <a:pt x="735" y="949"/>
                    <a:pt x="784" y="812"/>
                    <a:pt x="812" y="663"/>
                  </a:cubicBezTo>
                  <a:cubicBezTo>
                    <a:pt x="657" y="371"/>
                    <a:pt x="417" y="138"/>
                    <a:pt x="114" y="1"/>
                  </a:cubicBezTo>
                  <a:close/>
                </a:path>
              </a:pathLst>
            </a:custGeom>
            <a:solidFill>
              <a:srgbClr val="FFA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233719" y="2977481"/>
              <a:ext cx="58448" cy="1766407"/>
            </a:xfrm>
            <a:custGeom>
              <a:avLst/>
              <a:gdLst/>
              <a:ahLst/>
              <a:cxnLst/>
              <a:rect l="l" t="t" r="r" b="b"/>
              <a:pathLst>
                <a:path w="379" h="11454" extrusionOk="0">
                  <a:moveTo>
                    <a:pt x="1" y="0"/>
                  </a:moveTo>
                  <a:lnTo>
                    <a:pt x="1" y="11453"/>
                  </a:lnTo>
                  <a:lnTo>
                    <a:pt x="378" y="11453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6079535" y="2977481"/>
              <a:ext cx="68164" cy="1766407"/>
            </a:xfrm>
            <a:custGeom>
              <a:avLst/>
              <a:gdLst/>
              <a:ahLst/>
              <a:cxnLst/>
              <a:rect l="l" t="t" r="r" b="b"/>
              <a:pathLst>
                <a:path w="442" h="11454" extrusionOk="0">
                  <a:moveTo>
                    <a:pt x="0" y="0"/>
                  </a:moveTo>
                  <a:lnTo>
                    <a:pt x="0" y="11453"/>
                  </a:lnTo>
                  <a:lnTo>
                    <a:pt x="441" y="11453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4123300" y="2892662"/>
              <a:ext cx="2157040" cy="158844"/>
            </a:xfrm>
            <a:custGeom>
              <a:avLst/>
              <a:gdLst/>
              <a:ahLst/>
              <a:cxnLst/>
              <a:rect l="l" t="t" r="r" b="b"/>
              <a:pathLst>
                <a:path w="13987" h="1030" extrusionOk="0">
                  <a:moveTo>
                    <a:pt x="1" y="0"/>
                  </a:moveTo>
                  <a:lnTo>
                    <a:pt x="1" y="1029"/>
                  </a:lnTo>
                  <a:lnTo>
                    <a:pt x="13986" y="1029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D19EAA7-504B-4277-806B-CE8AF0347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219" y="2346960"/>
            <a:ext cx="7375562" cy="75184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nton" panose="020B0604020202020204" charset="0"/>
              </a:rPr>
              <a:t>How Dijkstra Works</a:t>
            </a:r>
            <a:endParaRPr lang="en-US" sz="4000" dirty="0">
              <a:latin typeface="Anton" panose="020B060402020202020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412D86-FFB2-4775-8D9D-D39F56C6E466}"/>
              </a:ext>
            </a:extLst>
          </p:cNvPr>
          <p:cNvSpPr/>
          <p:nvPr/>
        </p:nvSpPr>
        <p:spPr>
          <a:xfrm>
            <a:off x="318347" y="934720"/>
            <a:ext cx="8507306" cy="3576320"/>
          </a:xfrm>
          <a:prstGeom prst="rect">
            <a:avLst/>
          </a:prstGeom>
          <a:noFill/>
          <a:ln>
            <a:solidFill>
              <a:srgbClr val="FCBCE5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73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016" y="582507"/>
            <a:ext cx="7375562" cy="92333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FF"/>
                </a:solidFill>
                <a:latin typeface="Nunito" pitchFamily="2" charset="0"/>
              </a:rPr>
              <a:t>How Dijkstra Works</a:t>
            </a:r>
            <a:br>
              <a:rPr lang="en-US" sz="2800" b="1" dirty="0">
                <a:solidFill>
                  <a:srgbClr val="FF00FF"/>
                </a:solidFill>
                <a:latin typeface="Nunito" pitchFamily="2" charset="0"/>
              </a:rPr>
            </a:br>
            <a:r>
              <a:rPr lang="en-US" sz="2000" b="1" dirty="0">
                <a:solidFill>
                  <a:srgbClr val="000000"/>
                </a:solidFill>
                <a:latin typeface="Nunito" pitchFamily="2" charset="0"/>
              </a:rPr>
              <a:t>1. 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" pitchFamily="2" charset="0"/>
              </a:rPr>
              <a:t>elaxation</a:t>
            </a:r>
            <a:endParaRPr lang="en-US" sz="3200" b="1" dirty="0">
              <a:solidFill>
                <a:srgbClr val="FF00FF"/>
              </a:solidFill>
              <a:latin typeface="Nunito" pitchFamily="2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29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016" y="582507"/>
            <a:ext cx="7375562" cy="92333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FF"/>
                </a:solidFill>
                <a:latin typeface="Nunito" pitchFamily="2" charset="0"/>
              </a:rPr>
              <a:t>How Dijkstra Works</a:t>
            </a:r>
            <a:br>
              <a:rPr lang="en-US" sz="2800" b="1" dirty="0">
                <a:solidFill>
                  <a:srgbClr val="FF00FF"/>
                </a:solidFill>
                <a:latin typeface="Nunito" pitchFamily="2" charset="0"/>
              </a:rPr>
            </a:br>
            <a:r>
              <a:rPr lang="en-US" sz="2000" b="1" dirty="0">
                <a:solidFill>
                  <a:srgbClr val="000000"/>
                </a:solidFill>
                <a:latin typeface="Nunito" pitchFamily="2" charset="0"/>
              </a:rPr>
              <a:t>1. 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" pitchFamily="2" charset="0"/>
              </a:rPr>
              <a:t>elaxation</a:t>
            </a:r>
            <a:endParaRPr lang="en-US" sz="3200" b="1" dirty="0">
              <a:solidFill>
                <a:srgbClr val="FF00FF"/>
              </a:solidFill>
              <a:latin typeface="Nunito" pitchFamily="2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39A8E-CB57-40F6-87C5-4002D2E2D504}"/>
              </a:ext>
            </a:extLst>
          </p:cNvPr>
          <p:cNvSpPr/>
          <p:nvPr/>
        </p:nvSpPr>
        <p:spPr>
          <a:xfrm>
            <a:off x="838016" y="1843177"/>
            <a:ext cx="7254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i="1" dirty="0">
                <a:solidFill>
                  <a:srgbClr val="273239"/>
                </a:solidFill>
                <a:latin typeface="Nunito"/>
              </a:rPr>
              <a:t>Relaxation</a:t>
            </a:r>
            <a:r>
              <a:rPr lang="en-US" altLang="en-US" sz="1800" dirty="0">
                <a:solidFill>
                  <a:srgbClr val="273239"/>
                </a:solidFill>
                <a:latin typeface="Nunito"/>
              </a:rPr>
              <a:t> is a core concept in Dijkstra’s algorithm that involves updating the shortest known distance to a node.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197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016" y="582507"/>
            <a:ext cx="7375562" cy="92333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FF"/>
                </a:solidFill>
                <a:latin typeface="Nunito" pitchFamily="2" charset="0"/>
              </a:rPr>
              <a:t>How Dijkstra Works</a:t>
            </a:r>
            <a:br>
              <a:rPr lang="en-US" sz="2800" b="1" dirty="0">
                <a:solidFill>
                  <a:srgbClr val="FF00FF"/>
                </a:solidFill>
                <a:latin typeface="Nunito" pitchFamily="2" charset="0"/>
              </a:rPr>
            </a:br>
            <a:r>
              <a:rPr lang="en-US" sz="2000" b="1" dirty="0">
                <a:solidFill>
                  <a:srgbClr val="000000"/>
                </a:solidFill>
                <a:latin typeface="Nunito" pitchFamily="2" charset="0"/>
              </a:rPr>
              <a:t>1. 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" pitchFamily="2" charset="0"/>
              </a:rPr>
              <a:t>elaxation</a:t>
            </a:r>
            <a:endParaRPr lang="en-US" sz="3200" b="1" dirty="0">
              <a:solidFill>
                <a:srgbClr val="FF00FF"/>
              </a:solidFill>
              <a:latin typeface="Nunito" pitchFamily="2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39A8E-CB57-40F6-87C5-4002D2E2D504}"/>
              </a:ext>
            </a:extLst>
          </p:cNvPr>
          <p:cNvSpPr/>
          <p:nvPr/>
        </p:nvSpPr>
        <p:spPr>
          <a:xfrm>
            <a:off x="838016" y="1843177"/>
            <a:ext cx="7254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i="1" dirty="0">
                <a:solidFill>
                  <a:srgbClr val="273239"/>
                </a:solidFill>
                <a:latin typeface="Nunito"/>
              </a:rPr>
              <a:t>Relaxation</a:t>
            </a:r>
            <a:r>
              <a:rPr lang="en-US" altLang="en-US" sz="1800" dirty="0">
                <a:solidFill>
                  <a:srgbClr val="273239"/>
                </a:solidFill>
                <a:latin typeface="Nunito"/>
              </a:rPr>
              <a:t> is a core concept in Dijkstra’s algorithm that involves updating the shortest known distance to a node.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D9FA6-0606-09B7-AE4B-2FADE5238FB7}"/>
              </a:ext>
            </a:extLst>
          </p:cNvPr>
          <p:cNvSpPr/>
          <p:nvPr/>
        </p:nvSpPr>
        <p:spPr>
          <a:xfrm>
            <a:off x="838015" y="2735712"/>
            <a:ext cx="7489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73239"/>
                </a:solidFill>
                <a:latin typeface="Nunito"/>
              </a:rPr>
              <a:t>Dijkstra works by applying relaxation to the graph edges in a certain order.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737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016" y="582507"/>
            <a:ext cx="7375562" cy="92333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FF"/>
                </a:solidFill>
                <a:latin typeface="Nunito" pitchFamily="2" charset="0"/>
              </a:rPr>
              <a:t>How Dijkstra Works</a:t>
            </a:r>
            <a:br>
              <a:rPr lang="en-US" sz="2800" b="1" dirty="0">
                <a:solidFill>
                  <a:srgbClr val="FF00FF"/>
                </a:solidFill>
                <a:latin typeface="Nunito" pitchFamily="2" charset="0"/>
              </a:rPr>
            </a:br>
            <a:r>
              <a:rPr lang="en-US" sz="2000" b="1" dirty="0">
                <a:solidFill>
                  <a:srgbClr val="000000"/>
                </a:solidFill>
                <a:latin typeface="Nunito" pitchFamily="2" charset="0"/>
              </a:rPr>
              <a:t>1. 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" pitchFamily="2" charset="0"/>
              </a:rPr>
              <a:t>elaxation</a:t>
            </a:r>
            <a:endParaRPr lang="en-US" sz="3200" b="1" dirty="0">
              <a:solidFill>
                <a:srgbClr val="FF00FF"/>
              </a:solidFill>
              <a:latin typeface="Nunito" pitchFamily="2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39A8E-CB57-40F6-87C5-4002D2E2D504}"/>
              </a:ext>
            </a:extLst>
          </p:cNvPr>
          <p:cNvSpPr/>
          <p:nvPr/>
        </p:nvSpPr>
        <p:spPr>
          <a:xfrm>
            <a:off x="838016" y="1843177"/>
            <a:ext cx="7489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i="1" dirty="0">
                <a:solidFill>
                  <a:srgbClr val="273239"/>
                </a:solidFill>
                <a:latin typeface="Nunito"/>
              </a:rPr>
              <a:t>Relaxation</a:t>
            </a:r>
            <a:r>
              <a:rPr lang="en-US" altLang="en-US" sz="1800" dirty="0">
                <a:solidFill>
                  <a:srgbClr val="273239"/>
                </a:solidFill>
                <a:latin typeface="Nunito"/>
              </a:rPr>
              <a:t> is a core concept in Dijkstra’s algorithm that involves updating the shortest known distance to a node.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D9FA6-0606-09B7-AE4B-2FADE5238FB7}"/>
              </a:ext>
            </a:extLst>
          </p:cNvPr>
          <p:cNvSpPr/>
          <p:nvPr/>
        </p:nvSpPr>
        <p:spPr>
          <a:xfrm>
            <a:off x="838015" y="2735712"/>
            <a:ext cx="7489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73239"/>
                </a:solidFill>
                <a:latin typeface="Nunito"/>
              </a:rPr>
              <a:t>Dijkstra works by applying relaxation to the graph edges in a certain order.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CE40F23-7467-E984-31CF-25C2236A7512}"/>
                  </a:ext>
                </a:extLst>
              </p:cNvPr>
              <p:cNvSpPr/>
              <p:nvPr/>
            </p:nvSpPr>
            <p:spPr>
              <a:xfrm>
                <a:off x="838014" y="3628247"/>
                <a:ext cx="748955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1800" dirty="0">
                    <a:solidFill>
                      <a:srgbClr val="273239"/>
                    </a:solidFill>
                    <a:latin typeface="Nunito"/>
                  </a:rPr>
                  <a:t>When an edge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en-US" sz="1800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Nunito"/>
                  </a:rPr>
                  <a:t> is relaxed, if the shortest distance to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Nunito"/>
                  </a:rPr>
                  <a:t> through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Nunito"/>
                  </a:rPr>
                  <a:t> is better than the current known distance to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Nunito"/>
                  </a:rPr>
                  <a:t>, the distance to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Nunito"/>
                  </a:rPr>
                  <a:t> is updated.</a:t>
                </a:r>
                <a:endParaRPr lang="en-US" altLang="en-US" sz="8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CE40F23-7467-E984-31CF-25C2236A7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14" y="3628247"/>
                <a:ext cx="7489557" cy="923330"/>
              </a:xfrm>
              <a:prstGeom prst="rect">
                <a:avLst/>
              </a:prstGeom>
              <a:blipFill>
                <a:blip r:embed="rId2"/>
                <a:stretch>
                  <a:fillRect l="-488" t="-2632" r="-570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511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315A83-811C-7B91-3E0C-C9F1CBEBB161}"/>
              </a:ext>
            </a:extLst>
          </p:cNvPr>
          <p:cNvSpPr/>
          <p:nvPr/>
        </p:nvSpPr>
        <p:spPr>
          <a:xfrm>
            <a:off x="4412882" y="194468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2C3F33-CD94-832A-416E-2160AC12B757}"/>
              </a:ext>
            </a:extLst>
          </p:cNvPr>
          <p:cNvSpPr/>
          <p:nvPr/>
        </p:nvSpPr>
        <p:spPr>
          <a:xfrm>
            <a:off x="5428456" y="11284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00C282-CB95-F6FB-7205-5A9963082E0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735345" y="2128962"/>
            <a:ext cx="677537" cy="627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81350A1-8EE4-44AA-C832-3493C0ABFF6F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4739402" y="1443067"/>
            <a:ext cx="745076" cy="55559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A87BA7B-05F8-71F2-13B8-55C2DC38CD6A}"/>
              </a:ext>
            </a:extLst>
          </p:cNvPr>
          <p:cNvSpPr txBox="1"/>
          <p:nvPr/>
        </p:nvSpPr>
        <p:spPr>
          <a:xfrm>
            <a:off x="4883685" y="13885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D0CF50-5247-1357-05B9-5B4756CADA30}"/>
              </a:ext>
            </a:extLst>
          </p:cNvPr>
          <p:cNvSpPr/>
          <p:nvPr/>
        </p:nvSpPr>
        <p:spPr>
          <a:xfrm>
            <a:off x="390067" y="401060"/>
            <a:ext cx="7254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73239"/>
                </a:solidFill>
                <a:latin typeface="Nunito"/>
              </a:rPr>
              <a:t>Consider the following subgraph:</a:t>
            </a:r>
          </a:p>
        </p:txBody>
      </p:sp>
    </p:spTree>
    <p:extLst>
      <p:ext uri="{BB962C8B-B14F-4D97-AF65-F5344CB8AC3E}">
        <p14:creationId xmlns:p14="http://schemas.microsoft.com/office/powerpoint/2010/main" val="4017301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315A83-811C-7B91-3E0C-C9F1CBEBB161}"/>
              </a:ext>
            </a:extLst>
          </p:cNvPr>
          <p:cNvSpPr/>
          <p:nvPr/>
        </p:nvSpPr>
        <p:spPr>
          <a:xfrm>
            <a:off x="4412882" y="194468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2C3F33-CD94-832A-416E-2160AC12B757}"/>
              </a:ext>
            </a:extLst>
          </p:cNvPr>
          <p:cNvSpPr/>
          <p:nvPr/>
        </p:nvSpPr>
        <p:spPr>
          <a:xfrm>
            <a:off x="5428456" y="11284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00C282-CB95-F6FB-7205-5A9963082E0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735345" y="2128962"/>
            <a:ext cx="677537" cy="627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81350A1-8EE4-44AA-C832-3493C0ABFF6F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4739402" y="1443067"/>
            <a:ext cx="745076" cy="55559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A87BA7B-05F8-71F2-13B8-55C2DC38CD6A}"/>
              </a:ext>
            </a:extLst>
          </p:cNvPr>
          <p:cNvSpPr txBox="1"/>
          <p:nvPr/>
        </p:nvSpPr>
        <p:spPr>
          <a:xfrm>
            <a:off x="4883685" y="13885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D0CF50-5247-1357-05B9-5B4756CADA30}"/>
              </a:ext>
            </a:extLst>
          </p:cNvPr>
          <p:cNvSpPr/>
          <p:nvPr/>
        </p:nvSpPr>
        <p:spPr>
          <a:xfrm>
            <a:off x="390067" y="401060"/>
            <a:ext cx="7254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73239"/>
                </a:solidFill>
                <a:latin typeface="Nunito"/>
              </a:rPr>
              <a:t>Consider the following subgraph: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C6ED7D-D7BB-BE60-02B2-ABD8E849D658}"/>
                  </a:ext>
                </a:extLst>
              </p:cNvPr>
              <p:cNvSpPr/>
              <p:nvPr/>
            </p:nvSpPr>
            <p:spPr>
              <a:xfrm>
                <a:off x="390066" y="2580493"/>
                <a:ext cx="725401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eaLnBrk="0" fontAlgn="base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Let the current shortest distance from the source to node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 be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𝒅𝒊𝒔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, and to node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 be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𝒅𝒊𝒔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C6ED7D-D7BB-BE60-02B2-ABD8E849D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66" y="2580493"/>
                <a:ext cx="7254019" cy="584775"/>
              </a:xfrm>
              <a:prstGeom prst="rect">
                <a:avLst/>
              </a:prstGeom>
              <a:blipFill>
                <a:blip r:embed="rId2"/>
                <a:stretch>
                  <a:fillRect l="-336" t="-2083" r="-336" b="-1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542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315A83-811C-7B91-3E0C-C9F1CBEBB161}"/>
              </a:ext>
            </a:extLst>
          </p:cNvPr>
          <p:cNvSpPr/>
          <p:nvPr/>
        </p:nvSpPr>
        <p:spPr>
          <a:xfrm>
            <a:off x="4412882" y="194468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2C3F33-CD94-832A-416E-2160AC12B757}"/>
              </a:ext>
            </a:extLst>
          </p:cNvPr>
          <p:cNvSpPr/>
          <p:nvPr/>
        </p:nvSpPr>
        <p:spPr>
          <a:xfrm>
            <a:off x="5428456" y="11284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00C282-CB95-F6FB-7205-5A9963082E0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735345" y="2128962"/>
            <a:ext cx="677537" cy="627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81350A1-8EE4-44AA-C832-3493C0ABFF6F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4739402" y="1443067"/>
            <a:ext cx="745076" cy="55559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A87BA7B-05F8-71F2-13B8-55C2DC38CD6A}"/>
              </a:ext>
            </a:extLst>
          </p:cNvPr>
          <p:cNvSpPr txBox="1"/>
          <p:nvPr/>
        </p:nvSpPr>
        <p:spPr>
          <a:xfrm>
            <a:off x="4883685" y="13885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D0CF50-5247-1357-05B9-5B4756CADA30}"/>
              </a:ext>
            </a:extLst>
          </p:cNvPr>
          <p:cNvSpPr/>
          <p:nvPr/>
        </p:nvSpPr>
        <p:spPr>
          <a:xfrm>
            <a:off x="390067" y="401060"/>
            <a:ext cx="7254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73239"/>
                </a:solidFill>
                <a:latin typeface="Nunito"/>
              </a:rPr>
              <a:t>Consider the following subgraph: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C6ED7D-D7BB-BE60-02B2-ABD8E849D658}"/>
                  </a:ext>
                </a:extLst>
              </p:cNvPr>
              <p:cNvSpPr/>
              <p:nvPr/>
            </p:nvSpPr>
            <p:spPr>
              <a:xfrm>
                <a:off x="390066" y="2580493"/>
                <a:ext cx="725401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eaLnBrk="0" fontAlgn="base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Let the current shortest distance from the source to node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 be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𝒅𝒊𝒔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, and to node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 be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𝒅𝒊𝒔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C6ED7D-D7BB-BE60-02B2-ABD8E849D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66" y="2580493"/>
                <a:ext cx="7254019" cy="584775"/>
              </a:xfrm>
              <a:prstGeom prst="rect">
                <a:avLst/>
              </a:prstGeom>
              <a:blipFill>
                <a:blip r:embed="rId2"/>
                <a:stretch>
                  <a:fillRect l="-336" t="-2083" r="-336" b="-1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7E23E5E-C2E0-316A-8E1E-50CBA9DCB3A9}"/>
                  </a:ext>
                </a:extLst>
              </p:cNvPr>
              <p:cNvSpPr/>
              <p:nvPr/>
            </p:nvSpPr>
            <p:spPr>
              <a:xfrm>
                <a:off x="390065" y="3337919"/>
                <a:ext cx="725401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eaLnBrk="0" fontAlgn="base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We apply </a:t>
                </a:r>
                <a:r>
                  <a:rPr lang="en-US" altLang="en-US" sz="1600" b="1" i="1" dirty="0">
                    <a:solidFill>
                      <a:srgbClr val="273239"/>
                    </a:solidFill>
                    <a:latin typeface="Nunito"/>
                  </a:rPr>
                  <a:t>relaxation</a:t>
                </a:r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 to the edge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: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7E23E5E-C2E0-316A-8E1E-50CBA9DCB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65" y="3337919"/>
                <a:ext cx="7254019" cy="338554"/>
              </a:xfrm>
              <a:prstGeom prst="rect">
                <a:avLst/>
              </a:prstGeom>
              <a:blipFill>
                <a:blip r:embed="rId3"/>
                <a:stretch>
                  <a:fillRect l="-336" t="-5455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581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315A83-811C-7B91-3E0C-C9F1CBEBB161}"/>
              </a:ext>
            </a:extLst>
          </p:cNvPr>
          <p:cNvSpPr/>
          <p:nvPr/>
        </p:nvSpPr>
        <p:spPr>
          <a:xfrm>
            <a:off x="4412882" y="194468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2C3F33-CD94-832A-416E-2160AC12B757}"/>
              </a:ext>
            </a:extLst>
          </p:cNvPr>
          <p:cNvSpPr/>
          <p:nvPr/>
        </p:nvSpPr>
        <p:spPr>
          <a:xfrm>
            <a:off x="5428456" y="11284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00C282-CB95-F6FB-7205-5A9963082E0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735345" y="2128962"/>
            <a:ext cx="677537" cy="627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81350A1-8EE4-44AA-C832-3493C0ABFF6F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4739402" y="1443067"/>
            <a:ext cx="745076" cy="55559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A87BA7B-05F8-71F2-13B8-55C2DC38CD6A}"/>
              </a:ext>
            </a:extLst>
          </p:cNvPr>
          <p:cNvSpPr txBox="1"/>
          <p:nvPr/>
        </p:nvSpPr>
        <p:spPr>
          <a:xfrm>
            <a:off x="4883685" y="13885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D0CF50-5247-1357-05B9-5B4756CADA30}"/>
              </a:ext>
            </a:extLst>
          </p:cNvPr>
          <p:cNvSpPr/>
          <p:nvPr/>
        </p:nvSpPr>
        <p:spPr>
          <a:xfrm>
            <a:off x="390067" y="401060"/>
            <a:ext cx="7254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73239"/>
                </a:solidFill>
                <a:latin typeface="Nunito"/>
              </a:rPr>
              <a:t>Consider the following subgraph: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C6ED7D-D7BB-BE60-02B2-ABD8E849D658}"/>
                  </a:ext>
                </a:extLst>
              </p:cNvPr>
              <p:cNvSpPr/>
              <p:nvPr/>
            </p:nvSpPr>
            <p:spPr>
              <a:xfrm>
                <a:off x="390066" y="2580493"/>
                <a:ext cx="725401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eaLnBrk="0" fontAlgn="base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Let the current shortest distance from the source to node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 be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𝒅𝒊𝒔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, and to node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 be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𝒅𝒊𝒔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C6ED7D-D7BB-BE60-02B2-ABD8E849D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66" y="2580493"/>
                <a:ext cx="7254019" cy="584775"/>
              </a:xfrm>
              <a:prstGeom prst="rect">
                <a:avLst/>
              </a:prstGeom>
              <a:blipFill>
                <a:blip r:embed="rId2"/>
                <a:stretch>
                  <a:fillRect l="-336" t="-2083" r="-336" b="-1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7E23E5E-C2E0-316A-8E1E-50CBA9DCB3A9}"/>
                  </a:ext>
                </a:extLst>
              </p:cNvPr>
              <p:cNvSpPr/>
              <p:nvPr/>
            </p:nvSpPr>
            <p:spPr>
              <a:xfrm>
                <a:off x="390065" y="3337919"/>
                <a:ext cx="725401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eaLnBrk="0" fontAlgn="base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We apply </a:t>
                </a:r>
                <a:r>
                  <a:rPr lang="en-US" altLang="en-US" sz="1600" b="1" i="1" dirty="0">
                    <a:solidFill>
                      <a:srgbClr val="273239"/>
                    </a:solidFill>
                    <a:latin typeface="Nunito"/>
                  </a:rPr>
                  <a:t>relaxation</a:t>
                </a:r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 to the edge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: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7E23E5E-C2E0-316A-8E1E-50CBA9DCB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65" y="3337919"/>
                <a:ext cx="7254019" cy="338554"/>
              </a:xfrm>
              <a:prstGeom prst="rect">
                <a:avLst/>
              </a:prstGeom>
              <a:blipFill>
                <a:blip r:embed="rId3"/>
                <a:stretch>
                  <a:fillRect l="-336" t="-5455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5DA4C7D-579A-C8ED-1B1E-C4F6C43AB88C}"/>
                  </a:ext>
                </a:extLst>
              </p:cNvPr>
              <p:cNvSpPr/>
              <p:nvPr/>
            </p:nvSpPr>
            <p:spPr>
              <a:xfrm>
                <a:off x="390064" y="3849124"/>
                <a:ext cx="725401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indent="-285750" eaLnBrk="0" fontAlgn="base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𝒅𝒊𝒔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is better than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𝒅𝒊𝒔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, we update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𝒅𝒊𝒔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 as follows: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5DA4C7D-579A-C8ED-1B1E-C4F6C43AB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64" y="3849124"/>
                <a:ext cx="7254019" cy="338554"/>
              </a:xfrm>
              <a:prstGeom prst="rect">
                <a:avLst/>
              </a:prstGeom>
              <a:blipFill>
                <a:blip r:embed="rId4"/>
                <a:stretch>
                  <a:fillRect t="-3571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775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315A83-811C-7B91-3E0C-C9F1CBEBB161}"/>
              </a:ext>
            </a:extLst>
          </p:cNvPr>
          <p:cNvSpPr/>
          <p:nvPr/>
        </p:nvSpPr>
        <p:spPr>
          <a:xfrm>
            <a:off x="4412882" y="194468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2C3F33-CD94-832A-416E-2160AC12B757}"/>
              </a:ext>
            </a:extLst>
          </p:cNvPr>
          <p:cNvSpPr/>
          <p:nvPr/>
        </p:nvSpPr>
        <p:spPr>
          <a:xfrm>
            <a:off x="5428456" y="11284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00C282-CB95-F6FB-7205-5A9963082E0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735345" y="2128962"/>
            <a:ext cx="677537" cy="627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81350A1-8EE4-44AA-C832-3493C0ABFF6F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4739402" y="1443067"/>
            <a:ext cx="745076" cy="55559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A87BA7B-05F8-71F2-13B8-55C2DC38CD6A}"/>
              </a:ext>
            </a:extLst>
          </p:cNvPr>
          <p:cNvSpPr txBox="1"/>
          <p:nvPr/>
        </p:nvSpPr>
        <p:spPr>
          <a:xfrm>
            <a:off x="4883685" y="13885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D0CF50-5247-1357-05B9-5B4756CADA30}"/>
              </a:ext>
            </a:extLst>
          </p:cNvPr>
          <p:cNvSpPr/>
          <p:nvPr/>
        </p:nvSpPr>
        <p:spPr>
          <a:xfrm>
            <a:off x="390067" y="401060"/>
            <a:ext cx="7254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73239"/>
                </a:solidFill>
                <a:latin typeface="Nunito"/>
              </a:rPr>
              <a:t>Consider the following subgraph: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C6ED7D-D7BB-BE60-02B2-ABD8E849D658}"/>
                  </a:ext>
                </a:extLst>
              </p:cNvPr>
              <p:cNvSpPr/>
              <p:nvPr/>
            </p:nvSpPr>
            <p:spPr>
              <a:xfrm>
                <a:off x="390066" y="2580493"/>
                <a:ext cx="725401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eaLnBrk="0" fontAlgn="base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Let the current shortest distance from the source to node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 be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𝒅𝒊𝒔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, and to node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 be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𝒅𝒊𝒔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C6ED7D-D7BB-BE60-02B2-ABD8E849D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66" y="2580493"/>
                <a:ext cx="7254019" cy="584775"/>
              </a:xfrm>
              <a:prstGeom prst="rect">
                <a:avLst/>
              </a:prstGeom>
              <a:blipFill>
                <a:blip r:embed="rId2"/>
                <a:stretch>
                  <a:fillRect l="-336" t="-2083" r="-336" b="-1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7E23E5E-C2E0-316A-8E1E-50CBA9DCB3A9}"/>
                  </a:ext>
                </a:extLst>
              </p:cNvPr>
              <p:cNvSpPr/>
              <p:nvPr/>
            </p:nvSpPr>
            <p:spPr>
              <a:xfrm>
                <a:off x="390065" y="3337919"/>
                <a:ext cx="725401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eaLnBrk="0" fontAlgn="base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We apply </a:t>
                </a:r>
                <a:r>
                  <a:rPr lang="en-US" altLang="en-US" sz="1600" b="1" i="1" dirty="0">
                    <a:solidFill>
                      <a:srgbClr val="273239"/>
                    </a:solidFill>
                    <a:latin typeface="Nunito"/>
                  </a:rPr>
                  <a:t>relaxation</a:t>
                </a:r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 to the edge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: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7E23E5E-C2E0-316A-8E1E-50CBA9DCB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65" y="3337919"/>
                <a:ext cx="7254019" cy="338554"/>
              </a:xfrm>
              <a:prstGeom prst="rect">
                <a:avLst/>
              </a:prstGeom>
              <a:blipFill>
                <a:blip r:embed="rId3"/>
                <a:stretch>
                  <a:fillRect l="-336" t="-5455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5DA4C7D-579A-C8ED-1B1E-C4F6C43AB88C}"/>
                  </a:ext>
                </a:extLst>
              </p:cNvPr>
              <p:cNvSpPr/>
              <p:nvPr/>
            </p:nvSpPr>
            <p:spPr>
              <a:xfrm>
                <a:off x="390064" y="3849124"/>
                <a:ext cx="725401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indent="-285750" eaLnBrk="0" fontAlgn="base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𝒅𝒊𝒔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is better than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𝒅𝒊𝒔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, we update </a:t>
                </a:r>
                <a14:m>
                  <m:oMath xmlns:m="http://schemas.openxmlformats.org/officeDocument/2006/math"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𝒅𝒊𝒔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1600" dirty="0">
                    <a:solidFill>
                      <a:srgbClr val="273239"/>
                    </a:solidFill>
                    <a:latin typeface="Nunito"/>
                  </a:rPr>
                  <a:t> as follows: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5DA4C7D-579A-C8ED-1B1E-C4F6C43AB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64" y="3849124"/>
                <a:ext cx="7254019" cy="338554"/>
              </a:xfrm>
              <a:prstGeom prst="rect">
                <a:avLst/>
              </a:prstGeom>
              <a:blipFill>
                <a:blip r:embed="rId4"/>
                <a:stretch>
                  <a:fillRect t="-3571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4435E0-A298-C483-12C4-D04F096CDA19}"/>
                  </a:ext>
                </a:extLst>
              </p:cNvPr>
              <p:cNvSpPr/>
              <p:nvPr/>
            </p:nvSpPr>
            <p:spPr>
              <a:xfrm>
                <a:off x="390063" y="4356230"/>
                <a:ext cx="725401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00150" indent="-285750" eaLnBrk="0" fontAlgn="base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𝒅𝒊𝒔</m:t>
                    </m:r>
                    <m:r>
                      <a:rPr lang="fr-FR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fr-FR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fr-FR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𝒅𝒊𝒔</m:t>
                    </m:r>
                    <m:r>
                      <a:rPr lang="fr-FR" altLang="en-US" sz="1600" b="1" i="1" dirty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altLang="en-US" sz="1600" b="1" i="1" dirty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fr-FR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fr-FR" altLang="en-US" sz="16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fr-FR" altLang="en-US" sz="1600" dirty="0">
                    <a:solidFill>
                      <a:srgbClr val="273239"/>
                    </a:solidFill>
                    <a:latin typeface="Nunito"/>
                  </a:rPr>
                  <a:t>.</a:t>
                </a:r>
                <a:endParaRPr lang="en-US" altLang="en-US" sz="1600" dirty="0">
                  <a:solidFill>
                    <a:srgbClr val="273239"/>
                  </a:solidFill>
                  <a:latin typeface="Nunito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4435E0-A298-C483-12C4-D04F096CDA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63" y="4356230"/>
                <a:ext cx="7254019" cy="338554"/>
              </a:xfrm>
              <a:prstGeom prst="rect">
                <a:avLst/>
              </a:prstGeom>
              <a:blipFill>
                <a:blip r:embed="rId5"/>
                <a:stretch>
                  <a:fillRect t="-5455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03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016" y="582507"/>
            <a:ext cx="7375562" cy="7518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FF"/>
                </a:solidFill>
                <a:latin typeface="Anton" panose="020B0604020202020204" charset="0"/>
              </a:rPr>
              <a:t>Introduction to Path Finding Problem</a:t>
            </a:r>
            <a:endParaRPr lang="en-US" sz="3200" dirty="0">
              <a:solidFill>
                <a:srgbClr val="FF00FF"/>
              </a:solidFill>
              <a:latin typeface="Anton" panose="020B060402020202020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39A8E-CB57-40F6-87C5-4002D2E2D504}"/>
              </a:ext>
            </a:extLst>
          </p:cNvPr>
          <p:cNvSpPr/>
          <p:nvPr/>
        </p:nvSpPr>
        <p:spPr>
          <a:xfrm>
            <a:off x="838015" y="1622585"/>
            <a:ext cx="72540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rgbClr val="273239"/>
                </a:solidFill>
                <a:latin typeface="Nunito"/>
              </a:rPr>
              <a:t>Pathfinding is a fundamental aspect of computer science, concerned with finding the path that best meets some criteria (shortest, cheapest, fastest, </a:t>
            </a:r>
            <a:r>
              <a:rPr lang="en-US" altLang="en-US" sz="1600" b="1" dirty="0" err="1">
                <a:solidFill>
                  <a:srgbClr val="273239"/>
                </a:solidFill>
                <a:latin typeface="Nunito"/>
              </a:rPr>
              <a:t>etc</a:t>
            </a:r>
            <a:r>
              <a:rPr lang="en-US" altLang="en-US" sz="1600" b="1" dirty="0">
                <a:solidFill>
                  <a:srgbClr val="273239"/>
                </a:solidFill>
                <a:latin typeface="Nunito"/>
              </a:rPr>
              <a:t>) between two points in a large network.</a:t>
            </a:r>
            <a:endParaRPr lang="en-US" altLang="en-US" sz="7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10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315A83-811C-7B91-3E0C-C9F1CBEBB161}"/>
              </a:ext>
            </a:extLst>
          </p:cNvPr>
          <p:cNvSpPr/>
          <p:nvPr/>
        </p:nvSpPr>
        <p:spPr>
          <a:xfrm>
            <a:off x="4412882" y="194468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2C3F33-CD94-832A-416E-2160AC12B757}"/>
              </a:ext>
            </a:extLst>
          </p:cNvPr>
          <p:cNvSpPr/>
          <p:nvPr/>
        </p:nvSpPr>
        <p:spPr>
          <a:xfrm>
            <a:off x="5428456" y="11284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00C282-CB95-F6FB-7205-5A9963082E0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735345" y="2128962"/>
            <a:ext cx="677537" cy="627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81350A1-8EE4-44AA-C832-3493C0ABFF6F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4739402" y="1443067"/>
            <a:ext cx="745076" cy="55559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A87BA7B-05F8-71F2-13B8-55C2DC38CD6A}"/>
              </a:ext>
            </a:extLst>
          </p:cNvPr>
          <p:cNvSpPr txBox="1"/>
          <p:nvPr/>
        </p:nvSpPr>
        <p:spPr>
          <a:xfrm>
            <a:off x="4883685" y="13885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D0CF50-5247-1357-05B9-5B4756CADA30}"/>
              </a:ext>
            </a:extLst>
          </p:cNvPr>
          <p:cNvSpPr/>
          <p:nvPr/>
        </p:nvSpPr>
        <p:spPr>
          <a:xfrm>
            <a:off x="390067" y="401060"/>
            <a:ext cx="7254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73239"/>
                </a:solidFill>
                <a:latin typeface="Nunito"/>
              </a:rPr>
              <a:t>Consider the following subgraph: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C6ED7D-D7BB-BE60-02B2-ABD8E849D658}"/>
              </a:ext>
            </a:extLst>
          </p:cNvPr>
          <p:cNvSpPr/>
          <p:nvPr/>
        </p:nvSpPr>
        <p:spPr>
          <a:xfrm>
            <a:off x="390066" y="2580493"/>
            <a:ext cx="80028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b="1" i="1" dirty="0">
                <a:solidFill>
                  <a:srgbClr val="273239"/>
                </a:solidFill>
                <a:latin typeface="Nunito"/>
              </a:rPr>
              <a:t>Relaxation</a:t>
            </a:r>
            <a:r>
              <a:rPr lang="en-US" altLang="en-US" sz="1600" dirty="0">
                <a:solidFill>
                  <a:srgbClr val="273239"/>
                </a:solidFill>
                <a:latin typeface="Nunito"/>
              </a:rPr>
              <a:t> ensures that the algorithm progressively finds shorter paths to nodes.</a:t>
            </a:r>
          </a:p>
        </p:txBody>
      </p:sp>
    </p:spTree>
    <p:extLst>
      <p:ext uri="{BB962C8B-B14F-4D97-AF65-F5344CB8AC3E}">
        <p14:creationId xmlns:p14="http://schemas.microsoft.com/office/powerpoint/2010/main" val="2449711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016" y="582507"/>
            <a:ext cx="7375562" cy="92333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FF"/>
                </a:solidFill>
                <a:latin typeface="Nunito" pitchFamily="2" charset="0"/>
              </a:rPr>
              <a:t>How Dijkstra Works</a:t>
            </a:r>
            <a:br>
              <a:rPr lang="en-US" sz="2800" b="1" dirty="0">
                <a:solidFill>
                  <a:srgbClr val="FF00FF"/>
                </a:solidFill>
                <a:latin typeface="Nunito" pitchFamily="2" charset="0"/>
              </a:rPr>
            </a:br>
            <a:r>
              <a:rPr lang="en-US" sz="2000" b="1" dirty="0">
                <a:solidFill>
                  <a:srgbClr val="000000"/>
                </a:solidFill>
                <a:latin typeface="Nunito" pitchFamily="2" charset="0"/>
              </a:rPr>
              <a:t>2. Order of 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" pitchFamily="2" charset="0"/>
              </a:rPr>
              <a:t>elaxation</a:t>
            </a:r>
            <a:endParaRPr lang="en-US" sz="3200" b="1" dirty="0">
              <a:solidFill>
                <a:srgbClr val="FF00FF"/>
              </a:solidFill>
              <a:latin typeface="Nunito" pitchFamily="2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418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016" y="582507"/>
            <a:ext cx="7375562" cy="92333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FF"/>
                </a:solidFill>
                <a:latin typeface="Nunito" pitchFamily="2" charset="0"/>
              </a:rPr>
              <a:t>How Dijkstra Works</a:t>
            </a:r>
            <a:br>
              <a:rPr lang="en-US" sz="2800" b="1" dirty="0">
                <a:solidFill>
                  <a:srgbClr val="FF00FF"/>
                </a:solidFill>
                <a:latin typeface="Nunito" pitchFamily="2" charset="0"/>
              </a:rPr>
            </a:br>
            <a:r>
              <a:rPr lang="en-US" sz="2000" b="1" dirty="0">
                <a:solidFill>
                  <a:srgbClr val="000000"/>
                </a:solidFill>
                <a:latin typeface="Nunito" pitchFamily="2" charset="0"/>
              </a:rPr>
              <a:t>2. Order of 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" pitchFamily="2" charset="0"/>
              </a:rPr>
              <a:t>elaxation</a:t>
            </a:r>
            <a:endParaRPr lang="en-US" sz="3200" b="1" dirty="0">
              <a:solidFill>
                <a:srgbClr val="FF00FF"/>
              </a:solidFill>
              <a:latin typeface="Nunito" pitchFamily="2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39A8E-CB57-40F6-87C5-4002D2E2D504}"/>
              </a:ext>
            </a:extLst>
          </p:cNvPr>
          <p:cNvSpPr/>
          <p:nvPr/>
        </p:nvSpPr>
        <p:spPr>
          <a:xfrm>
            <a:off x="838016" y="1728877"/>
            <a:ext cx="7489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73239"/>
                </a:solidFill>
                <a:latin typeface="Nunito"/>
              </a:rPr>
              <a:t>In what order should we be relaxing edges?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18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016" y="582507"/>
            <a:ext cx="7375562" cy="92333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FF"/>
                </a:solidFill>
                <a:latin typeface="Nunito" pitchFamily="2" charset="0"/>
              </a:rPr>
              <a:t>How Dijkstra Works</a:t>
            </a:r>
            <a:br>
              <a:rPr lang="en-US" sz="2800" b="1" dirty="0">
                <a:solidFill>
                  <a:srgbClr val="FF00FF"/>
                </a:solidFill>
                <a:latin typeface="Nunito" pitchFamily="2" charset="0"/>
              </a:rPr>
            </a:br>
            <a:r>
              <a:rPr lang="en-US" sz="2000" b="1" dirty="0">
                <a:solidFill>
                  <a:srgbClr val="000000"/>
                </a:solidFill>
                <a:latin typeface="Nunito" pitchFamily="2" charset="0"/>
              </a:rPr>
              <a:t>2. Order of 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" pitchFamily="2" charset="0"/>
              </a:rPr>
              <a:t>elaxation</a:t>
            </a:r>
            <a:endParaRPr lang="en-US" sz="3200" b="1" dirty="0">
              <a:solidFill>
                <a:srgbClr val="FF00FF"/>
              </a:solidFill>
              <a:latin typeface="Nunito" pitchFamily="2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39A8E-CB57-40F6-87C5-4002D2E2D504}"/>
              </a:ext>
            </a:extLst>
          </p:cNvPr>
          <p:cNvSpPr/>
          <p:nvPr/>
        </p:nvSpPr>
        <p:spPr>
          <a:xfrm>
            <a:off x="838016" y="1728877"/>
            <a:ext cx="7489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73239"/>
                </a:solidFill>
                <a:latin typeface="Nunito"/>
              </a:rPr>
              <a:t>In what order should we be relaxing edges?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5BD9FA6-0606-09B7-AE4B-2FADE5238FB7}"/>
                  </a:ext>
                </a:extLst>
              </p:cNvPr>
              <p:cNvSpPr/>
              <p:nvPr/>
            </p:nvSpPr>
            <p:spPr>
              <a:xfrm>
                <a:off x="838015" y="2309890"/>
                <a:ext cx="74895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1800" dirty="0">
                    <a:solidFill>
                      <a:srgbClr val="273239"/>
                    </a:solidFill>
                    <a:latin typeface="Nunito"/>
                  </a:rPr>
                  <a:t>To be able to relax an edge (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Nunito"/>
                  </a:rPr>
                  <a:t>),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𝒅𝒊𝒔</m:t>
                    </m:r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Nunito"/>
                  </a:rPr>
                  <a:t> must be the final shortest path from the source to node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Nunito"/>
                  </a:rPr>
                  <a:t>.</a:t>
                </a:r>
                <a:endParaRPr lang="en-US" altLang="en-US" sz="8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5BD9FA6-0606-09B7-AE4B-2FADE5238F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15" y="2309890"/>
                <a:ext cx="7489556" cy="646331"/>
              </a:xfrm>
              <a:prstGeom prst="rect">
                <a:avLst/>
              </a:prstGeom>
              <a:blipFill>
                <a:blip r:embed="rId2"/>
                <a:stretch>
                  <a:fillRect l="-488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477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016" y="582507"/>
            <a:ext cx="7375562" cy="92333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FF"/>
                </a:solidFill>
                <a:latin typeface="Nunito" pitchFamily="2" charset="0"/>
              </a:rPr>
              <a:t>How Dijkstra Works</a:t>
            </a:r>
            <a:br>
              <a:rPr lang="en-US" sz="2800" b="1" dirty="0">
                <a:solidFill>
                  <a:srgbClr val="FF00FF"/>
                </a:solidFill>
                <a:latin typeface="Nunito" pitchFamily="2" charset="0"/>
              </a:rPr>
            </a:br>
            <a:r>
              <a:rPr lang="en-US" sz="2000" b="1" dirty="0">
                <a:solidFill>
                  <a:srgbClr val="000000"/>
                </a:solidFill>
                <a:latin typeface="Nunito" pitchFamily="2" charset="0"/>
              </a:rPr>
              <a:t>2. Order of 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" pitchFamily="2" charset="0"/>
              </a:rPr>
              <a:t>elaxation</a:t>
            </a:r>
            <a:endParaRPr lang="en-US" sz="3200" b="1" dirty="0">
              <a:solidFill>
                <a:srgbClr val="FF00FF"/>
              </a:solidFill>
              <a:latin typeface="Nunito" pitchFamily="2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39A8E-CB57-40F6-87C5-4002D2E2D504}"/>
              </a:ext>
            </a:extLst>
          </p:cNvPr>
          <p:cNvSpPr/>
          <p:nvPr/>
        </p:nvSpPr>
        <p:spPr>
          <a:xfrm>
            <a:off x="838016" y="1728877"/>
            <a:ext cx="7489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73239"/>
                </a:solidFill>
                <a:latin typeface="Nunito"/>
              </a:rPr>
              <a:t>In what order should we be relaxing edges?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5BD9FA6-0606-09B7-AE4B-2FADE5238FB7}"/>
                  </a:ext>
                </a:extLst>
              </p:cNvPr>
              <p:cNvSpPr/>
              <p:nvPr/>
            </p:nvSpPr>
            <p:spPr>
              <a:xfrm>
                <a:off x="838015" y="2309890"/>
                <a:ext cx="74895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1800" dirty="0">
                    <a:solidFill>
                      <a:srgbClr val="273239"/>
                    </a:solidFill>
                    <a:latin typeface="Nunito"/>
                  </a:rPr>
                  <a:t>To be able to relax an edge (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Nunito"/>
                  </a:rPr>
                  <a:t>),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𝒅𝒊𝒔</m:t>
                    </m:r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Nunito"/>
                  </a:rPr>
                  <a:t> must be the final shortest path from the source to node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Nunito"/>
                  </a:rPr>
                  <a:t>.</a:t>
                </a:r>
                <a:endParaRPr lang="en-US" altLang="en-US" sz="8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5BD9FA6-0606-09B7-AE4B-2FADE5238F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15" y="2309890"/>
                <a:ext cx="7489556" cy="646331"/>
              </a:xfrm>
              <a:prstGeom prst="rect">
                <a:avLst/>
              </a:prstGeom>
              <a:blipFill>
                <a:blip r:embed="rId2"/>
                <a:stretch>
                  <a:fillRect l="-488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CE40F23-7467-E984-31CF-25C2236A7512}"/>
                  </a:ext>
                </a:extLst>
              </p:cNvPr>
              <p:cNvSpPr/>
              <p:nvPr/>
            </p:nvSpPr>
            <p:spPr>
              <a:xfrm>
                <a:off x="838014" y="3167902"/>
                <a:ext cx="74895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1800" dirty="0">
                    <a:solidFill>
                      <a:srgbClr val="273239"/>
                    </a:solidFill>
                    <a:latin typeface="Nunito"/>
                  </a:rPr>
                  <a:t>How to select a node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Nunito"/>
                  </a:rPr>
                  <a:t> that satisfies this constraint?</a:t>
                </a:r>
                <a:endParaRPr lang="en-US" altLang="en-US" sz="8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CE40F23-7467-E984-31CF-25C2236A7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14" y="3167902"/>
                <a:ext cx="7489557" cy="369332"/>
              </a:xfrm>
              <a:prstGeom prst="rect">
                <a:avLst/>
              </a:prstGeom>
              <a:blipFill>
                <a:blip r:embed="rId3"/>
                <a:stretch>
                  <a:fillRect l="-488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958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016" y="582507"/>
            <a:ext cx="7375562" cy="92333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FF"/>
                </a:solidFill>
                <a:latin typeface="Nunito" pitchFamily="2" charset="0"/>
              </a:rPr>
              <a:t>How Dijkstra Works</a:t>
            </a:r>
            <a:br>
              <a:rPr lang="en-US" sz="2800" b="1" dirty="0">
                <a:solidFill>
                  <a:srgbClr val="FF00FF"/>
                </a:solidFill>
                <a:latin typeface="Nunito" pitchFamily="2" charset="0"/>
              </a:rPr>
            </a:br>
            <a:r>
              <a:rPr lang="en-US" sz="2000" b="1" dirty="0">
                <a:solidFill>
                  <a:srgbClr val="000000"/>
                </a:solidFill>
                <a:latin typeface="Nunito" pitchFamily="2" charset="0"/>
              </a:rPr>
              <a:t>2. Order of 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" pitchFamily="2" charset="0"/>
              </a:rPr>
              <a:t>elaxation</a:t>
            </a:r>
            <a:endParaRPr lang="en-US" sz="3200" b="1" dirty="0">
              <a:solidFill>
                <a:srgbClr val="FF00FF"/>
              </a:solidFill>
              <a:latin typeface="Nunito" pitchFamily="2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39A8E-CB57-40F6-87C5-4002D2E2D504}"/>
              </a:ext>
            </a:extLst>
          </p:cNvPr>
          <p:cNvSpPr/>
          <p:nvPr/>
        </p:nvSpPr>
        <p:spPr>
          <a:xfrm>
            <a:off x="838016" y="1728877"/>
            <a:ext cx="7489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73239"/>
                </a:solidFill>
                <a:latin typeface="Nunito"/>
              </a:rPr>
              <a:t>In what order should we be relaxing edges?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5BD9FA6-0606-09B7-AE4B-2FADE5238FB7}"/>
                  </a:ext>
                </a:extLst>
              </p:cNvPr>
              <p:cNvSpPr/>
              <p:nvPr/>
            </p:nvSpPr>
            <p:spPr>
              <a:xfrm>
                <a:off x="838015" y="2309890"/>
                <a:ext cx="74895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1800" dirty="0">
                    <a:solidFill>
                      <a:srgbClr val="273239"/>
                    </a:solidFill>
                    <a:latin typeface="Nunito"/>
                  </a:rPr>
                  <a:t>To be able to relax an edge (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Nunito"/>
                  </a:rPr>
                  <a:t>),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𝒅𝒊𝒔</m:t>
                    </m:r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Nunito"/>
                  </a:rPr>
                  <a:t> must be the final shortest path from the source to node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Nunito"/>
                  </a:rPr>
                  <a:t>.</a:t>
                </a:r>
                <a:endParaRPr lang="en-US" altLang="en-US" sz="8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5BD9FA6-0606-09B7-AE4B-2FADE5238F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15" y="2309890"/>
                <a:ext cx="7489556" cy="646331"/>
              </a:xfrm>
              <a:prstGeom prst="rect">
                <a:avLst/>
              </a:prstGeom>
              <a:blipFill>
                <a:blip r:embed="rId2"/>
                <a:stretch>
                  <a:fillRect l="-488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CE40F23-7467-E984-31CF-25C2236A7512}"/>
                  </a:ext>
                </a:extLst>
              </p:cNvPr>
              <p:cNvSpPr/>
              <p:nvPr/>
            </p:nvSpPr>
            <p:spPr>
              <a:xfrm>
                <a:off x="838014" y="3167902"/>
                <a:ext cx="74895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1800" dirty="0">
                    <a:solidFill>
                      <a:srgbClr val="273239"/>
                    </a:solidFill>
                    <a:latin typeface="Nunito"/>
                  </a:rPr>
                  <a:t>How to select a node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Nunito"/>
                  </a:rPr>
                  <a:t> that satisfies this constraint?</a:t>
                </a:r>
                <a:endParaRPr lang="en-US" altLang="en-US" sz="8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CE40F23-7467-E984-31CF-25C2236A7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14" y="3167902"/>
                <a:ext cx="7489557" cy="369332"/>
              </a:xfrm>
              <a:prstGeom prst="rect">
                <a:avLst/>
              </a:prstGeom>
              <a:blipFill>
                <a:blip r:embed="rId3"/>
                <a:stretch>
                  <a:fillRect l="-488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DCF9A1B-A8E3-F633-F380-C5550B7CBEF9}"/>
                  </a:ext>
                </a:extLst>
              </p:cNvPr>
              <p:cNvSpPr/>
              <p:nvPr/>
            </p:nvSpPr>
            <p:spPr>
              <a:xfrm>
                <a:off x="838014" y="3761477"/>
                <a:ext cx="748955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en-US" altLang="en-US" sz="1800" dirty="0">
                    <a:solidFill>
                      <a:srgbClr val="273239"/>
                    </a:solidFill>
                    <a:latin typeface="Nunito"/>
                  </a:rPr>
                  <a:t>A node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Nunito"/>
                  </a:rPr>
                  <a:t> is guaranteed to satisfy this constraint if it’s the </a:t>
                </a:r>
                <a:r>
                  <a:rPr lang="en-US" altLang="en-US" sz="1800" b="1" i="1" dirty="0">
                    <a:solidFill>
                      <a:srgbClr val="273239"/>
                    </a:solidFill>
                    <a:latin typeface="Nunito"/>
                  </a:rPr>
                  <a:t>nearest unvisited</a:t>
                </a:r>
                <a:r>
                  <a:rPr lang="en-US" altLang="en-US" sz="1800" dirty="0">
                    <a:solidFill>
                      <a:srgbClr val="273239"/>
                    </a:solidFill>
                    <a:latin typeface="Nunito"/>
                  </a:rPr>
                  <a:t> node to the source.</a:t>
                </a:r>
                <a:endParaRPr lang="en-US" altLang="en-US" sz="8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DCF9A1B-A8E3-F633-F380-C5550B7CBE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14" y="3761477"/>
                <a:ext cx="7489557" cy="646331"/>
              </a:xfrm>
              <a:prstGeom prst="rect">
                <a:avLst/>
              </a:prstGeom>
              <a:blipFill>
                <a:blip r:embed="rId4"/>
                <a:stretch>
                  <a:fillRect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052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016" y="582507"/>
            <a:ext cx="7375562" cy="92333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FF"/>
                </a:solidFill>
                <a:latin typeface="Nunito" pitchFamily="2" charset="0"/>
              </a:rPr>
              <a:t>How Dijkstra Works</a:t>
            </a:r>
            <a:br>
              <a:rPr lang="en-US" sz="2800" b="1" dirty="0">
                <a:solidFill>
                  <a:srgbClr val="FF00FF"/>
                </a:solidFill>
                <a:latin typeface="Nunito" pitchFamily="2" charset="0"/>
              </a:rPr>
            </a:br>
            <a:r>
              <a:rPr lang="en-US" sz="2000" b="1" dirty="0">
                <a:solidFill>
                  <a:srgbClr val="000000"/>
                </a:solidFill>
                <a:latin typeface="Nunito" pitchFamily="2" charset="0"/>
              </a:rPr>
              <a:t>2. Order of 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" pitchFamily="2" charset="0"/>
              </a:rPr>
              <a:t>elaxation</a:t>
            </a:r>
            <a:endParaRPr lang="en-US" sz="3200" b="1" dirty="0">
              <a:solidFill>
                <a:srgbClr val="FF00FF"/>
              </a:solidFill>
              <a:latin typeface="Nunito" pitchFamily="2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39A8E-CB57-40F6-87C5-4002D2E2D504}"/>
              </a:ext>
            </a:extLst>
          </p:cNvPr>
          <p:cNvSpPr/>
          <p:nvPr/>
        </p:nvSpPr>
        <p:spPr>
          <a:xfrm>
            <a:off x="838016" y="1728877"/>
            <a:ext cx="7489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73239"/>
                </a:solidFill>
                <a:latin typeface="Nunito"/>
              </a:rPr>
              <a:t>At each step, Dijkstra’s algorithm selects the unvisited vertex with the </a:t>
            </a:r>
            <a:r>
              <a:rPr lang="en-US" altLang="en-US" sz="1800" b="1" i="1" dirty="0">
                <a:solidFill>
                  <a:srgbClr val="273239"/>
                </a:solidFill>
                <a:latin typeface="Nunito"/>
              </a:rPr>
              <a:t>shortest</a:t>
            </a:r>
            <a:r>
              <a:rPr lang="en-US" altLang="en-US" sz="1800" dirty="0">
                <a:solidFill>
                  <a:srgbClr val="273239"/>
                </a:solidFill>
                <a:latin typeface="Nunito"/>
              </a:rPr>
              <a:t> distance from the source.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109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016" y="582507"/>
            <a:ext cx="7375562" cy="92333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FF"/>
                </a:solidFill>
                <a:latin typeface="Nunito" pitchFamily="2" charset="0"/>
              </a:rPr>
              <a:t>How Dijkstra Works</a:t>
            </a:r>
            <a:br>
              <a:rPr lang="en-US" sz="2800" b="1" dirty="0">
                <a:solidFill>
                  <a:srgbClr val="FF00FF"/>
                </a:solidFill>
                <a:latin typeface="Nunito" pitchFamily="2" charset="0"/>
              </a:rPr>
            </a:br>
            <a:r>
              <a:rPr lang="en-US" sz="2000" b="1" dirty="0">
                <a:solidFill>
                  <a:srgbClr val="000000"/>
                </a:solidFill>
                <a:latin typeface="Nunito" pitchFamily="2" charset="0"/>
              </a:rPr>
              <a:t>2. Order of 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" pitchFamily="2" charset="0"/>
              </a:rPr>
              <a:t>elaxation</a:t>
            </a:r>
            <a:endParaRPr lang="en-US" sz="3200" b="1" dirty="0">
              <a:solidFill>
                <a:srgbClr val="FF00FF"/>
              </a:solidFill>
              <a:latin typeface="Nunito" pitchFamily="2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39A8E-CB57-40F6-87C5-4002D2E2D504}"/>
              </a:ext>
            </a:extLst>
          </p:cNvPr>
          <p:cNvSpPr/>
          <p:nvPr/>
        </p:nvSpPr>
        <p:spPr>
          <a:xfrm>
            <a:off x="838016" y="1728877"/>
            <a:ext cx="7489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73239"/>
                </a:solidFill>
                <a:latin typeface="Nunito"/>
              </a:rPr>
              <a:t>At each step, Dijkstra’s algorithm selects the unvisited vertex with the </a:t>
            </a:r>
            <a:r>
              <a:rPr lang="en-US" altLang="en-US" sz="1800" b="1" i="1" dirty="0">
                <a:solidFill>
                  <a:srgbClr val="273239"/>
                </a:solidFill>
                <a:latin typeface="Nunito"/>
              </a:rPr>
              <a:t>shortest</a:t>
            </a:r>
            <a:r>
              <a:rPr lang="en-US" altLang="en-US" sz="1800" dirty="0">
                <a:solidFill>
                  <a:srgbClr val="273239"/>
                </a:solidFill>
                <a:latin typeface="Nunito"/>
              </a:rPr>
              <a:t> distance from the source.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D9FA6-0606-09B7-AE4B-2FADE5238FB7}"/>
              </a:ext>
            </a:extLst>
          </p:cNvPr>
          <p:cNvSpPr/>
          <p:nvPr/>
        </p:nvSpPr>
        <p:spPr>
          <a:xfrm>
            <a:off x="838015" y="2683270"/>
            <a:ext cx="7489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73239"/>
                </a:solidFill>
                <a:latin typeface="Nunito"/>
              </a:rPr>
              <a:t>This vertex is then marked as visited, and the algorithm proceeds to </a:t>
            </a:r>
            <a:r>
              <a:rPr lang="en-US" altLang="en-US" sz="1800" b="1" i="1" dirty="0">
                <a:solidFill>
                  <a:srgbClr val="273239"/>
                </a:solidFill>
                <a:latin typeface="Nunito"/>
              </a:rPr>
              <a:t>relax the outgoing edges</a:t>
            </a:r>
            <a:r>
              <a:rPr lang="en-US" altLang="en-US" sz="1800" dirty="0">
                <a:solidFill>
                  <a:srgbClr val="273239"/>
                </a:solidFill>
                <a:latin typeface="Nunito"/>
              </a:rPr>
              <a:t> from this vertex.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131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016" y="582507"/>
            <a:ext cx="7375562" cy="92333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FF"/>
                </a:solidFill>
                <a:latin typeface="Nunito" pitchFamily="2" charset="0"/>
              </a:rPr>
              <a:t>How Dijkstra Works</a:t>
            </a:r>
            <a:br>
              <a:rPr lang="en-US" sz="2800" b="1" dirty="0">
                <a:solidFill>
                  <a:srgbClr val="FF00FF"/>
                </a:solidFill>
                <a:latin typeface="Nunito" pitchFamily="2" charset="0"/>
              </a:rPr>
            </a:br>
            <a:r>
              <a:rPr lang="en-US" sz="2000" b="1" dirty="0">
                <a:solidFill>
                  <a:srgbClr val="000000"/>
                </a:solidFill>
                <a:latin typeface="Nunito" pitchFamily="2" charset="0"/>
              </a:rPr>
              <a:t>2. Order of 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" pitchFamily="2" charset="0"/>
              </a:rPr>
              <a:t>elaxation</a:t>
            </a:r>
            <a:endParaRPr lang="en-US" sz="3200" b="1" dirty="0">
              <a:solidFill>
                <a:srgbClr val="FF00FF"/>
              </a:solidFill>
              <a:latin typeface="Nunito" pitchFamily="2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39A8E-CB57-40F6-87C5-4002D2E2D504}"/>
              </a:ext>
            </a:extLst>
          </p:cNvPr>
          <p:cNvSpPr/>
          <p:nvPr/>
        </p:nvSpPr>
        <p:spPr>
          <a:xfrm>
            <a:off x="838016" y="1728877"/>
            <a:ext cx="7489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73239"/>
                </a:solidFill>
                <a:latin typeface="Nunito"/>
              </a:rPr>
              <a:t>At each step, Dijkstra’s algorithm selects the unvisited vertex with the </a:t>
            </a:r>
            <a:r>
              <a:rPr lang="en-US" altLang="en-US" sz="1800" b="1" i="1" dirty="0">
                <a:solidFill>
                  <a:srgbClr val="273239"/>
                </a:solidFill>
                <a:latin typeface="Nunito"/>
              </a:rPr>
              <a:t>shortest</a:t>
            </a:r>
            <a:r>
              <a:rPr lang="en-US" altLang="en-US" sz="1800" dirty="0">
                <a:solidFill>
                  <a:srgbClr val="273239"/>
                </a:solidFill>
                <a:latin typeface="Nunito"/>
              </a:rPr>
              <a:t> distance from the source.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D9FA6-0606-09B7-AE4B-2FADE5238FB7}"/>
              </a:ext>
            </a:extLst>
          </p:cNvPr>
          <p:cNvSpPr/>
          <p:nvPr/>
        </p:nvSpPr>
        <p:spPr>
          <a:xfrm>
            <a:off x="838015" y="2683270"/>
            <a:ext cx="7489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73239"/>
                </a:solidFill>
                <a:latin typeface="Nunito"/>
              </a:rPr>
              <a:t>This vertex is then marked as visited, and the algorithm proceeds to </a:t>
            </a:r>
            <a:r>
              <a:rPr lang="en-US" altLang="en-US" sz="1800" b="1" i="1" dirty="0">
                <a:solidFill>
                  <a:srgbClr val="273239"/>
                </a:solidFill>
                <a:latin typeface="Nunito"/>
              </a:rPr>
              <a:t>relax the outgoing edges</a:t>
            </a:r>
            <a:r>
              <a:rPr lang="en-US" altLang="en-US" sz="1800" dirty="0">
                <a:solidFill>
                  <a:srgbClr val="273239"/>
                </a:solidFill>
                <a:latin typeface="Nunito"/>
              </a:rPr>
              <a:t> from this vertex.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E40F23-7467-E984-31CF-25C2236A7512}"/>
              </a:ext>
            </a:extLst>
          </p:cNvPr>
          <p:cNvSpPr/>
          <p:nvPr/>
        </p:nvSpPr>
        <p:spPr>
          <a:xfrm>
            <a:off x="838014" y="3637664"/>
            <a:ext cx="7489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73239"/>
                </a:solidFill>
                <a:latin typeface="Nunito"/>
              </a:rPr>
              <a:t>This </a:t>
            </a:r>
            <a:r>
              <a:rPr lang="en-US" altLang="en-US" sz="1800" b="1" i="1" dirty="0">
                <a:solidFill>
                  <a:srgbClr val="273239"/>
                </a:solidFill>
                <a:latin typeface="Nunito"/>
              </a:rPr>
              <a:t>greedy approach</a:t>
            </a:r>
            <a:r>
              <a:rPr lang="en-US" altLang="en-US" sz="1800" dirty="0">
                <a:solidFill>
                  <a:srgbClr val="273239"/>
                </a:solidFill>
                <a:latin typeface="Nunito"/>
              </a:rPr>
              <a:t> of selecting the nearest unvisited vertex ensures that the shortest path tree is built incrementally.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579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07CCF58-F1D4-E2E8-075D-34F60EBBE9C1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E83633F-6B2E-E731-583D-EFBD59FD9A6E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CCA5ECF-921F-24DE-5F5C-A6F178F1F803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DAEA1D3-83D1-7E47-90C0-314846948379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A66877C-7537-0CF2-608C-979ADF2AD6DD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6470FE5-9D44-FF9E-40EA-0E471FE8A4A0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5D6571D-1677-8E47-46B7-E61DAF14B7B3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AADBAA2-07C3-F905-1DBD-942E0C253088}"/>
              </a:ext>
            </a:extLst>
          </p:cNvPr>
          <p:cNvCxnSpPr>
            <a:cxnSpLocks/>
            <a:stCxn id="85" idx="7"/>
            <a:endCxn id="86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6061E29-D1E6-5706-2B2A-22894A0733F1}"/>
              </a:ext>
            </a:extLst>
          </p:cNvPr>
          <p:cNvCxnSpPr>
            <a:cxnSpLocks/>
            <a:stCxn id="85" idx="5"/>
            <a:endCxn id="87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1BD7C10-2BA6-2A8E-A308-B2251D08C5DD}"/>
              </a:ext>
            </a:extLst>
          </p:cNvPr>
          <p:cNvCxnSpPr>
            <a:cxnSpLocks/>
            <a:stCxn id="91" idx="2"/>
            <a:endCxn id="87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58CDBAC-0DB3-5371-587F-30F6136B51C5}"/>
              </a:ext>
            </a:extLst>
          </p:cNvPr>
          <p:cNvCxnSpPr>
            <a:cxnSpLocks/>
            <a:stCxn id="89" idx="2"/>
            <a:endCxn id="86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ECBAD7E9-C38B-8278-44CC-A49FB6AAAAD4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5742D6D-53F0-A7C8-E730-C11EA7E416AB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CEAB653-CC13-17FF-3995-0ED249B7C41B}"/>
              </a:ext>
            </a:extLst>
          </p:cNvPr>
          <p:cNvCxnSpPr>
            <a:cxnSpLocks/>
            <a:stCxn id="91" idx="6"/>
            <a:endCxn id="97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2086064-0D31-686E-CAB0-B4E2FD6346C0}"/>
              </a:ext>
            </a:extLst>
          </p:cNvPr>
          <p:cNvCxnSpPr>
            <a:cxnSpLocks/>
            <a:stCxn id="89" idx="6"/>
            <a:endCxn id="96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7C26200-27FF-93CD-34A1-C71118FF5B32}"/>
              </a:ext>
            </a:extLst>
          </p:cNvPr>
          <p:cNvCxnSpPr>
            <a:cxnSpLocks/>
            <a:stCxn id="96" idx="6"/>
            <a:endCxn id="90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88BBFC3-DFF9-23E8-744B-DD45B45B721F}"/>
              </a:ext>
            </a:extLst>
          </p:cNvPr>
          <p:cNvCxnSpPr>
            <a:cxnSpLocks/>
            <a:stCxn id="97" idx="6"/>
            <a:endCxn id="90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6165D5A-1446-2252-3931-250A66953F50}"/>
              </a:ext>
            </a:extLst>
          </p:cNvPr>
          <p:cNvCxnSpPr>
            <a:cxnSpLocks/>
            <a:stCxn id="89" idx="4"/>
            <a:endCxn id="88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0A0AEF6-8E8A-100E-EA92-A8720B8CE35A}"/>
              </a:ext>
            </a:extLst>
          </p:cNvPr>
          <p:cNvCxnSpPr>
            <a:cxnSpLocks/>
            <a:stCxn id="88" idx="4"/>
            <a:endCxn id="91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846A8CD-F31B-B051-AC01-9DCD193915A2}"/>
              </a:ext>
            </a:extLst>
          </p:cNvPr>
          <p:cNvCxnSpPr>
            <a:cxnSpLocks/>
            <a:stCxn id="86" idx="4"/>
            <a:endCxn id="87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1F0FB69-D6BF-E67C-4CAD-46E9673736C5}"/>
              </a:ext>
            </a:extLst>
          </p:cNvPr>
          <p:cNvCxnSpPr>
            <a:cxnSpLocks/>
            <a:stCxn id="88" idx="3"/>
            <a:endCxn id="87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1762A27-5F09-2EFC-123E-5A2994FBD15C}"/>
              </a:ext>
            </a:extLst>
          </p:cNvPr>
          <p:cNvCxnSpPr>
            <a:cxnSpLocks/>
            <a:stCxn id="89" idx="5"/>
            <a:endCxn id="97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F08AF5E-242E-C6D4-E9C0-4F42F7248BBD}"/>
              </a:ext>
            </a:extLst>
          </p:cNvPr>
          <p:cNvCxnSpPr>
            <a:cxnSpLocks/>
            <a:stCxn id="96" idx="4"/>
            <a:endCxn id="97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10ED4FA-F927-7649-5289-59FC2A8257E5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F109780-A281-EEB9-A907-E177BE7CEFAE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AD2F20-79B5-4E27-AC0B-B2FE9A0B44ED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1FB75A4-83D5-683E-A86A-57F82A6F9426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17F8BB4-A819-33D0-E065-F545572D19ED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A6AC71-BAC9-9B78-37A9-5161995D891D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3D2FAFB-02AB-FC63-EC74-63465637E0E8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7E5ED76-113F-490D-B1C1-0A4E72AE3A90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8CB5817-FC25-B2B1-DCC8-0123E342977D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238085C-4E55-9571-F285-B8D0C5374CED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D732842-E8B2-AAA4-2D3E-E23B074B0F9D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8A486A2-37EA-6E5C-E662-DE572BF8A791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E27FB20-8CBA-1357-C0CD-2C9BA0AF6238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478FCAA-F6A3-AB47-FE17-EF337A0B7C02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9312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016" y="582507"/>
            <a:ext cx="7375562" cy="7518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FF"/>
                </a:solidFill>
                <a:latin typeface="Anton" panose="020B0604020202020204" charset="0"/>
              </a:rPr>
              <a:t>Introduction to Path Finding Problem</a:t>
            </a:r>
            <a:endParaRPr lang="en-US" sz="3200" dirty="0">
              <a:solidFill>
                <a:srgbClr val="FF00FF"/>
              </a:solidFill>
              <a:latin typeface="Anton" panose="020B060402020202020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39A8E-CB57-40F6-87C5-4002D2E2D504}"/>
              </a:ext>
            </a:extLst>
          </p:cNvPr>
          <p:cNvSpPr/>
          <p:nvPr/>
        </p:nvSpPr>
        <p:spPr>
          <a:xfrm>
            <a:off x="838016" y="1622585"/>
            <a:ext cx="73025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ts val="24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rgbClr val="273239"/>
                </a:solidFill>
                <a:latin typeface="Nunito"/>
              </a:rPr>
              <a:t>Pathfinding is a fundamental aspect of computer science, concerned with finding the path that best meets some criteria (shortest, cheapest, fastest, </a:t>
            </a:r>
            <a:r>
              <a:rPr lang="en-US" altLang="en-US" sz="1600" b="1" dirty="0" err="1">
                <a:solidFill>
                  <a:srgbClr val="273239"/>
                </a:solidFill>
                <a:latin typeface="Nunito"/>
              </a:rPr>
              <a:t>etc</a:t>
            </a:r>
            <a:r>
              <a:rPr lang="en-US" altLang="en-US" sz="1600" b="1" dirty="0">
                <a:solidFill>
                  <a:srgbClr val="273239"/>
                </a:solidFill>
                <a:latin typeface="Nunito"/>
              </a:rPr>
              <a:t>) between two points in a large network.</a:t>
            </a:r>
            <a:endParaRPr lang="en-US" altLang="en-US" sz="7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rgbClr val="273239"/>
                </a:solidFill>
                <a:latin typeface="Nunito"/>
              </a:rPr>
              <a:t>This process is crucial in various fields, from navigating digital maps to optimizing network traffic.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794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9608BA-3D35-CA01-A23E-917832067702}"/>
              </a:ext>
            </a:extLst>
          </p:cNvPr>
          <p:cNvSpPr txBox="1"/>
          <p:nvPr/>
        </p:nvSpPr>
        <p:spPr>
          <a:xfrm>
            <a:off x="364518" y="367099"/>
            <a:ext cx="3951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Initially, all distances are set to infinity.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BCCE45-3029-4241-E633-435F030C73E5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DF5AAB1-0F34-6BDA-3275-4D6F2C2ED64B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F45B26-CDEB-C382-5D56-67BF4BAD1139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E34DB5-1BF3-4426-1A78-49EDA338B715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D15527-E6CC-5196-ED5C-C8DD59CFADA9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359EA6-2113-BAE3-92D0-49EB2D40782B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0608BA-30ED-AA40-B972-045A584F87FB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FE5574-F2CB-8FA5-206E-2BDD1A52DD0E}"/>
              </a:ext>
            </a:extLst>
          </p:cNvPr>
          <p:cNvCxnSpPr>
            <a:cxnSpLocks/>
            <a:stCxn id="3" idx="7"/>
            <a:endCxn id="4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2F1F84-3B36-6FD6-2AE4-666EF9262CC9}"/>
              </a:ext>
            </a:extLst>
          </p:cNvPr>
          <p:cNvCxnSpPr>
            <a:cxnSpLocks/>
            <a:stCxn id="3" idx="5"/>
            <a:endCxn id="6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BF4099-6B7C-29E6-250D-DE3A8512E1F9}"/>
              </a:ext>
            </a:extLst>
          </p:cNvPr>
          <p:cNvCxnSpPr>
            <a:cxnSpLocks/>
            <a:stCxn id="10" idx="2"/>
            <a:endCxn id="6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39B2CD-C2C2-79A4-EEA7-A9252DAD104F}"/>
              </a:ext>
            </a:extLst>
          </p:cNvPr>
          <p:cNvCxnSpPr>
            <a:cxnSpLocks/>
            <a:stCxn id="8" idx="2"/>
            <a:endCxn id="4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C704C64-70ED-72C8-2014-C4A958D2152E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9C0936-5B38-0608-A8B5-77F2907E603C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6F67E6-4826-5D49-27BD-40DCF94AB8CB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EB6E8D-44D7-2EC1-4C04-57E567B2A3E9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521AF9-CFA2-72ED-7DEB-CAE79B8FA311}"/>
              </a:ext>
            </a:extLst>
          </p:cNvPr>
          <p:cNvCxnSpPr>
            <a:cxnSpLocks/>
            <a:stCxn id="15" idx="6"/>
            <a:endCxn id="9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66C40D-2654-CE6B-D18C-0A66F7336BEC}"/>
              </a:ext>
            </a:extLst>
          </p:cNvPr>
          <p:cNvCxnSpPr>
            <a:cxnSpLocks/>
            <a:stCxn id="16" idx="6"/>
            <a:endCxn id="9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3781FA-E725-7BE5-E340-725FD83B2F39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B92B13-F66A-B910-981C-7E652BADF919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8A8922-8608-3B2F-F922-3FE8FEA67248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C5455D-8A1B-69F5-400C-65B6EFE691D9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68DDCE-FA89-2756-6909-7617C5AF57E6}"/>
              </a:ext>
            </a:extLst>
          </p:cNvPr>
          <p:cNvCxnSpPr>
            <a:cxnSpLocks/>
            <a:stCxn id="8" idx="5"/>
            <a:endCxn id="16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901EB0D-80CF-4CBF-29A1-E9D57E533CD9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79C7DDC-2B4C-D3EC-4DC2-32B9BB434C60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D7476C-9352-5010-DF0E-94CDC853D41D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CC6E51-E97F-6A24-DEF1-3E770EFBD4F6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E2C8BB-AC14-EA15-E59E-1C59E2FA651A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997B74-AB21-81B6-6244-56D01C4C85E5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9AF6AD-6E78-0AE1-D065-B54E59B1A141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FBF9DA-ACA8-E6BD-DF3B-522515BA326B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AC80D5-C170-38C0-7BFF-FC82A86B7C47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9B7D83-00C6-6447-2D28-55F472F00969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50851D-A1AE-00D6-CA97-639005CB366B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437538-81C2-5208-5F9C-F9AACECC53C9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5E00B2-A070-5982-9F80-DB4B71FFD478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706D79-F94B-2004-07FB-DD56FA8CECC8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51B74B-E461-21B2-EDF6-6C431F7530E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76794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3951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Initially, all distances are set to infinity.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1EFBA7-3FB4-590D-EAD8-5F1606604A80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5E11529-AD76-532E-DF06-B01CE2743E25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0B035A5-04AB-1AA6-6B26-45AE21A7AFE6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B2D19C9-6E4A-CF55-047E-FBDAE04D01B8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23EBE73-4008-DB76-74C3-75857072F50E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695F186-6045-EFEF-722F-5E168CB160E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D9A719C-2A5A-6D06-41B2-1FA795D706F1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A39268C-3D77-1124-319B-CDA9D04534B9}"/>
              </a:ext>
            </a:extLst>
          </p:cNvPr>
          <p:cNvCxnSpPr>
            <a:cxnSpLocks/>
            <a:stCxn id="97" idx="7"/>
            <a:endCxn id="9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CD6BB09-A06F-0EA0-9284-C884863BEF19}"/>
              </a:ext>
            </a:extLst>
          </p:cNvPr>
          <p:cNvCxnSpPr>
            <a:cxnSpLocks/>
            <a:stCxn id="97" idx="5"/>
            <a:endCxn id="9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05D4EBF-67BF-E666-E773-7ED6D47D8CC5}"/>
              </a:ext>
            </a:extLst>
          </p:cNvPr>
          <p:cNvCxnSpPr>
            <a:cxnSpLocks/>
            <a:stCxn id="103" idx="2"/>
            <a:endCxn id="9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86639CA-C018-8770-410C-EFF49AF05CE3}"/>
              </a:ext>
            </a:extLst>
          </p:cNvPr>
          <p:cNvCxnSpPr>
            <a:cxnSpLocks/>
            <a:stCxn id="101" idx="2"/>
            <a:endCxn id="9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E2E1103B-0793-A8E8-6546-DF3D078F38EE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6895004-2C23-6847-CE65-7F4CD93E5218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F65EAF5-CF94-73C6-603B-78D73A60DC9D}"/>
              </a:ext>
            </a:extLst>
          </p:cNvPr>
          <p:cNvCxnSpPr>
            <a:cxnSpLocks/>
            <a:stCxn id="103" idx="6"/>
            <a:endCxn id="10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D6F5B9E-0D8B-78B4-FC79-3A76B86C735F}"/>
              </a:ext>
            </a:extLst>
          </p:cNvPr>
          <p:cNvCxnSpPr>
            <a:cxnSpLocks/>
            <a:stCxn id="101" idx="6"/>
            <a:endCxn id="10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8A684AB-8D40-231B-E138-4DAF8ECE1290}"/>
              </a:ext>
            </a:extLst>
          </p:cNvPr>
          <p:cNvCxnSpPr>
            <a:cxnSpLocks/>
            <a:stCxn id="108" idx="6"/>
            <a:endCxn id="10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23EE5E2-8FB9-408C-F238-EADF52CD4BC0}"/>
              </a:ext>
            </a:extLst>
          </p:cNvPr>
          <p:cNvCxnSpPr>
            <a:cxnSpLocks/>
            <a:stCxn id="109" idx="6"/>
            <a:endCxn id="10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A7A1CC1-4BC1-6184-502E-BD0EE878947C}"/>
              </a:ext>
            </a:extLst>
          </p:cNvPr>
          <p:cNvCxnSpPr>
            <a:cxnSpLocks/>
            <a:stCxn id="101" idx="4"/>
            <a:endCxn id="10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E7E2C5C-FBF0-74E7-567E-385A2239C956}"/>
              </a:ext>
            </a:extLst>
          </p:cNvPr>
          <p:cNvCxnSpPr>
            <a:cxnSpLocks/>
            <a:stCxn id="100" idx="4"/>
            <a:endCxn id="10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00F3ABD-0C8B-3B14-C2F6-853DB1B791BB}"/>
              </a:ext>
            </a:extLst>
          </p:cNvPr>
          <p:cNvCxnSpPr>
            <a:cxnSpLocks/>
            <a:stCxn id="98" idx="4"/>
            <a:endCxn id="9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4881910-3E5A-1C8C-6CB3-DA3D42C5565B}"/>
              </a:ext>
            </a:extLst>
          </p:cNvPr>
          <p:cNvCxnSpPr>
            <a:cxnSpLocks/>
            <a:stCxn id="100" idx="3"/>
            <a:endCxn id="9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8D3193E-81EF-571E-E347-1F33E40B739C}"/>
              </a:ext>
            </a:extLst>
          </p:cNvPr>
          <p:cNvCxnSpPr>
            <a:cxnSpLocks/>
            <a:stCxn id="101" idx="5"/>
            <a:endCxn id="10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48F1A69-E784-8814-8A6B-060FF57A1CF3}"/>
              </a:ext>
            </a:extLst>
          </p:cNvPr>
          <p:cNvCxnSpPr>
            <a:cxnSpLocks/>
            <a:stCxn id="108" idx="4"/>
            <a:endCxn id="10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A914832-80AC-1696-B04B-F69E44B55A65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4D61A9A-DCF8-795E-BCC8-4B6FF75C2AAE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EBA34E5-A066-96A3-B1D0-A2B1D5DA2C34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EB806D4-D942-1FCB-8A60-4641B7E58A31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98CD4E2-21D8-8384-6326-3ECCD08F5AD7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90AEACA-C426-B2EA-4809-68B3EC5CBD85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D6C47E1-3A6D-908D-28F8-9EBD833070A4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D9767A6-E33E-228F-4A4B-554EB8A9F0D2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11058E-E8FB-4664-B4CA-1EB625B453C3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728B1B7-9A6C-EAB4-D6B4-669EC89C6B9A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868C3D2-ED7A-7505-5406-3FA210BF2E9C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9292504-8538-A053-D46B-03FEA85B9A7E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8873E32-D188-8F8C-1E9A-1C594A84825D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0414512-55F3-D235-65D6-6D0566CB103B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992DFD7-5F7C-4C74-BF98-9EF76CF91D2A}"/>
              </a:ext>
            </a:extLst>
          </p:cNvPr>
          <p:cNvSpPr txBox="1"/>
          <p:nvPr/>
        </p:nvSpPr>
        <p:spPr>
          <a:xfrm>
            <a:off x="4230047" y="1353362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4A2EAA5-B502-F95E-6532-FE11B922DA86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7D38B0-914A-027C-3865-E6C1B10FB18A}"/>
              </a:ext>
            </a:extLst>
          </p:cNvPr>
          <p:cNvSpPr txBox="1"/>
          <p:nvPr/>
        </p:nvSpPr>
        <p:spPr>
          <a:xfrm>
            <a:off x="3072007" y="136754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87856B2-4E13-3505-8D40-391F64E26E3B}"/>
              </a:ext>
            </a:extLst>
          </p:cNvPr>
          <p:cNvSpPr txBox="1"/>
          <p:nvPr/>
        </p:nvSpPr>
        <p:spPr>
          <a:xfrm>
            <a:off x="2313298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82D1EC1-1585-1DC0-DD30-3B6CE0CF3BEB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4C951F9-BF8E-75BB-EDAC-1321E4190CBC}"/>
              </a:ext>
            </a:extLst>
          </p:cNvPr>
          <p:cNvSpPr txBox="1"/>
          <p:nvPr/>
        </p:nvSpPr>
        <p:spPr>
          <a:xfrm>
            <a:off x="307394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8952136-4384-03B0-314D-0AEAF09FC466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F8FC3E8-7244-E0D4-4194-974FF161C353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1C4B0B-0C19-23F8-0B7B-3A5E6DBA80B9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324378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D4A6EE-BD6E-1460-F0B1-7E96C1CF41C5}"/>
                  </a:ext>
                </a:extLst>
              </p:cNvPr>
              <p:cNvSpPr txBox="1"/>
              <p:nvPr/>
            </p:nvSpPr>
            <p:spPr>
              <a:xfrm>
                <a:off x="364518" y="367099"/>
                <a:ext cx="1549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𝑠𝑟𝑐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D4A6EE-BD6E-1460-F0B1-7E96C1CF4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18" y="367099"/>
                <a:ext cx="1549142" cy="338554"/>
              </a:xfrm>
              <a:prstGeom prst="rect">
                <a:avLst/>
              </a:prstGeom>
              <a:blipFill>
                <a:blip r:embed="rId2"/>
                <a:stretch>
                  <a:fillRect l="-1575" t="-5357" r="-11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12D39E32-B635-CB5E-AB63-FC4CE594ADD4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9CDAF5-7827-9017-61AE-83C540C97A6A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B7124E-0EEE-247B-EE93-79CF6ABB07FD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9E7924-1AC6-A2C7-FFA1-C836557132BC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D8BD0F-2EDD-40DC-634B-AC42D2E6D7EC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9BEC4B-A073-1A41-9766-1935EEA8FEFE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356CDC-F2B6-B9A6-E357-1F7A1A5B258B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1696E4-76F2-6A57-A271-2FC7C61DBD27}"/>
              </a:ext>
            </a:extLst>
          </p:cNvPr>
          <p:cNvCxnSpPr>
            <a:cxnSpLocks/>
            <a:stCxn id="12" idx="7"/>
            <a:endCxn id="13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3CB4B3-1409-C832-F81D-CFEC5D032818}"/>
              </a:ext>
            </a:extLst>
          </p:cNvPr>
          <p:cNvCxnSpPr>
            <a:cxnSpLocks/>
            <a:stCxn id="12" idx="5"/>
            <a:endCxn id="14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FAA81D-A574-5F57-97C0-408B89132A21}"/>
              </a:ext>
            </a:extLst>
          </p:cNvPr>
          <p:cNvCxnSpPr>
            <a:cxnSpLocks/>
            <a:stCxn id="18" idx="2"/>
            <a:endCxn id="14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5A0705-1DC2-8038-771F-A0C43E8A0B84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FCA61F0-5F26-236C-2C4C-FAB126AFBB13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D726D8A-5064-A06A-2797-F5A23FA08E33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AF8552-818B-C4E6-CB3D-92238D558A24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5B9FFC-FE49-F5EA-010A-A16E6DCDBF76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9F519EB-21B9-6A63-C8C1-DFEC6B60A762}"/>
              </a:ext>
            </a:extLst>
          </p:cNvPr>
          <p:cNvCxnSpPr>
            <a:cxnSpLocks/>
            <a:stCxn id="23" idx="6"/>
            <a:endCxn id="17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2C45FA-54E5-F714-5638-61CCF5C120CC}"/>
              </a:ext>
            </a:extLst>
          </p:cNvPr>
          <p:cNvCxnSpPr>
            <a:cxnSpLocks/>
            <a:stCxn id="24" idx="6"/>
            <a:endCxn id="17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0A8470-6B29-77AD-9224-B7D3AC04500D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75677C-0FB6-6A9C-7C95-E0ED2ECA620E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C27F55-7846-90C9-2077-B621EFD4835D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7B0634-FEF8-6991-FBC8-A32F19FC70A4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764268-C7AF-7CC4-D294-7D0CB32876D7}"/>
              </a:ext>
            </a:extLst>
          </p:cNvPr>
          <p:cNvCxnSpPr>
            <a:cxnSpLocks/>
            <a:stCxn id="16" idx="5"/>
            <a:endCxn id="24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12DC4F-108E-3DF1-F0BB-AD9488880384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4E970C-DC0A-9C29-9550-3799647C307A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B38FEF-1070-CEB6-FAF4-3065F001C6D8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177436-07B8-9728-EE82-4CCB50AAFCF9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D53DB1-59E5-41EF-BFC6-DCC262356517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CCDDF5-CAED-F480-FCF2-9F3C226D6340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E2B6BB-240D-CBD9-F37C-ECCEA32053AD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F19FBC-38F1-340E-F8FD-222E34FDAF68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A2689A-A5B9-4D16-02D5-EADB7E2F3DB7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8CEF0D-36C9-801F-BA54-C8AE35648EE8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967B8D-2812-B78E-7653-64878F26F628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24181E-CCA3-42A4-0A9C-13F8303F105B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8B1433-EC1B-EC98-2898-5A9D1DB6E3A3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E8A5D3-C999-6F08-94D4-039F7E0E077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A994496-7D40-8EA1-0048-B962023BA08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197F82-9AA9-F30C-246B-9EACA7899057}"/>
              </a:ext>
            </a:extLst>
          </p:cNvPr>
          <p:cNvSpPr txBox="1"/>
          <p:nvPr/>
        </p:nvSpPr>
        <p:spPr>
          <a:xfrm>
            <a:off x="4230047" y="1353362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5B7D754-A717-9A10-BAFE-A392F5299C42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DB4E253-C38B-8D62-604D-4356C53C3D59}"/>
              </a:ext>
            </a:extLst>
          </p:cNvPr>
          <p:cNvSpPr txBox="1"/>
          <p:nvPr/>
        </p:nvSpPr>
        <p:spPr>
          <a:xfrm>
            <a:off x="3072007" y="136754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3E48B44-A642-5F21-FB40-F0095B589FEC}"/>
              </a:ext>
            </a:extLst>
          </p:cNvPr>
          <p:cNvSpPr txBox="1"/>
          <p:nvPr/>
        </p:nvSpPr>
        <p:spPr>
          <a:xfrm>
            <a:off x="2313298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55AB030-3E4D-94F2-046D-6B8F255F0073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C32B9E-9717-770F-DCB6-C96E7B4B3A70}"/>
              </a:ext>
            </a:extLst>
          </p:cNvPr>
          <p:cNvSpPr txBox="1"/>
          <p:nvPr/>
        </p:nvSpPr>
        <p:spPr>
          <a:xfrm>
            <a:off x="307394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D6C92D-9E32-17C5-DA46-AF12BE3C6F23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DC01D70-CE1E-20A6-3115-38797EABB805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F434ADB-BAA7-F6DC-B533-4EAE8281297F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39130508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D4A6EE-BD6E-1460-F0B1-7E96C1CF41C5}"/>
                  </a:ext>
                </a:extLst>
              </p:cNvPr>
              <p:cNvSpPr txBox="1"/>
              <p:nvPr/>
            </p:nvSpPr>
            <p:spPr>
              <a:xfrm>
                <a:off x="364518" y="367099"/>
                <a:ext cx="1549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𝑠𝑟𝑐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D4A6EE-BD6E-1460-F0B1-7E96C1CF4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18" y="367099"/>
                <a:ext cx="1549142" cy="338554"/>
              </a:xfrm>
              <a:prstGeom prst="rect">
                <a:avLst/>
              </a:prstGeom>
              <a:blipFill>
                <a:blip r:embed="rId2"/>
                <a:stretch>
                  <a:fillRect l="-1575" t="-5357" r="-11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BD39168F-6FA6-43E1-3E12-F9DCF6062F74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2FE568-E0FD-CD1A-2686-86A6C7A5B170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488354-C2B5-E0E0-B196-DFEEB7F17E86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933275-EAC9-E9C3-0AAD-B880B2CBB538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AEC1C9A-984B-C69C-0822-0208771BAC81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BFAC8FF-0B5A-4DE0-B362-B18D1BC0A49A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28444A-D998-3EC9-5AE2-9BB889058B84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4813AD-6C73-6B5A-4C5C-9F264C715D81}"/>
              </a:ext>
            </a:extLst>
          </p:cNvPr>
          <p:cNvCxnSpPr>
            <a:cxnSpLocks/>
            <a:stCxn id="15" idx="7"/>
            <a:endCxn id="16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70AA43-AF82-F84A-FC87-F62DE5D8B713}"/>
              </a:ext>
            </a:extLst>
          </p:cNvPr>
          <p:cNvCxnSpPr>
            <a:cxnSpLocks/>
            <a:stCxn id="15" idx="5"/>
            <a:endCxn id="17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6BF726-A1A1-69B8-B3D1-9EB5D0978318}"/>
              </a:ext>
            </a:extLst>
          </p:cNvPr>
          <p:cNvCxnSpPr>
            <a:cxnSpLocks/>
            <a:stCxn id="21" idx="2"/>
            <a:endCxn id="17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30762AF-CFCD-31BA-6783-58188B3A5B91}"/>
              </a:ext>
            </a:extLst>
          </p:cNvPr>
          <p:cNvCxnSpPr>
            <a:cxnSpLocks/>
            <a:stCxn id="19" idx="2"/>
            <a:endCxn id="16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6B70743-05ED-8A7A-449F-2B653123E31B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6DB9E6-27B8-0ECD-F6E4-90CACFD8221E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98F03C-901F-B6DC-76BE-14157307B8BF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044FB6F-DDCD-F3CE-CD05-01604EB9A358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C6DBBD-32BF-0265-5427-4EC27C6D2B99}"/>
              </a:ext>
            </a:extLst>
          </p:cNvPr>
          <p:cNvCxnSpPr>
            <a:cxnSpLocks/>
            <a:stCxn id="26" idx="6"/>
            <a:endCxn id="20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D9AC6B-479B-0C6B-0456-3B827E8E54E7}"/>
              </a:ext>
            </a:extLst>
          </p:cNvPr>
          <p:cNvCxnSpPr>
            <a:cxnSpLocks/>
            <a:stCxn id="27" idx="6"/>
            <a:endCxn id="20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D05CEC-E4B4-BE32-98F8-8071A8823620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66883A-BF6D-D000-F852-CA7CA8ECAB46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1646FC-B9F5-2216-0C81-6B2156609FF8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C0871C-9F30-8A85-DEB0-C3A9471544D0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16B7DB-D501-4165-1436-902A91B52B4F}"/>
              </a:ext>
            </a:extLst>
          </p:cNvPr>
          <p:cNvCxnSpPr>
            <a:cxnSpLocks/>
            <a:stCxn id="19" idx="5"/>
            <a:endCxn id="27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55EB7F-BE82-F3F3-6539-CE5F60B61F5B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26A8A09-453F-AC6A-0AC0-64FD7281707D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2E0B05-96B3-D379-429D-BA80726C9E02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EA56A9-27C1-A030-BAAA-AED353E97B70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C24881-DCD3-1084-B65E-48B828768188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CE3C20-66FF-6B01-AD43-2BD030EA2C82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ED2767-8E57-D9C8-C2AF-3E88167ABD10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AF809F-D114-D99A-CD75-468CCB54A034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BDE460-C3E0-A383-CB3A-16C0A5D72CF5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52EF0F-3491-AAF0-BCDA-E4C99037365B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102123-2E19-073B-5D1B-446A4E7BBDA0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055B10-9B35-17BF-C402-93E285B479A4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861116-F003-37C4-6627-F47C0F29DF31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452321B-3DAF-CC4D-BBD9-383C55A4C271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EFD909-1D58-7E5E-EE8F-93E819CED279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AFF27FA-0357-5C7E-1B32-1A52F1B0DF97}"/>
              </a:ext>
            </a:extLst>
          </p:cNvPr>
          <p:cNvSpPr txBox="1"/>
          <p:nvPr/>
        </p:nvSpPr>
        <p:spPr>
          <a:xfrm>
            <a:off x="4230047" y="1353362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5940ECF-0DBD-8AFF-BAF5-34E83D54D5A0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8E8FF7-408D-B26D-28F7-CD5F0DF92456}"/>
              </a:ext>
            </a:extLst>
          </p:cNvPr>
          <p:cNvSpPr txBox="1"/>
          <p:nvPr/>
        </p:nvSpPr>
        <p:spPr>
          <a:xfrm>
            <a:off x="3072007" y="136754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1ADA4EC-4549-F024-31F1-961E6E8C37DD}"/>
              </a:ext>
            </a:extLst>
          </p:cNvPr>
          <p:cNvSpPr txBox="1"/>
          <p:nvPr/>
        </p:nvSpPr>
        <p:spPr>
          <a:xfrm>
            <a:off x="2313298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35A5043-63EA-06CA-F811-8C91581B8E16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F82EA08-F853-C348-8B59-2F3D2662DA28}"/>
              </a:ext>
            </a:extLst>
          </p:cNvPr>
          <p:cNvSpPr txBox="1"/>
          <p:nvPr/>
        </p:nvSpPr>
        <p:spPr>
          <a:xfrm>
            <a:off x="307394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9CF88F6-F81E-DAA9-4C02-EA4814B4D793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C30244B-1D84-66E4-6F51-0C9BEE10A6C5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A7369A9-4C67-DA5E-722C-34EE33F0B0DC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34AE9DF-BEBC-CC1A-000C-E1ADA0136547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34AE9DF-BEBC-CC1A-000C-E1ADA0136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931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D4A6EE-BD6E-1460-F0B1-7E96C1CF41C5}"/>
                  </a:ext>
                </a:extLst>
              </p:cNvPr>
              <p:cNvSpPr txBox="1"/>
              <p:nvPr/>
            </p:nvSpPr>
            <p:spPr>
              <a:xfrm>
                <a:off x="364518" y="367099"/>
                <a:ext cx="1632883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𝑠𝑟𝑐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>
                    <a:latin typeface="+mj-lt"/>
                  </a:rPr>
                  <a:t>.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D4A6EE-BD6E-1460-F0B1-7E96C1CF4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18" y="367099"/>
                <a:ext cx="1632883" cy="738664"/>
              </a:xfrm>
              <a:prstGeom prst="rect">
                <a:avLst/>
              </a:prstGeom>
              <a:blipFill>
                <a:blip r:embed="rId2"/>
                <a:stretch>
                  <a:fillRect l="-1493" t="-2479" r="-746" b="-9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53362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072007" y="136754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13298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07394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530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D4A6EE-BD6E-1460-F0B1-7E96C1CF41C5}"/>
                  </a:ext>
                </a:extLst>
              </p:cNvPr>
              <p:cNvSpPr txBox="1"/>
              <p:nvPr/>
            </p:nvSpPr>
            <p:spPr>
              <a:xfrm>
                <a:off x="364518" y="367099"/>
                <a:ext cx="1632883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𝑠𝑟𝑐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>
                    <a:latin typeface="+mj-lt"/>
                  </a:rPr>
                  <a:t>.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D4A6EE-BD6E-1460-F0B1-7E96C1CF4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18" y="367099"/>
                <a:ext cx="1632883" cy="738664"/>
              </a:xfrm>
              <a:prstGeom prst="rect">
                <a:avLst/>
              </a:prstGeom>
              <a:blipFill>
                <a:blip r:embed="rId2"/>
                <a:stretch>
                  <a:fillRect l="-1493" t="-2479" r="-746" b="-9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79290B22-6BAC-7B0E-F036-5C2E9A1C65F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F45BDD-3ECC-2D36-F3C1-AF23C8D3BFB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8447E8-72A7-302C-109F-D782489D790C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914951-E21A-5413-B522-3B0A726EB345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7112A0-7A96-1B98-67E1-634193A733D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BB6BC8C-4B20-57C8-98A2-FCC09356EFA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A9707FD-B91D-BC83-3E9C-BAE398C093C9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156A88-0632-4095-94F6-B5BE2F49A076}"/>
              </a:ext>
            </a:extLst>
          </p:cNvPr>
          <p:cNvCxnSpPr>
            <a:cxnSpLocks/>
            <a:stCxn id="12" idx="7"/>
            <a:endCxn id="13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CCB727-6D68-8CF2-18FC-63ADFDDA23CA}"/>
              </a:ext>
            </a:extLst>
          </p:cNvPr>
          <p:cNvCxnSpPr>
            <a:cxnSpLocks/>
            <a:stCxn id="12" idx="5"/>
            <a:endCxn id="15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A20EFA-A740-EA2A-3C19-086A5E05BC48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19EEA3-B602-ABC6-FD55-E8EEEBD63E87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D415CFE-2EB3-7A4C-B63B-49DC1621A846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88418C-C632-2A41-C40C-26CC42684446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B5AED3-72B2-1CF4-35B6-1B166DF8FD41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2E0232-395C-CDCC-DC66-AA686F041502}"/>
              </a:ext>
            </a:extLst>
          </p:cNvPr>
          <p:cNvCxnSpPr>
            <a:cxnSpLocks/>
            <a:stCxn id="17" idx="6"/>
            <a:endCxn id="24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83954A-ECE3-B55E-835A-732DC3034346}"/>
              </a:ext>
            </a:extLst>
          </p:cNvPr>
          <p:cNvCxnSpPr>
            <a:cxnSpLocks/>
            <a:stCxn id="24" idx="6"/>
            <a:endCxn id="18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1D0FDB-6632-6196-DB45-02EBCD29D7C1}"/>
              </a:ext>
            </a:extLst>
          </p:cNvPr>
          <p:cNvCxnSpPr>
            <a:cxnSpLocks/>
            <a:stCxn id="25" idx="6"/>
            <a:endCxn id="18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886BF6-32BD-7F20-9845-C9504B94A454}"/>
              </a:ext>
            </a:extLst>
          </p:cNvPr>
          <p:cNvCxnSpPr>
            <a:cxnSpLocks/>
            <a:stCxn id="17" idx="4"/>
            <a:endCxn id="16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2B2FD3-7031-E2CB-B360-281891E73D3D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B08D82-9D94-58D8-CCBB-365217CC8AA7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483E7E4-23DB-CA89-362B-A708EA42B1F4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5C4C1A-0F8E-E9FB-E784-3C582A19AB6C}"/>
              </a:ext>
            </a:extLst>
          </p:cNvPr>
          <p:cNvCxnSpPr>
            <a:cxnSpLocks/>
            <a:stCxn id="17" idx="5"/>
            <a:endCxn id="25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13F479-8C60-41EB-B8F6-F26FDF6778A2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9E25860-099D-6E21-5307-447CD47EB870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CB5D53-BBDE-E002-E216-D5FEC176EC58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A4637A-6502-3D54-999D-ACDB6884F3E6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F0B169-8E7A-48E4-B226-FE13028125A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2F4CBD-FEA4-D8BF-E39A-66EE42603AF9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7EABA0-7402-23B9-C1F6-4E705C6050E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BD90E9-D402-9B72-00D0-C5C37A5B8CB1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E6FE95-8F49-A9A7-EED6-86762B9B0658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A37333-D736-2D54-8F81-73D980E861BC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7EDA26-FA3B-13C9-AF62-CC5A1EF9EC31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FEA06-437A-3D43-14F5-BD1C063EE8D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BD4F01-E7B3-5906-0D56-1DE94A690F08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D72E20A-8D4E-E4D7-E9C8-118DE0EFC898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B4CBCC8-4403-7050-7AF8-45BDDF210FCC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D87D322-77E3-A477-D43E-14538236583B}"/>
              </a:ext>
            </a:extLst>
          </p:cNvPr>
          <p:cNvSpPr txBox="1"/>
          <p:nvPr/>
        </p:nvSpPr>
        <p:spPr>
          <a:xfrm>
            <a:off x="4230047" y="1353362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B94860-0834-885C-FA9B-6195B1A6E5C5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3B014BA-DD1F-343B-F909-19A548AFA2D0}"/>
              </a:ext>
            </a:extLst>
          </p:cNvPr>
          <p:cNvSpPr txBox="1"/>
          <p:nvPr/>
        </p:nvSpPr>
        <p:spPr>
          <a:xfrm>
            <a:off x="3072007" y="136754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079361E-70E0-AFB5-B0AF-301B25A1C043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7F855FB-2F8C-FCF3-E8BD-E29C4CBF34D2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3B924FE-490A-91C6-1B0F-6C060FF7BE15}"/>
              </a:ext>
            </a:extLst>
          </p:cNvPr>
          <p:cNvSpPr txBox="1"/>
          <p:nvPr/>
        </p:nvSpPr>
        <p:spPr>
          <a:xfrm>
            <a:off x="307394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B4DA658-17E3-5C57-3D7A-65494209907D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372AC14-204A-8C44-A200-2B2938124DA5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542F10-3595-A738-AA41-DFF95BC858E2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DF146C6-3793-B2F0-F8A7-A72C3FF2CF6C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DF146C6-3793-B2F0-F8A7-A72C3FF2C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7029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5004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Node </a:t>
            </a:r>
            <a:r>
              <a:rPr lang="en-US" sz="1600" b="1" dirty="0"/>
              <a:t>0</a:t>
            </a:r>
            <a:r>
              <a:rPr lang="en-US" sz="1600" dirty="0"/>
              <a:t> is the nearest to itself with a distance of </a:t>
            </a:r>
            <a:r>
              <a:rPr lang="en-US" sz="1600" b="1" dirty="0"/>
              <a:t>0</a:t>
            </a:r>
            <a:r>
              <a:rPr lang="en-US" sz="1600" dirty="0"/>
              <a:t>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0085CF-57FD-AE8F-2332-8A33C00A39E8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CA65E9-8AA3-F52E-B205-AA5E8FCC5EB3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36546C-F2E2-6AE0-21A6-F5839ED2BDBB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D9E860-C5CF-FCBF-301F-F21F95C2437E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0EABB3-8114-E0AA-0DDD-3DB642F3187C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A151F7-9B09-C4BE-781E-E2AEB85A23AF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564611-8C68-6E49-E00C-4E178417A2C0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CDF163-DAA4-C1F9-DC10-9720B741ECE1}"/>
              </a:ext>
            </a:extLst>
          </p:cNvPr>
          <p:cNvCxnSpPr>
            <a:cxnSpLocks/>
            <a:stCxn id="12" idx="7"/>
            <a:endCxn id="13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DD7089-8421-7D7B-44F2-E2E7115BC5BE}"/>
              </a:ext>
            </a:extLst>
          </p:cNvPr>
          <p:cNvCxnSpPr>
            <a:cxnSpLocks/>
            <a:stCxn id="12" idx="5"/>
            <a:endCxn id="15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7AB1BC-8702-BBCE-169E-A2DE85634386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739783-8C37-AC7C-F009-0181759C4FC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C3DD222-D432-BA01-46A5-7E38CF847F10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4A24A4-18EB-C08A-CBD6-116CC5322804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FCB16AD-42A6-7FA5-EC10-BF4F21EE031D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E8674F-553F-A02B-BE4A-8F1011F8E567}"/>
              </a:ext>
            </a:extLst>
          </p:cNvPr>
          <p:cNvCxnSpPr>
            <a:cxnSpLocks/>
            <a:stCxn id="17" idx="6"/>
            <a:endCxn id="24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988AA45-D2D4-002B-C28D-DE6D78F2A406}"/>
              </a:ext>
            </a:extLst>
          </p:cNvPr>
          <p:cNvCxnSpPr>
            <a:cxnSpLocks/>
            <a:stCxn id="24" idx="6"/>
            <a:endCxn id="18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207A4C-728D-E8D6-F2B0-65B1940CBD71}"/>
              </a:ext>
            </a:extLst>
          </p:cNvPr>
          <p:cNvCxnSpPr>
            <a:cxnSpLocks/>
            <a:stCxn id="25" idx="6"/>
            <a:endCxn id="18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9C1737-9B1B-566A-388E-BB00EE9CB609}"/>
              </a:ext>
            </a:extLst>
          </p:cNvPr>
          <p:cNvCxnSpPr>
            <a:cxnSpLocks/>
            <a:stCxn id="17" idx="4"/>
            <a:endCxn id="16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455397-62CC-0BE3-DDD0-B9A31B5F5527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C27B37-7C2A-E127-B580-7B0368082535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88A1A4-AE66-165A-785B-19C784E808D8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277855-2AEC-E43F-DC74-EF58CD8AD828}"/>
              </a:ext>
            </a:extLst>
          </p:cNvPr>
          <p:cNvCxnSpPr>
            <a:cxnSpLocks/>
            <a:stCxn id="17" idx="5"/>
            <a:endCxn id="25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0D8556-FF70-2443-331A-429E1CDDF4E9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3106D6A-8573-7888-8801-F0BCCB2B3AFF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FACD4A-8386-C36C-4032-79EC557744E5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84FBF8-C1EE-E290-B306-FB9BAF5EC44E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36EDE5-8245-DFE1-9D05-D6C536E18D16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8755EA-3259-B8D8-36F4-58450A003785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7BF5A9-9A3A-78D4-0C0F-B08C2A57AA6E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62D029-806B-26FD-68F6-52EAA45369F5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5B3AC0-937E-1EF2-E8C9-4FDFB770AF1D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ED757A-C305-8A27-25F9-62C7F71346DB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9B99EF-91F8-9CE8-9FD0-5BA55AEE604C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A6C73E-3C03-A82E-B70C-A65E37E59C49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9D5014-DABC-0E23-7FC3-FDA62FB77648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A26AEA9-FEAB-D6BA-698C-3BCD54A59D70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0C8C3A-D134-2F66-6099-C6B853B93F0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04A2E5B-7DA6-3F17-54D1-244857250035}"/>
              </a:ext>
            </a:extLst>
          </p:cNvPr>
          <p:cNvSpPr txBox="1"/>
          <p:nvPr/>
        </p:nvSpPr>
        <p:spPr>
          <a:xfrm>
            <a:off x="4230047" y="1353362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A4DBBA1-1DC8-6B0F-81FF-6363AFB77AC8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E608452-70C0-9A8C-E1C9-2093F9051D39}"/>
              </a:ext>
            </a:extLst>
          </p:cNvPr>
          <p:cNvSpPr txBox="1"/>
          <p:nvPr/>
        </p:nvSpPr>
        <p:spPr>
          <a:xfrm>
            <a:off x="3072007" y="136754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DA25FB-A9BF-AABF-86C3-F343AC75FD3B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A73119-FBEA-CA69-1764-D243C93AEE95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7B52588-BA4A-627F-B619-068F92B9810E}"/>
              </a:ext>
            </a:extLst>
          </p:cNvPr>
          <p:cNvSpPr txBox="1"/>
          <p:nvPr/>
        </p:nvSpPr>
        <p:spPr>
          <a:xfrm>
            <a:off x="307394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B507598-1787-D026-7C3F-6728F230AF0E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FB413EF-E82B-A9FD-BA35-A68A6D3E9CDF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64CCD1-9519-3C53-425E-1A8FD6DB792F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BADF848-0ED7-7B2E-7190-68D8CA029D6B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BADF848-0ED7-7B2E-7190-68D8CA029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6872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5004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Node </a:t>
            </a:r>
            <a:r>
              <a:rPr lang="en-US" sz="1600" b="1" dirty="0"/>
              <a:t>0</a:t>
            </a:r>
            <a:r>
              <a:rPr lang="en-US" sz="1600" dirty="0"/>
              <a:t> is the nearest to itself with a distance of </a:t>
            </a:r>
            <a:r>
              <a:rPr lang="en-US" sz="1600" b="1" dirty="0"/>
              <a:t>0</a:t>
            </a:r>
            <a:r>
              <a:rPr lang="en-US" sz="16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53362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072007" y="136754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07394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7137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3174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all outgoing edges of </a:t>
            </a:r>
            <a:r>
              <a:rPr lang="en-US" sz="1600" b="1" dirty="0"/>
              <a:t>0.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53362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072007" y="136754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07394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8279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3174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all outgoing edges of </a:t>
            </a:r>
            <a:r>
              <a:rPr lang="en-US" sz="1600" b="1" dirty="0"/>
              <a:t>0.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53362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072007" y="136754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07394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66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016" y="582507"/>
            <a:ext cx="7375562" cy="7518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FF"/>
                </a:solidFill>
                <a:latin typeface="Anton" panose="020B0604020202020204" charset="0"/>
              </a:rPr>
              <a:t>Path-Finding Applications</a:t>
            </a:r>
            <a:endParaRPr lang="en-US" sz="3200" dirty="0">
              <a:solidFill>
                <a:srgbClr val="FF00FF"/>
              </a:solidFill>
              <a:latin typeface="Anton" panose="020B060402020202020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39A8E-CB57-40F6-87C5-4002D2E2D504}"/>
              </a:ext>
            </a:extLst>
          </p:cNvPr>
          <p:cNvSpPr/>
          <p:nvPr/>
        </p:nvSpPr>
        <p:spPr>
          <a:xfrm>
            <a:off x="838016" y="1293887"/>
            <a:ext cx="73755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ts val="24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rgbClr val="273239"/>
                </a:solidFill>
                <a:latin typeface="Nunito"/>
              </a:rPr>
              <a:t>GPS Navigation</a:t>
            </a:r>
            <a:r>
              <a:rPr lang="en-US" altLang="en-US" sz="1600" dirty="0">
                <a:solidFill>
                  <a:srgbClr val="273239"/>
                </a:solidFill>
                <a:latin typeface="Nunito"/>
              </a:rPr>
              <a:t>: GPS systems use pathfinding algorithms to calculate the shortest or fastest routes for travel, considering factors like distance, traffic, and road conditions.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7933C7-E951-B222-1D61-5B32D2C47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392" y="2233493"/>
            <a:ext cx="3443480" cy="235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68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(0, 1):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53362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072007" y="136754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07394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6502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25555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(0, 1):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dis[0] + 4 &lt; dis[1].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53362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072007" y="136754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07394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3178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255550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(0, 1):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dis[0] + 4 &lt; dis[1].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dis[1] = dis[0] + 4.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53362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072007" y="136754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07394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1357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255550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(0, 1):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dis[0] + 4 &lt; dis[1].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dis[1] = dis[0] + 4.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53362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07394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917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(0, 7):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53362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07394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108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25555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(0, 7):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dis[0] + 8 &lt; dis[7].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53362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07394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0033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255550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(0, 7):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dis[0] + 8 &lt; dis[7].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dis[7] = dis[0] + 8.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53362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07394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585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FFD96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255550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(0, 7):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dis[0] + 8 &lt; dis[7].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dis[7] = dis[0] + 8.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53362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0482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53362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1153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741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Now, the nearest unvisited node to the source is node 1 with a distance of 4.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53362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13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016" y="582507"/>
            <a:ext cx="7375562" cy="7518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FF"/>
                </a:solidFill>
                <a:latin typeface="Anton" panose="020B0604020202020204" charset="0"/>
              </a:rPr>
              <a:t>Path-Finding Applications</a:t>
            </a:r>
            <a:endParaRPr lang="en-US" sz="3200" dirty="0">
              <a:solidFill>
                <a:srgbClr val="FF00FF"/>
              </a:solidFill>
              <a:latin typeface="Anton" panose="020B060402020202020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39A8E-CB57-40F6-87C5-4002D2E2D504}"/>
              </a:ext>
            </a:extLst>
          </p:cNvPr>
          <p:cNvSpPr/>
          <p:nvPr/>
        </p:nvSpPr>
        <p:spPr>
          <a:xfrm>
            <a:off x="838016" y="1293887"/>
            <a:ext cx="73755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ts val="24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rgbClr val="273239"/>
                </a:solidFill>
                <a:latin typeface="Nunito"/>
              </a:rPr>
              <a:t>Network Routing</a:t>
            </a:r>
            <a:r>
              <a:rPr lang="en-US" altLang="en-US" sz="1600" dirty="0">
                <a:solidFill>
                  <a:srgbClr val="273239"/>
                </a:solidFill>
                <a:latin typeface="Nunito"/>
              </a:rPr>
              <a:t>: Pathfinding helps determine the most efficient path for data packets to travel across complex network topologies, ensuring fast and reliable data transmission.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A03AF-625D-DC2A-9D6A-94820AF8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315" y="1914787"/>
            <a:ext cx="2670372" cy="264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989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741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Now, the nearest unvisited node to the source is node 1 with a distance of 4.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53362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1689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3757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all the outgoing edges from 1.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53362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6897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3757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all the outgoing edges from 1.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53362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5134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(1, 2):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53362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7261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25555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(1, 2):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dis[1] + 8 &lt; dis[2].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53362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7475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255550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(1, 2):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dis[1] + 8 &lt; dis[2].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dis[2] = dis[1] + 8.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53362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992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255550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(1, 2):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dis[1] + 8 &lt; dis[2].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dis[2] = dis[1] + 8.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1417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(1, 7):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0805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25555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(1, 7):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dis[1] + 1 &lt; dis[7].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9277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255550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(1, 7):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dis[1] + 1 &lt; dis[7].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dis[7] = dis[1] + 1.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73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FE17FB-1E2B-4878-B614-7EE8A378D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025" y="1063525"/>
            <a:ext cx="7701692" cy="3786900"/>
          </a:xfrm>
        </p:spPr>
        <p:txBody>
          <a:bodyPr>
            <a:normAutofit/>
          </a:bodyPr>
          <a:lstStyle/>
          <a:p>
            <a:r>
              <a:rPr lang="en-US" sz="1600" b="1" dirty="0"/>
              <a:t>The shortest path problem</a:t>
            </a:r>
            <a:r>
              <a:rPr lang="en-US" sz="1600" dirty="0"/>
              <a:t>: determining the minimum distance or cost to travel from one point to another in a graph.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BD033B-F608-470A-923F-5AD79449F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024" y="409525"/>
            <a:ext cx="3938895" cy="6093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The Shortest Path Problem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2DFCCE-B177-2C80-F87A-5B4BA2FC87A0}"/>
              </a:ext>
            </a:extLst>
          </p:cNvPr>
          <p:cNvSpPr/>
          <p:nvPr/>
        </p:nvSpPr>
        <p:spPr>
          <a:xfrm>
            <a:off x="1951727" y="3266656"/>
            <a:ext cx="540996" cy="52121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46488A-A904-C423-85FC-7F68D7B91623}"/>
              </a:ext>
            </a:extLst>
          </p:cNvPr>
          <p:cNvSpPr/>
          <p:nvPr/>
        </p:nvSpPr>
        <p:spPr>
          <a:xfrm>
            <a:off x="2703026" y="2648080"/>
            <a:ext cx="540996" cy="52121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72AA82-89C9-FA61-8F3A-E32DE7E16C9F}"/>
              </a:ext>
            </a:extLst>
          </p:cNvPr>
          <p:cNvSpPr/>
          <p:nvPr/>
        </p:nvSpPr>
        <p:spPr>
          <a:xfrm>
            <a:off x="2973524" y="3847076"/>
            <a:ext cx="540996" cy="52121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903F38-9D47-5F3D-8E81-D18719BC06DD}"/>
              </a:ext>
            </a:extLst>
          </p:cNvPr>
          <p:cNvSpPr/>
          <p:nvPr/>
        </p:nvSpPr>
        <p:spPr>
          <a:xfrm>
            <a:off x="3732301" y="3162468"/>
            <a:ext cx="540996" cy="52121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538F9A-8E62-6FCE-01FD-2C2E0FDAB365}"/>
              </a:ext>
            </a:extLst>
          </p:cNvPr>
          <p:cNvSpPr/>
          <p:nvPr/>
        </p:nvSpPr>
        <p:spPr>
          <a:xfrm>
            <a:off x="4369254" y="2571750"/>
            <a:ext cx="540996" cy="52121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5BE067-A999-883A-BE36-924DE40FBADB}"/>
              </a:ext>
            </a:extLst>
          </p:cNvPr>
          <p:cNvSpPr/>
          <p:nvPr/>
        </p:nvSpPr>
        <p:spPr>
          <a:xfrm>
            <a:off x="5051106" y="3143490"/>
            <a:ext cx="540996" cy="52121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071A4C-DC9E-FE57-9D8B-C0CDDE0E266A}"/>
              </a:ext>
            </a:extLst>
          </p:cNvPr>
          <p:cNvSpPr/>
          <p:nvPr/>
        </p:nvSpPr>
        <p:spPr>
          <a:xfrm>
            <a:off x="4544800" y="3854443"/>
            <a:ext cx="540996" cy="52121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605F4B-E4E4-D4D6-A009-F6ADBBDD3E97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2413496" y="3092962"/>
            <a:ext cx="368757" cy="2500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84D613-3527-35BC-4AB3-86F547B96424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>
          <a:xfrm>
            <a:off x="2413496" y="3711538"/>
            <a:ext cx="560028" cy="3961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6C925C-03BC-A659-EFD9-DD43DDA6CE0E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3435293" y="3607350"/>
            <a:ext cx="376235" cy="316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E973D9B-4BBD-E3B9-CEB8-82D67E1BA7AB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3514520" y="4107682"/>
            <a:ext cx="1030280" cy="73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1EDF55-87A8-4676-AD71-826A26B65D06}"/>
              </a:ext>
            </a:extLst>
          </p:cNvPr>
          <p:cNvCxnSpPr>
            <a:cxnSpLocks/>
            <a:stCxn id="11" idx="7"/>
            <a:endCxn id="10" idx="4"/>
          </p:cNvCxnSpPr>
          <p:nvPr/>
        </p:nvCxnSpPr>
        <p:spPr>
          <a:xfrm flipV="1">
            <a:off x="5006569" y="3664702"/>
            <a:ext cx="315035" cy="2660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2A0A13-D656-6D5B-C287-637930AFA063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>
          <a:xfrm flipH="1" flipV="1">
            <a:off x="4831023" y="3016632"/>
            <a:ext cx="299310" cy="2031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9729AC-0F5A-C7C8-FD9E-25D918278DCC}"/>
              </a:ext>
            </a:extLst>
          </p:cNvPr>
          <p:cNvCxnSpPr>
            <a:cxnSpLocks/>
            <a:stCxn id="9" idx="2"/>
            <a:endCxn id="6" idx="6"/>
          </p:cNvCxnSpPr>
          <p:nvPr/>
        </p:nvCxnSpPr>
        <p:spPr>
          <a:xfrm flipH="1">
            <a:off x="3244022" y="2832356"/>
            <a:ext cx="1125232" cy="763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E88A5B-14F5-F83C-B4D0-A1B4B8E50BBB}"/>
              </a:ext>
            </a:extLst>
          </p:cNvPr>
          <p:cNvCxnSpPr>
            <a:cxnSpLocks/>
            <a:stCxn id="8" idx="2"/>
            <a:endCxn id="6" idx="5"/>
          </p:cNvCxnSpPr>
          <p:nvPr/>
        </p:nvCxnSpPr>
        <p:spPr>
          <a:xfrm flipH="1" flipV="1">
            <a:off x="3164795" y="3092962"/>
            <a:ext cx="567506" cy="3301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C202702-3A55-A02C-DE25-91CAA4D183E9}"/>
              </a:ext>
            </a:extLst>
          </p:cNvPr>
          <p:cNvSpPr/>
          <p:nvPr/>
        </p:nvSpPr>
        <p:spPr>
          <a:xfrm>
            <a:off x="5972714" y="2589992"/>
            <a:ext cx="540996" cy="52121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28F7908-AE84-9C63-0F7A-A21D48168B87}"/>
              </a:ext>
            </a:extLst>
          </p:cNvPr>
          <p:cNvSpPr/>
          <p:nvPr/>
        </p:nvSpPr>
        <p:spPr>
          <a:xfrm>
            <a:off x="6249635" y="3780400"/>
            <a:ext cx="540996" cy="52121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7C5E2E0-E3AA-198D-E4EB-9E0EED27B56C}"/>
              </a:ext>
            </a:extLst>
          </p:cNvPr>
          <p:cNvCxnSpPr>
            <a:cxnSpLocks/>
            <a:stCxn id="11" idx="6"/>
            <a:endCxn id="62" idx="2"/>
          </p:cNvCxnSpPr>
          <p:nvPr/>
        </p:nvCxnSpPr>
        <p:spPr>
          <a:xfrm flipV="1">
            <a:off x="5085796" y="4041006"/>
            <a:ext cx="1163839" cy="740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BFAFF1F-5A95-0267-416C-27C6F367FFFC}"/>
              </a:ext>
            </a:extLst>
          </p:cNvPr>
          <p:cNvCxnSpPr>
            <a:cxnSpLocks/>
            <a:stCxn id="9" idx="6"/>
            <a:endCxn id="61" idx="2"/>
          </p:cNvCxnSpPr>
          <p:nvPr/>
        </p:nvCxnSpPr>
        <p:spPr>
          <a:xfrm>
            <a:off x="4910250" y="2832356"/>
            <a:ext cx="1062464" cy="182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754E239-7AAE-FFEA-945F-566875B85B2A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4194070" y="3607350"/>
            <a:ext cx="429957" cy="3234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BC8EA9A-1960-C53D-41E8-5B8838EE5E38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4194070" y="3016632"/>
            <a:ext cx="254411" cy="2221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C0B09BC-F6A8-A12C-1BC4-CD141D1F4B7F}"/>
              </a:ext>
            </a:extLst>
          </p:cNvPr>
          <p:cNvCxnSpPr>
            <a:cxnSpLocks/>
            <a:stCxn id="62" idx="1"/>
            <a:endCxn id="10" idx="5"/>
          </p:cNvCxnSpPr>
          <p:nvPr/>
        </p:nvCxnSpPr>
        <p:spPr>
          <a:xfrm flipH="1" flipV="1">
            <a:off x="5512875" y="3588372"/>
            <a:ext cx="815987" cy="2683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A439EE8-79FD-D10B-82E7-AB9F43342A41}"/>
              </a:ext>
            </a:extLst>
          </p:cNvPr>
          <p:cNvCxnSpPr>
            <a:cxnSpLocks/>
            <a:stCxn id="10" idx="6"/>
            <a:endCxn id="61" idx="3"/>
          </p:cNvCxnSpPr>
          <p:nvPr/>
        </p:nvCxnSpPr>
        <p:spPr>
          <a:xfrm flipV="1">
            <a:off x="5592102" y="3034874"/>
            <a:ext cx="459839" cy="3692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047E34F-4111-402C-0B79-716352AD4CA4}"/>
              </a:ext>
            </a:extLst>
          </p:cNvPr>
          <p:cNvCxnSpPr>
            <a:cxnSpLocks/>
            <a:stCxn id="62" idx="0"/>
            <a:endCxn id="61" idx="5"/>
          </p:cNvCxnSpPr>
          <p:nvPr/>
        </p:nvCxnSpPr>
        <p:spPr>
          <a:xfrm flipH="1" flipV="1">
            <a:off x="6434483" y="3034874"/>
            <a:ext cx="85650" cy="7455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6083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255550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(1, 7):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dis[1] + 1 &lt; dis[7].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dis[7] = dis[1] + 1.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3439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5041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741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Now, the nearest unvisited node to the source is node 7 with a distance of 5.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0775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741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Now, the nearest unvisited node to the source is node 7 with a distance of 5.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7975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3757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all the outgoing edges from 7.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8471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3757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all the outgoing edges from 7.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0356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(7, 8):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4120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25555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(7, 8):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dis[7] + 7 &lt; dis[8].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2713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255550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(7, 8):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dis[7] + 7 &lt; dis[8].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dis[8] = dis[7] + 7.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907422" y="242139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5038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255550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(7, 8):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dis[7] + 7 &lt; dis[8].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dis[8] = dis[7] + 7.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85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FE17FB-1E2B-4878-B614-7EE8A378D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025" y="1063525"/>
            <a:ext cx="7701692" cy="3786900"/>
          </a:xfrm>
        </p:spPr>
        <p:txBody>
          <a:bodyPr>
            <a:normAutofit/>
          </a:bodyPr>
          <a:lstStyle/>
          <a:p>
            <a:r>
              <a:rPr lang="en-US" sz="1600" b="1" dirty="0"/>
              <a:t>The shortest path problem</a:t>
            </a:r>
            <a:r>
              <a:rPr lang="en-US" sz="1600" dirty="0"/>
              <a:t>: determining the minimum distance or cost to travel from one point to another in a graph.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BD033B-F608-470A-923F-5AD79449F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024" y="409525"/>
            <a:ext cx="3938895" cy="6093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The Shortest Path Problem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B23C6A-942D-7E3E-C208-02482B3E9BE6}"/>
              </a:ext>
            </a:extLst>
          </p:cNvPr>
          <p:cNvSpPr/>
          <p:nvPr/>
        </p:nvSpPr>
        <p:spPr>
          <a:xfrm>
            <a:off x="1951726" y="3266656"/>
            <a:ext cx="540996" cy="521212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C48FFB-1187-80E6-A17E-7ED9DCA7E0EE}"/>
              </a:ext>
            </a:extLst>
          </p:cNvPr>
          <p:cNvSpPr/>
          <p:nvPr/>
        </p:nvSpPr>
        <p:spPr>
          <a:xfrm>
            <a:off x="2703025" y="2648080"/>
            <a:ext cx="540996" cy="52121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761E69-1479-22C1-1583-FDA2F15E7E1D}"/>
              </a:ext>
            </a:extLst>
          </p:cNvPr>
          <p:cNvSpPr/>
          <p:nvPr/>
        </p:nvSpPr>
        <p:spPr>
          <a:xfrm>
            <a:off x="2973523" y="3847076"/>
            <a:ext cx="540996" cy="521212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1EB26A-E0FA-B6B5-C2F5-5E737F6F44E3}"/>
              </a:ext>
            </a:extLst>
          </p:cNvPr>
          <p:cNvSpPr/>
          <p:nvPr/>
        </p:nvSpPr>
        <p:spPr>
          <a:xfrm>
            <a:off x="3732300" y="3162468"/>
            <a:ext cx="540996" cy="52121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B3DF96F-96A5-77D6-ED16-2E508CBCF5C2}"/>
              </a:ext>
            </a:extLst>
          </p:cNvPr>
          <p:cNvSpPr/>
          <p:nvPr/>
        </p:nvSpPr>
        <p:spPr>
          <a:xfrm>
            <a:off x="4369253" y="2571750"/>
            <a:ext cx="540996" cy="521212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170D22-BB47-C00C-30D0-3E79170F8BC1}"/>
              </a:ext>
            </a:extLst>
          </p:cNvPr>
          <p:cNvSpPr/>
          <p:nvPr/>
        </p:nvSpPr>
        <p:spPr>
          <a:xfrm>
            <a:off x="5051105" y="3143490"/>
            <a:ext cx="540996" cy="521212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406A19-2A6F-E1D6-CF1F-377AC8D91AD9}"/>
              </a:ext>
            </a:extLst>
          </p:cNvPr>
          <p:cNvSpPr/>
          <p:nvPr/>
        </p:nvSpPr>
        <p:spPr>
          <a:xfrm>
            <a:off x="4544799" y="3854443"/>
            <a:ext cx="540996" cy="521212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EE0F24-3C22-79BD-297F-D74CBF19F77C}"/>
              </a:ext>
            </a:extLst>
          </p:cNvPr>
          <p:cNvCxnSpPr>
            <a:cxnSpLocks/>
            <a:stCxn id="3" idx="7"/>
            <a:endCxn id="12" idx="3"/>
          </p:cNvCxnSpPr>
          <p:nvPr/>
        </p:nvCxnSpPr>
        <p:spPr>
          <a:xfrm flipV="1">
            <a:off x="2413495" y="3092962"/>
            <a:ext cx="368757" cy="2500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183C49-5C65-22A3-F030-E2A31F8A552C}"/>
              </a:ext>
            </a:extLst>
          </p:cNvPr>
          <p:cNvCxnSpPr>
            <a:cxnSpLocks/>
            <a:stCxn id="3" idx="5"/>
            <a:endCxn id="13" idx="2"/>
          </p:cNvCxnSpPr>
          <p:nvPr/>
        </p:nvCxnSpPr>
        <p:spPr>
          <a:xfrm>
            <a:off x="2413495" y="3711538"/>
            <a:ext cx="560028" cy="3961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AD1C76-B860-D5EC-4FE6-26641514DB97}"/>
              </a:ext>
            </a:extLst>
          </p:cNvPr>
          <p:cNvCxnSpPr>
            <a:cxnSpLocks/>
            <a:stCxn id="15" idx="3"/>
            <a:endCxn id="13" idx="7"/>
          </p:cNvCxnSpPr>
          <p:nvPr/>
        </p:nvCxnSpPr>
        <p:spPr>
          <a:xfrm flipH="1">
            <a:off x="3435292" y="3607350"/>
            <a:ext cx="376235" cy="316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03DCFA-AC93-C047-CDFF-A9DF77303CEB}"/>
              </a:ext>
            </a:extLst>
          </p:cNvPr>
          <p:cNvCxnSpPr>
            <a:cxnSpLocks/>
            <a:stCxn id="20" idx="2"/>
            <a:endCxn id="13" idx="6"/>
          </p:cNvCxnSpPr>
          <p:nvPr/>
        </p:nvCxnSpPr>
        <p:spPr>
          <a:xfrm flipH="1" flipV="1">
            <a:off x="3514519" y="4107682"/>
            <a:ext cx="1030280" cy="73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FAEF47-D5C9-38D5-D53C-5ED89F0CD245}"/>
              </a:ext>
            </a:extLst>
          </p:cNvPr>
          <p:cNvCxnSpPr>
            <a:cxnSpLocks/>
            <a:stCxn id="20" idx="7"/>
            <a:endCxn id="18" idx="4"/>
          </p:cNvCxnSpPr>
          <p:nvPr/>
        </p:nvCxnSpPr>
        <p:spPr>
          <a:xfrm flipV="1">
            <a:off x="5006568" y="3664702"/>
            <a:ext cx="315035" cy="2660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8B1F18-E4DF-EFDC-9195-5289741768AA}"/>
              </a:ext>
            </a:extLst>
          </p:cNvPr>
          <p:cNvCxnSpPr>
            <a:cxnSpLocks/>
            <a:stCxn id="18" idx="1"/>
            <a:endCxn id="17" idx="5"/>
          </p:cNvCxnSpPr>
          <p:nvPr/>
        </p:nvCxnSpPr>
        <p:spPr>
          <a:xfrm flipH="1" flipV="1">
            <a:off x="4831022" y="3016632"/>
            <a:ext cx="299310" cy="2031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5CF262-B5B9-9D8D-E6D1-E45EFCB462C9}"/>
              </a:ext>
            </a:extLst>
          </p:cNvPr>
          <p:cNvCxnSpPr>
            <a:cxnSpLocks/>
            <a:stCxn id="17" idx="2"/>
            <a:endCxn id="12" idx="6"/>
          </p:cNvCxnSpPr>
          <p:nvPr/>
        </p:nvCxnSpPr>
        <p:spPr>
          <a:xfrm flipH="1">
            <a:off x="3244021" y="2832356"/>
            <a:ext cx="1125232" cy="763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13571F-66EA-CDB0-1CA3-210A092AD72A}"/>
              </a:ext>
            </a:extLst>
          </p:cNvPr>
          <p:cNvCxnSpPr>
            <a:cxnSpLocks/>
            <a:stCxn id="15" idx="2"/>
            <a:endCxn id="12" idx="5"/>
          </p:cNvCxnSpPr>
          <p:nvPr/>
        </p:nvCxnSpPr>
        <p:spPr>
          <a:xfrm flipH="1" flipV="1">
            <a:off x="3164794" y="3092962"/>
            <a:ext cx="567506" cy="3301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971A01C-D737-99A3-AB5E-50536C3586E8}"/>
              </a:ext>
            </a:extLst>
          </p:cNvPr>
          <p:cNvSpPr/>
          <p:nvPr/>
        </p:nvSpPr>
        <p:spPr>
          <a:xfrm>
            <a:off x="5972713" y="2589992"/>
            <a:ext cx="540996" cy="52121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6368C7D-15F7-DBD5-08CF-E9FFA1D54D8B}"/>
              </a:ext>
            </a:extLst>
          </p:cNvPr>
          <p:cNvSpPr/>
          <p:nvPr/>
        </p:nvSpPr>
        <p:spPr>
          <a:xfrm>
            <a:off x="6249634" y="3780400"/>
            <a:ext cx="540996" cy="52121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358932-EE91-D907-1B3B-5D5DA7B95EC3}"/>
              </a:ext>
            </a:extLst>
          </p:cNvPr>
          <p:cNvCxnSpPr>
            <a:cxnSpLocks/>
            <a:stCxn id="20" idx="6"/>
            <a:endCxn id="34" idx="2"/>
          </p:cNvCxnSpPr>
          <p:nvPr/>
        </p:nvCxnSpPr>
        <p:spPr>
          <a:xfrm flipV="1">
            <a:off x="5085795" y="4041006"/>
            <a:ext cx="1163839" cy="740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4E3117-FF2A-A354-C193-D80052A83E73}"/>
              </a:ext>
            </a:extLst>
          </p:cNvPr>
          <p:cNvCxnSpPr>
            <a:cxnSpLocks/>
            <a:stCxn id="17" idx="6"/>
            <a:endCxn id="33" idx="2"/>
          </p:cNvCxnSpPr>
          <p:nvPr/>
        </p:nvCxnSpPr>
        <p:spPr>
          <a:xfrm>
            <a:off x="4910249" y="2832356"/>
            <a:ext cx="1062464" cy="182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D1345A0-534F-CF7F-FB85-8C77E8A38E1E}"/>
              </a:ext>
            </a:extLst>
          </p:cNvPr>
          <p:cNvCxnSpPr>
            <a:cxnSpLocks/>
            <a:stCxn id="20" idx="1"/>
            <a:endCxn id="15" idx="5"/>
          </p:cNvCxnSpPr>
          <p:nvPr/>
        </p:nvCxnSpPr>
        <p:spPr>
          <a:xfrm flipH="1" flipV="1">
            <a:off x="4194069" y="3607350"/>
            <a:ext cx="429957" cy="3234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544152-E532-1B25-2614-209ADA3D4A4A}"/>
              </a:ext>
            </a:extLst>
          </p:cNvPr>
          <p:cNvCxnSpPr>
            <a:cxnSpLocks/>
            <a:stCxn id="17" idx="3"/>
            <a:endCxn id="15" idx="7"/>
          </p:cNvCxnSpPr>
          <p:nvPr/>
        </p:nvCxnSpPr>
        <p:spPr>
          <a:xfrm flipH="1">
            <a:off x="4194069" y="3016632"/>
            <a:ext cx="254411" cy="2221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43F6DE-9A37-FF71-413B-6D911D07F600}"/>
              </a:ext>
            </a:extLst>
          </p:cNvPr>
          <p:cNvCxnSpPr>
            <a:cxnSpLocks/>
            <a:stCxn id="34" idx="1"/>
            <a:endCxn id="18" idx="5"/>
          </p:cNvCxnSpPr>
          <p:nvPr/>
        </p:nvCxnSpPr>
        <p:spPr>
          <a:xfrm flipH="1" flipV="1">
            <a:off x="5512874" y="3588372"/>
            <a:ext cx="815987" cy="2683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1074246-931A-F497-DDC5-9C2C0AE46CFB}"/>
              </a:ext>
            </a:extLst>
          </p:cNvPr>
          <p:cNvCxnSpPr>
            <a:cxnSpLocks/>
            <a:stCxn id="18" idx="6"/>
            <a:endCxn id="33" idx="3"/>
          </p:cNvCxnSpPr>
          <p:nvPr/>
        </p:nvCxnSpPr>
        <p:spPr>
          <a:xfrm flipV="1">
            <a:off x="5592101" y="3034874"/>
            <a:ext cx="459839" cy="3692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C509051-9636-1A6C-0FE2-18366C40FE15}"/>
              </a:ext>
            </a:extLst>
          </p:cNvPr>
          <p:cNvCxnSpPr>
            <a:cxnSpLocks/>
            <a:stCxn id="34" idx="0"/>
            <a:endCxn id="33" idx="5"/>
          </p:cNvCxnSpPr>
          <p:nvPr/>
        </p:nvCxnSpPr>
        <p:spPr>
          <a:xfrm flipH="1" flipV="1">
            <a:off x="6434482" y="3034874"/>
            <a:ext cx="85650" cy="7455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8194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(7, 6):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1445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25555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(7, 6):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dis[7] + 2 &lt; dis[6].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7497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255550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(7, 6):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dis[7] + 2 &lt; dis[6].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dis[6] = dis[7] + 2.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31102" y="3489537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3526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A6EE-BD6E-1460-F0B1-7E96C1CF41C5}"/>
              </a:ext>
            </a:extLst>
          </p:cNvPr>
          <p:cNvSpPr txBox="1"/>
          <p:nvPr/>
        </p:nvSpPr>
        <p:spPr>
          <a:xfrm>
            <a:off x="364518" y="367099"/>
            <a:ext cx="255550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(7, 6):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dis[7] + 2 &lt; dis[6].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dis[6] = dis[7] + 2.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94706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8005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94706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2783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94706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3D400A8-D309-CB99-1059-E810A60B56E3}"/>
              </a:ext>
            </a:extLst>
          </p:cNvPr>
          <p:cNvSpPr txBox="1"/>
          <p:nvPr/>
        </p:nvSpPr>
        <p:spPr>
          <a:xfrm>
            <a:off x="364518" y="367099"/>
            <a:ext cx="741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Now, the nearest unvisited node to the source is node 6 with a distance of 7.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16790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94706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3D400A8-D309-CB99-1059-E810A60B56E3}"/>
              </a:ext>
            </a:extLst>
          </p:cNvPr>
          <p:cNvSpPr txBox="1"/>
          <p:nvPr/>
        </p:nvSpPr>
        <p:spPr>
          <a:xfrm>
            <a:off x="364518" y="367099"/>
            <a:ext cx="741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Now, the nearest unvisited node to the source is node 6 with a distance of 7.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521522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94706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3D400A8-D309-CB99-1059-E810A60B56E3}"/>
              </a:ext>
            </a:extLst>
          </p:cNvPr>
          <p:cNvSpPr txBox="1"/>
          <p:nvPr/>
        </p:nvSpPr>
        <p:spPr>
          <a:xfrm>
            <a:off x="364518" y="367099"/>
            <a:ext cx="3757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all the outgoing edges from 6.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84334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94706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3D400A8-D309-CB99-1059-E810A60B56E3}"/>
              </a:ext>
            </a:extLst>
          </p:cNvPr>
          <p:cNvSpPr txBox="1"/>
          <p:nvPr/>
        </p:nvSpPr>
        <p:spPr>
          <a:xfrm>
            <a:off x="364518" y="367099"/>
            <a:ext cx="3757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all the outgoing edges from 6.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9626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94706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3D400A8-D309-CB99-1059-E810A60B56E3}"/>
              </a:ext>
            </a:extLst>
          </p:cNvPr>
          <p:cNvSpPr txBox="1"/>
          <p:nvPr/>
        </p:nvSpPr>
        <p:spPr>
          <a:xfrm>
            <a:off x="364518" y="36709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(6, 8):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950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FE17FB-1E2B-4878-B614-7EE8A378D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025" y="1063525"/>
            <a:ext cx="7701692" cy="3786900"/>
          </a:xfrm>
        </p:spPr>
        <p:txBody>
          <a:bodyPr>
            <a:normAutofit/>
          </a:bodyPr>
          <a:lstStyle/>
          <a:p>
            <a:pPr marL="495300" indent="-342900">
              <a:lnSpc>
                <a:spcPct val="200000"/>
              </a:lnSpc>
              <a:buSzPct val="100000"/>
              <a:buFont typeface="+mj-lt"/>
              <a:buAutoNum type="arabicPeriod"/>
            </a:pPr>
            <a:r>
              <a:rPr lang="en-US" sz="1600" dirty="0"/>
              <a:t>Single-Source Shortest Paths Problem (SSSP).</a:t>
            </a:r>
          </a:p>
          <a:p>
            <a:pPr marL="495300" indent="-342900">
              <a:lnSpc>
                <a:spcPct val="200000"/>
              </a:lnSpc>
              <a:buSzPct val="100000"/>
              <a:buFont typeface="+mj-lt"/>
              <a:buAutoNum type="arabicPeriod"/>
            </a:pPr>
            <a:r>
              <a:rPr lang="en-US" sz="1600" dirty="0"/>
              <a:t>Single-Destination Shortest Paths Problem (SDSP).</a:t>
            </a:r>
          </a:p>
          <a:p>
            <a:pPr marL="495300" indent="-342900">
              <a:lnSpc>
                <a:spcPct val="200000"/>
              </a:lnSpc>
              <a:buSzPct val="100000"/>
              <a:buFont typeface="+mj-lt"/>
              <a:buAutoNum type="arabicPeriod"/>
            </a:pPr>
            <a:r>
              <a:rPr lang="en-US" sz="1600" dirty="0"/>
              <a:t>All-Pairs Shortest Paths Problem (APSP).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BD033B-F608-470A-923F-5AD79449F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024" y="409525"/>
            <a:ext cx="5720458" cy="6093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Variations of The Shortest Path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338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94706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3D400A8-D309-CB99-1059-E810A60B56E3}"/>
              </a:ext>
            </a:extLst>
          </p:cNvPr>
          <p:cNvSpPr txBox="1"/>
          <p:nvPr/>
        </p:nvSpPr>
        <p:spPr>
          <a:xfrm>
            <a:off x="364518" y="367099"/>
            <a:ext cx="41745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(6, 8):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dis[6] + 5 = dis[8], Nothing changes.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80918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94706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3D400A8-D309-CB99-1059-E810A60B56E3}"/>
              </a:ext>
            </a:extLst>
          </p:cNvPr>
          <p:cNvSpPr txBox="1"/>
          <p:nvPr/>
        </p:nvSpPr>
        <p:spPr>
          <a:xfrm>
            <a:off x="364518" y="36709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(6, 5):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252911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94706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3D400A8-D309-CB99-1059-E810A60B56E3}"/>
              </a:ext>
            </a:extLst>
          </p:cNvPr>
          <p:cNvSpPr txBox="1"/>
          <p:nvPr/>
        </p:nvSpPr>
        <p:spPr>
          <a:xfrm>
            <a:off x="364518" y="367099"/>
            <a:ext cx="25555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(6, 5):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dis[6] + 2 &lt; dis[5].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191438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94706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20626" y="349762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3D400A8-D309-CB99-1059-E810A60B56E3}"/>
              </a:ext>
            </a:extLst>
          </p:cNvPr>
          <p:cNvSpPr txBox="1"/>
          <p:nvPr/>
        </p:nvSpPr>
        <p:spPr>
          <a:xfrm>
            <a:off x="364518" y="367099"/>
            <a:ext cx="255550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(6, 5):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dis[6] + 2 &lt; dis[5].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dis[5] = dis[6] + 2.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46899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94706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84991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3D400A8-D309-CB99-1059-E810A60B56E3}"/>
              </a:ext>
            </a:extLst>
          </p:cNvPr>
          <p:cNvSpPr txBox="1"/>
          <p:nvPr/>
        </p:nvSpPr>
        <p:spPr>
          <a:xfrm>
            <a:off x="364518" y="367099"/>
            <a:ext cx="255550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(6, 5):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dis[6] + 2 &lt; dis[5].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dis[5] = dis[6] + 2.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364689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94706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84991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3D400A8-D309-CB99-1059-E810A60B56E3}"/>
              </a:ext>
            </a:extLst>
          </p:cNvPr>
          <p:cNvSpPr txBox="1"/>
          <p:nvPr/>
        </p:nvSpPr>
        <p:spPr>
          <a:xfrm>
            <a:off x="364518" y="367099"/>
            <a:ext cx="255550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edge (6, 5):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dis[6] + 2 &lt; dis[5].</a:t>
            </a:r>
          </a:p>
          <a:p>
            <a:pPr marL="739775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latin typeface="+mj-lt"/>
              </a:rPr>
              <a:t>dis[5] = dis[6] + 2.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651311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94706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84991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3D400A8-D309-CB99-1059-E810A60B56E3}"/>
              </a:ext>
            </a:extLst>
          </p:cNvPr>
          <p:cNvSpPr txBox="1"/>
          <p:nvPr/>
        </p:nvSpPr>
        <p:spPr>
          <a:xfrm>
            <a:off x="364518" y="367099"/>
            <a:ext cx="741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Now, the nearest unvisited node to the source is node 5 with a distance of 9.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6936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94706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84991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3D400A8-D309-CB99-1059-E810A60B56E3}"/>
              </a:ext>
            </a:extLst>
          </p:cNvPr>
          <p:cNvSpPr txBox="1"/>
          <p:nvPr/>
        </p:nvSpPr>
        <p:spPr>
          <a:xfrm>
            <a:off x="364518" y="367099"/>
            <a:ext cx="741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Now, the nearest unvisited node to the source is node 5 with a distance of 9.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12999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94706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84991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3D400A8-D309-CB99-1059-E810A60B56E3}"/>
              </a:ext>
            </a:extLst>
          </p:cNvPr>
          <p:cNvSpPr txBox="1"/>
          <p:nvPr/>
        </p:nvSpPr>
        <p:spPr>
          <a:xfrm>
            <a:off x="364518" y="367099"/>
            <a:ext cx="3757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all the outgoing edges from 5.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85068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1CF07B05-BBB3-4B43-494E-0B9F3000FBF1}"/>
              </a:ext>
            </a:extLst>
          </p:cNvPr>
          <p:cNvSpPr txBox="1"/>
          <p:nvPr/>
        </p:nvSpPr>
        <p:spPr>
          <a:xfrm>
            <a:off x="4206182" y="290734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34CFD5-E961-7EE9-CB0D-78D40E475D1C}"/>
              </a:ext>
            </a:extLst>
          </p:cNvPr>
          <p:cNvSpPr/>
          <p:nvPr/>
        </p:nvSpPr>
        <p:spPr>
          <a:xfrm>
            <a:off x="2373006" y="2491921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BD38E2-9775-E065-14C8-54717000121C}"/>
              </a:ext>
            </a:extLst>
          </p:cNvPr>
          <p:cNvSpPr/>
          <p:nvPr/>
        </p:nvSpPr>
        <p:spPr>
          <a:xfrm>
            <a:off x="3103343" y="1745275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DB05C5-C3FB-4FD7-D123-B3A98F7F5107}"/>
              </a:ext>
            </a:extLst>
          </p:cNvPr>
          <p:cNvSpPr/>
          <p:nvPr/>
        </p:nvSpPr>
        <p:spPr>
          <a:xfrm>
            <a:off x="3106597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E6918A-EC9B-CEE5-5A8A-53ECBDC968F3}"/>
              </a:ext>
            </a:extLst>
          </p:cNvPr>
          <p:cNvSpPr/>
          <p:nvPr/>
        </p:nvSpPr>
        <p:spPr>
          <a:xfrm>
            <a:off x="4260964" y="2491921"/>
            <a:ext cx="382542" cy="368552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BF403-B466-EA44-D79A-3FBB83DB4FC4}"/>
              </a:ext>
            </a:extLst>
          </p:cNvPr>
          <p:cNvSpPr/>
          <p:nvPr/>
        </p:nvSpPr>
        <p:spPr>
          <a:xfrm>
            <a:off x="4259349" y="1746906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ED035-18A7-E5E4-0F58-BF97A0378442}"/>
              </a:ext>
            </a:extLst>
          </p:cNvPr>
          <p:cNvSpPr/>
          <p:nvPr/>
        </p:nvSpPr>
        <p:spPr>
          <a:xfrm>
            <a:off x="6148922" y="2491921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682A7-059B-BD1C-BAAA-58509D1A98CE}"/>
              </a:ext>
            </a:extLst>
          </p:cNvPr>
          <p:cNvSpPr/>
          <p:nvPr/>
        </p:nvSpPr>
        <p:spPr>
          <a:xfrm>
            <a:off x="4259349" y="3259134"/>
            <a:ext cx="382542" cy="368552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48C64-811C-0158-ED9B-00E9E4B7C729}"/>
              </a:ext>
            </a:extLst>
          </p:cNvPr>
          <p:cNvCxnSpPr>
            <a:cxnSpLocks/>
            <a:stCxn id="47" idx="7"/>
            <a:endCxn id="48" idx="2"/>
          </p:cNvCxnSpPr>
          <p:nvPr/>
        </p:nvCxnSpPr>
        <p:spPr>
          <a:xfrm flipV="1">
            <a:off x="2699526" y="1929551"/>
            <a:ext cx="403817" cy="616343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65D9CD-B026-3E77-69C8-02FEA4890315}"/>
              </a:ext>
            </a:extLst>
          </p:cNvPr>
          <p:cNvCxnSpPr>
            <a:cxnSpLocks/>
            <a:stCxn id="47" idx="5"/>
            <a:endCxn id="49" idx="2"/>
          </p:cNvCxnSpPr>
          <p:nvPr/>
        </p:nvCxnSpPr>
        <p:spPr>
          <a:xfrm>
            <a:off x="2699526" y="2806500"/>
            <a:ext cx="407071" cy="63691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7C2FE-13C1-748E-318B-F38A36E283CC}"/>
              </a:ext>
            </a:extLst>
          </p:cNvPr>
          <p:cNvCxnSpPr>
            <a:cxnSpLocks/>
            <a:stCxn id="53" idx="2"/>
            <a:endCxn id="49" idx="6"/>
          </p:cNvCxnSpPr>
          <p:nvPr/>
        </p:nvCxnSpPr>
        <p:spPr>
          <a:xfrm flipH="1">
            <a:off x="3489139" y="3443410"/>
            <a:ext cx="770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CEBEDD-1FB4-EC67-4213-A32301D992EC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 flipV="1">
            <a:off x="3485885" y="1929551"/>
            <a:ext cx="773464" cy="1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8905D19-04A6-1E3C-4B34-CAE972DFB8DF}"/>
              </a:ext>
            </a:extLst>
          </p:cNvPr>
          <p:cNvSpPr/>
          <p:nvPr/>
        </p:nvSpPr>
        <p:spPr>
          <a:xfrm>
            <a:off x="5415355" y="1747788"/>
            <a:ext cx="382542" cy="36855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EEF20B-6E63-4461-B617-B9E1A8D5CA8F}"/>
              </a:ext>
            </a:extLst>
          </p:cNvPr>
          <p:cNvSpPr/>
          <p:nvPr/>
        </p:nvSpPr>
        <p:spPr>
          <a:xfrm>
            <a:off x="5451423" y="3265412"/>
            <a:ext cx="382542" cy="36855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C3A3-35D4-EF6B-D1FF-2F5EC26F8DC3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641891" y="3443410"/>
            <a:ext cx="809532" cy="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CE668-0303-1253-2E00-8638AF5B2E5C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4641891" y="1931182"/>
            <a:ext cx="773464" cy="8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3A3B11-9306-20F8-30F3-5B7B68D35239}"/>
              </a:ext>
            </a:extLst>
          </p:cNvPr>
          <p:cNvCxnSpPr>
            <a:cxnSpLocks/>
            <a:stCxn id="58" idx="6"/>
            <a:endCxn id="52" idx="1"/>
          </p:cNvCxnSpPr>
          <p:nvPr/>
        </p:nvCxnSpPr>
        <p:spPr>
          <a:xfrm>
            <a:off x="5797897" y="1932064"/>
            <a:ext cx="407047" cy="6138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D085A8-CAE6-A75C-0B0E-6D5504840E13}"/>
              </a:ext>
            </a:extLst>
          </p:cNvPr>
          <p:cNvCxnSpPr>
            <a:cxnSpLocks/>
            <a:stCxn id="59" idx="6"/>
            <a:endCxn id="52" idx="3"/>
          </p:cNvCxnSpPr>
          <p:nvPr/>
        </p:nvCxnSpPr>
        <p:spPr>
          <a:xfrm flipV="1">
            <a:off x="5833965" y="2806500"/>
            <a:ext cx="370979" cy="6431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E0C124-CC65-D289-53C9-096360D6EA15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4450620" y="2115458"/>
            <a:ext cx="1615" cy="376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D9F8BE-B25D-2527-097A-6E5F719D2E12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4450620" y="2860473"/>
            <a:ext cx="1615" cy="3986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BBD03F-0CC4-AE9C-E2BD-10343D22EC92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3294614" y="2113827"/>
            <a:ext cx="3254" cy="1145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CE762F-E82A-AC72-44DC-B5599B6DF467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3433117" y="2806500"/>
            <a:ext cx="883869" cy="5066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FCB9BC-453D-1E7A-168B-B1F08708C560}"/>
              </a:ext>
            </a:extLst>
          </p:cNvPr>
          <p:cNvCxnSpPr>
            <a:cxnSpLocks/>
            <a:stCxn id="51" idx="5"/>
            <a:endCxn id="59" idx="1"/>
          </p:cNvCxnSpPr>
          <p:nvPr/>
        </p:nvCxnSpPr>
        <p:spPr>
          <a:xfrm>
            <a:off x="4585869" y="2061485"/>
            <a:ext cx="921576" cy="12579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532AC1-1CC7-6F4F-A8FB-8425BE665D5A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5606626" y="2116340"/>
            <a:ext cx="36068" cy="1149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74D615-A026-873B-F965-1667F4724D0C}"/>
              </a:ext>
            </a:extLst>
          </p:cNvPr>
          <p:cNvSpPr txBox="1"/>
          <p:nvPr/>
        </p:nvSpPr>
        <p:spPr>
          <a:xfrm>
            <a:off x="2634797" y="20538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57A73B-E265-3BF2-7A7E-0E77A6471610}"/>
              </a:ext>
            </a:extLst>
          </p:cNvPr>
          <p:cNvSpPr txBox="1"/>
          <p:nvPr/>
        </p:nvSpPr>
        <p:spPr>
          <a:xfrm>
            <a:off x="2600345" y="29907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1035D-E961-F095-B975-461D04A5E492}"/>
              </a:ext>
            </a:extLst>
          </p:cNvPr>
          <p:cNvSpPr txBox="1"/>
          <p:nvPr/>
        </p:nvSpPr>
        <p:spPr>
          <a:xfrm>
            <a:off x="3259352" y="2514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611B3-C99F-65EB-4907-10D350632D20}"/>
              </a:ext>
            </a:extLst>
          </p:cNvPr>
          <p:cNvSpPr txBox="1"/>
          <p:nvPr/>
        </p:nvSpPr>
        <p:spPr>
          <a:xfrm>
            <a:off x="3733025" y="1621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8E8312-6AA9-D43D-8974-C9EA3A616918}"/>
              </a:ext>
            </a:extLst>
          </p:cNvPr>
          <p:cNvSpPr txBox="1"/>
          <p:nvPr/>
        </p:nvSpPr>
        <p:spPr>
          <a:xfrm>
            <a:off x="3708029" y="2752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DA75C5-3FFF-C1B3-7AD6-A554BF9F3909}"/>
              </a:ext>
            </a:extLst>
          </p:cNvPr>
          <p:cNvSpPr txBox="1"/>
          <p:nvPr/>
        </p:nvSpPr>
        <p:spPr>
          <a:xfrm>
            <a:off x="3708029" y="3450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EB57A-0063-D1EB-8B1D-1D381C9FEF0E}"/>
              </a:ext>
            </a:extLst>
          </p:cNvPr>
          <p:cNvSpPr txBox="1"/>
          <p:nvPr/>
        </p:nvSpPr>
        <p:spPr>
          <a:xfrm>
            <a:off x="4201871" y="21532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DE3-AB92-4338-CC61-97E80E3DF807}"/>
              </a:ext>
            </a:extLst>
          </p:cNvPr>
          <p:cNvSpPr txBox="1"/>
          <p:nvPr/>
        </p:nvSpPr>
        <p:spPr>
          <a:xfrm>
            <a:off x="4890787" y="163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2EF1BD-A12F-01E7-5E84-8617779F1DFF}"/>
              </a:ext>
            </a:extLst>
          </p:cNvPr>
          <p:cNvSpPr txBox="1"/>
          <p:nvPr/>
        </p:nvSpPr>
        <p:spPr>
          <a:xfrm>
            <a:off x="4946818" y="24178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A2E76-2A00-0AA8-DE7E-47FEF0C88080}"/>
              </a:ext>
            </a:extLst>
          </p:cNvPr>
          <p:cNvSpPr txBox="1"/>
          <p:nvPr/>
        </p:nvSpPr>
        <p:spPr>
          <a:xfrm>
            <a:off x="4904631" y="344178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C5E979-3C82-1B57-3508-78CE6E1066DC}"/>
              </a:ext>
            </a:extLst>
          </p:cNvPr>
          <p:cNvSpPr txBox="1"/>
          <p:nvPr/>
        </p:nvSpPr>
        <p:spPr>
          <a:xfrm>
            <a:off x="5565528" y="2545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E7316F-5D26-FC27-1780-CED2CF708025}"/>
              </a:ext>
            </a:extLst>
          </p:cNvPr>
          <p:cNvSpPr txBox="1"/>
          <p:nvPr/>
        </p:nvSpPr>
        <p:spPr>
          <a:xfrm>
            <a:off x="5948966" y="2030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C85E50-ACA3-66E3-1588-D17E972407F5}"/>
              </a:ext>
            </a:extLst>
          </p:cNvPr>
          <p:cNvSpPr txBox="1"/>
          <p:nvPr/>
        </p:nvSpPr>
        <p:spPr>
          <a:xfrm>
            <a:off x="5971531" y="30598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8D4F4-4C19-BC7D-CC22-78BF998A3298}"/>
              </a:ext>
            </a:extLst>
          </p:cNvPr>
          <p:cNvSpPr txBox="1"/>
          <p:nvPr/>
        </p:nvSpPr>
        <p:spPr>
          <a:xfrm>
            <a:off x="4230047" y="1385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1B41-D775-E308-BEC1-4C8B6FB300BE}"/>
              </a:ext>
            </a:extLst>
          </p:cNvPr>
          <p:cNvSpPr txBox="1"/>
          <p:nvPr/>
        </p:nvSpPr>
        <p:spPr>
          <a:xfrm>
            <a:off x="5404087" y="13531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1D63-9235-DA5D-2216-96EC0B90B609}"/>
              </a:ext>
            </a:extLst>
          </p:cNvPr>
          <p:cNvSpPr txBox="1"/>
          <p:nvPr/>
        </p:nvSpPr>
        <p:spPr>
          <a:xfrm>
            <a:off x="3134465" y="1375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1A66B-7642-ACE7-D64F-6673AB1DED7C}"/>
              </a:ext>
            </a:extLst>
          </p:cNvPr>
          <p:cNvSpPr txBox="1"/>
          <p:nvPr/>
        </p:nvSpPr>
        <p:spPr>
          <a:xfrm>
            <a:off x="2353758" y="2162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F4CAA-57A4-5E46-C1BB-D08BF599C68E}"/>
              </a:ext>
            </a:extLst>
          </p:cNvPr>
          <p:cNvSpPr txBox="1"/>
          <p:nvPr/>
        </p:nvSpPr>
        <p:spPr>
          <a:xfrm>
            <a:off x="6140814" y="2105805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D9FE5-5EF4-A2DE-E28D-77340C864CAC}"/>
              </a:ext>
            </a:extLst>
          </p:cNvPr>
          <p:cNvSpPr txBox="1"/>
          <p:nvPr/>
        </p:nvSpPr>
        <p:spPr>
          <a:xfrm>
            <a:off x="3146127" y="3627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7B89-6CE2-0932-1A3B-1F2BB6DD8C0C}"/>
              </a:ext>
            </a:extLst>
          </p:cNvPr>
          <p:cNvSpPr txBox="1"/>
          <p:nvPr/>
        </p:nvSpPr>
        <p:spPr>
          <a:xfrm>
            <a:off x="4294706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903F-10FA-1333-45AF-AAC9DB45FA1B}"/>
              </a:ext>
            </a:extLst>
          </p:cNvPr>
          <p:cNvSpPr txBox="1"/>
          <p:nvPr/>
        </p:nvSpPr>
        <p:spPr>
          <a:xfrm>
            <a:off x="5484991" y="363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E7006-6680-EDBD-3F83-74C7A04D69F4}"/>
              </a:ext>
            </a:extLst>
          </p:cNvPr>
          <p:cNvSpPr txBox="1"/>
          <p:nvPr/>
        </p:nvSpPr>
        <p:spPr>
          <a:xfrm>
            <a:off x="3875616" y="24452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/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8B9D6E-161B-E7E9-C86F-CE554F46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7" y="2504838"/>
                <a:ext cx="5358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3D400A8-D309-CB99-1059-E810A60B56E3}"/>
              </a:ext>
            </a:extLst>
          </p:cNvPr>
          <p:cNvSpPr txBox="1"/>
          <p:nvPr/>
        </p:nvSpPr>
        <p:spPr>
          <a:xfrm>
            <a:off x="364518" y="367099"/>
            <a:ext cx="3757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Relax all the outgoing edges from 5.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737353"/>
      </p:ext>
    </p:extLst>
  </p:cSld>
  <p:clrMapOvr>
    <a:masterClrMapping/>
  </p:clrMapOvr>
</p:sld>
</file>

<file path=ppt/theme/theme1.xml><?xml version="1.0" encoding="utf-8"?>
<a:theme xmlns:a="http://schemas.openxmlformats.org/drawingml/2006/main" name="Safety Consulting XL by Slidesgo">
  <a:themeElements>
    <a:clrScheme name="Simple Light">
      <a:dk1>
        <a:srgbClr val="0E2138"/>
      </a:dk1>
      <a:lt1>
        <a:srgbClr val="757F8C"/>
      </a:lt1>
      <a:dk2>
        <a:srgbClr val="C9D4DC"/>
      </a:dk2>
      <a:lt2>
        <a:srgbClr val="F3F3F3"/>
      </a:lt2>
      <a:accent1>
        <a:srgbClr val="F9C358"/>
      </a:accent1>
      <a:accent2>
        <a:srgbClr val="FFD966"/>
      </a:accent2>
      <a:accent3>
        <a:srgbClr val="FFE599"/>
      </a:accent3>
      <a:accent4>
        <a:srgbClr val="FFF2CC"/>
      </a:accent4>
      <a:accent5>
        <a:srgbClr val="0E2138"/>
      </a:accent5>
      <a:accent6>
        <a:srgbClr val="757F8C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4787</TotalTime>
  <Words>5944</Words>
  <Application>Microsoft Office PowerPoint</Application>
  <PresentationFormat>On-screen Show (16:9)</PresentationFormat>
  <Paragraphs>2908</Paragraphs>
  <Slides>126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39" baseType="lpstr">
      <vt:lpstr>Roboto Condensed Light</vt:lpstr>
      <vt:lpstr>Roboto Light</vt:lpstr>
      <vt:lpstr>Livvic Light</vt:lpstr>
      <vt:lpstr>Roboto</vt:lpstr>
      <vt:lpstr>Fira Sans Extra Condensed Medium</vt:lpstr>
      <vt:lpstr>Nunito Light</vt:lpstr>
      <vt:lpstr>Wingdings</vt:lpstr>
      <vt:lpstr>Arial</vt:lpstr>
      <vt:lpstr>Consolas</vt:lpstr>
      <vt:lpstr>Anton</vt:lpstr>
      <vt:lpstr>Cambria Math</vt:lpstr>
      <vt:lpstr>Nunito</vt:lpstr>
      <vt:lpstr>Safety Consulting XL by Slidesgo</vt:lpstr>
      <vt:lpstr>Dijkstra’s Algorithm</vt:lpstr>
      <vt:lpstr>Introduction to Path Finding Problem</vt:lpstr>
      <vt:lpstr>Introduction to Path Finding Problem</vt:lpstr>
      <vt:lpstr>Introduction to Path Finding Problem</vt:lpstr>
      <vt:lpstr>Path-Finding Applications</vt:lpstr>
      <vt:lpstr>Path-Finding Applications</vt:lpstr>
      <vt:lpstr>The Shortest Path Problem</vt:lpstr>
      <vt:lpstr>The Shortest Path Problem</vt:lpstr>
      <vt:lpstr>Variations of The Shortest Path Problem</vt:lpstr>
      <vt:lpstr>Shortest Path Algorithms</vt:lpstr>
      <vt:lpstr>Dijkstra’s Algorithm</vt:lpstr>
      <vt:lpstr>Dijkstra’s Algorithm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Dijkstra Works</vt:lpstr>
      <vt:lpstr>How Dijkstra Works 1. relaxation</vt:lpstr>
      <vt:lpstr>How Dijkstra Works 1. relaxation</vt:lpstr>
      <vt:lpstr>How Dijkstra Works 1. relaxation</vt:lpstr>
      <vt:lpstr>How Dijkstra Works 1. relaxation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Dijkstra Works 2. Order of Relaxation</vt:lpstr>
      <vt:lpstr>How Dijkstra Works 2. Order of Relaxation</vt:lpstr>
      <vt:lpstr>How Dijkstra Works 2. Order of Relaxation</vt:lpstr>
      <vt:lpstr>How Dijkstra Works 2. Order of Relaxation</vt:lpstr>
      <vt:lpstr>How Dijkstra Works 2. Order of Relaxation</vt:lpstr>
      <vt:lpstr>How Dijkstra Works 2. Order of Relaxation</vt:lpstr>
      <vt:lpstr>How Dijkstra Works 2. Order of Relaxation</vt:lpstr>
      <vt:lpstr>How Dijkstra Works 2. Order of Relaxation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Implementation</vt:lpstr>
      <vt:lpstr>Implementation</vt:lpstr>
      <vt:lpstr>Implementation</vt:lpstr>
      <vt:lpstr>Implementation</vt:lpstr>
      <vt:lpstr>PowerPoint Presentation</vt:lpstr>
      <vt:lpstr>PowerPoint Presentation</vt:lpstr>
      <vt:lpstr>Implementation</vt:lpstr>
      <vt:lpstr>Implementation</vt:lpstr>
      <vt:lpstr>Implementation</vt:lpstr>
      <vt:lpstr>PowerPoint Presentation</vt:lpstr>
      <vt:lpstr>PowerPoint Presentation</vt:lpstr>
      <vt:lpstr>TO SOLVE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Prallel &amp; Distributed Systems</dc:title>
  <dc:creator>Mohamed ElSayed</dc:creator>
  <cp:lastModifiedBy>Sara Adel</cp:lastModifiedBy>
  <cp:revision>611</cp:revision>
  <dcterms:modified xsi:type="dcterms:W3CDTF">2024-04-01T19:50:45Z</dcterms:modified>
</cp:coreProperties>
</file>