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63" r:id="rId5"/>
    <p:sldId id="264" r:id="rId6"/>
    <p:sldId id="279" r:id="rId7"/>
    <p:sldId id="265" r:id="rId8"/>
    <p:sldId id="280" r:id="rId9"/>
    <p:sldId id="281" r:id="rId10"/>
    <p:sldId id="282" r:id="rId11"/>
    <p:sldId id="269" r:id="rId12"/>
    <p:sldId id="260" r:id="rId13"/>
    <p:sldId id="261" r:id="rId14"/>
    <p:sldId id="283" r:id="rId15"/>
    <p:sldId id="270" r:id="rId16"/>
    <p:sldId id="271" r:id="rId17"/>
    <p:sldId id="284" r:id="rId18"/>
    <p:sldId id="285" r:id="rId19"/>
    <p:sldId id="286" r:id="rId20"/>
    <p:sldId id="277" r:id="rId21"/>
    <p:sldId id="268" r:id="rId22"/>
    <p:sldId id="267" r:id="rId23"/>
    <p:sldId id="275" r:id="rId24"/>
    <p:sldId id="273" r:id="rId25"/>
    <p:sldId id="276" r:id="rId26"/>
    <p:sldId id="278"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92" autoAdjust="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9F6-7DE4-1D3A-57C3-0D0BD1B33123}"/>
              </a:ext>
            </a:extLst>
          </p:cNvPr>
          <p:cNvSpPr>
            <a:spLocks noGrp="1"/>
          </p:cNvSpPr>
          <p:nvPr>
            <p:ph type="ctrTitle"/>
          </p:nvPr>
        </p:nvSpPr>
        <p:spPr>
          <a:xfrm>
            <a:off x="1053399" y="2546677"/>
            <a:ext cx="7315200" cy="1183495"/>
          </a:xfrm>
        </p:spPr>
        <p:txBody>
          <a:bodyPr>
            <a:normAutofit/>
          </a:bodyPr>
          <a:lstStyle/>
          <a:p>
            <a:r>
              <a:rPr lang="en-US" sz="5400" dirty="0"/>
              <a:t>Lending Club Case Study</a:t>
            </a:r>
          </a:p>
        </p:txBody>
      </p:sp>
      <p:sp>
        <p:nvSpPr>
          <p:cNvPr id="3" name="Subtitle 2">
            <a:extLst>
              <a:ext uri="{FF2B5EF4-FFF2-40B4-BE49-F238E27FC236}">
                <a16:creationId xmlns:a16="http://schemas.microsoft.com/office/drawing/2014/main" id="{331D79A1-10C2-47D3-C925-114B8FA37DF4}"/>
              </a:ext>
            </a:extLst>
          </p:cNvPr>
          <p:cNvSpPr>
            <a:spLocks noGrp="1"/>
          </p:cNvSpPr>
          <p:nvPr>
            <p:ph type="subTitle" idx="1"/>
          </p:nvPr>
        </p:nvSpPr>
        <p:spPr>
          <a:xfrm>
            <a:off x="4165600" y="5439503"/>
            <a:ext cx="5120471" cy="914400"/>
          </a:xfrm>
        </p:spPr>
        <p:txBody>
          <a:bodyPr/>
          <a:lstStyle/>
          <a:p>
            <a:r>
              <a:rPr lang="en-US" dirty="0"/>
              <a:t>- Neha Sharma and </a:t>
            </a:r>
            <a:r>
              <a:rPr lang="en-US" dirty="0" err="1"/>
              <a:t>Rawoof</a:t>
            </a:r>
            <a:r>
              <a:rPr lang="en-US" dirty="0"/>
              <a:t> Mohammad</a:t>
            </a:r>
          </a:p>
        </p:txBody>
      </p:sp>
    </p:spTree>
    <p:extLst>
      <p:ext uri="{BB962C8B-B14F-4D97-AF65-F5344CB8AC3E}">
        <p14:creationId xmlns:p14="http://schemas.microsoft.com/office/powerpoint/2010/main" val="380715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Distribution of loans by House ownership</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More loans are taken by people who are on rent or mortgage and also have higher chances of defaulting.</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However, there is no significant difference in distribution of paid loans vs charged off loans w.r.t home ownership.</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63A60D0-5C8A-CF46-BA8B-3958A2C35852}"/>
              </a:ext>
            </a:extLst>
          </p:cNvPr>
          <p:cNvPicPr>
            <a:picLocks noChangeAspect="1"/>
          </p:cNvPicPr>
          <p:nvPr/>
        </p:nvPicPr>
        <p:blipFill>
          <a:blip r:embed="rId2"/>
          <a:stretch>
            <a:fillRect/>
          </a:stretch>
        </p:blipFill>
        <p:spPr>
          <a:xfrm>
            <a:off x="3952875" y="1"/>
            <a:ext cx="7258050" cy="3253124"/>
          </a:xfrm>
          <a:prstGeom prst="rect">
            <a:avLst/>
          </a:prstGeom>
        </p:spPr>
      </p:pic>
      <p:pic>
        <p:nvPicPr>
          <p:cNvPr id="5" name="Picture 4">
            <a:extLst>
              <a:ext uri="{FF2B5EF4-FFF2-40B4-BE49-F238E27FC236}">
                <a16:creationId xmlns:a16="http://schemas.microsoft.com/office/drawing/2014/main" id="{FD222980-DCB2-526E-15A4-0F95EEB30577}"/>
              </a:ext>
            </a:extLst>
          </p:cNvPr>
          <p:cNvPicPr>
            <a:picLocks noChangeAspect="1"/>
          </p:cNvPicPr>
          <p:nvPr/>
        </p:nvPicPr>
        <p:blipFill>
          <a:blip r:embed="rId3"/>
          <a:stretch>
            <a:fillRect/>
          </a:stretch>
        </p:blipFill>
        <p:spPr>
          <a:xfrm>
            <a:off x="3886200" y="3253125"/>
            <a:ext cx="7410450" cy="3424427"/>
          </a:xfrm>
          <a:prstGeom prst="rect">
            <a:avLst/>
          </a:prstGeom>
        </p:spPr>
      </p:pic>
    </p:spTree>
    <p:extLst>
      <p:ext uri="{BB962C8B-B14F-4D97-AF65-F5344CB8AC3E}">
        <p14:creationId xmlns:p14="http://schemas.microsoft.com/office/powerpoint/2010/main" val="208973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853D-A09A-92CD-E47A-A570E48E512C}"/>
              </a:ext>
            </a:extLst>
          </p:cNvPr>
          <p:cNvSpPr>
            <a:spLocks noGrp="1"/>
          </p:cNvSpPr>
          <p:nvPr>
            <p:ph type="title"/>
          </p:nvPr>
        </p:nvSpPr>
        <p:spPr/>
        <p:txBody>
          <a:bodyPr>
            <a:normAutofit/>
          </a:bodyPr>
          <a:lstStyle/>
          <a:p>
            <a:r>
              <a:rPr lang="en-US" dirty="0"/>
              <a:t>Verification status</a:t>
            </a:r>
            <a:br>
              <a:rPr lang="en-US" dirty="0"/>
            </a:br>
            <a:br>
              <a:rPr lang="en-US" dirty="0"/>
            </a:br>
            <a:r>
              <a:rPr lang="en-US" sz="2000" dirty="0"/>
              <a:t>- Most of the non-verified loans are paid off hence the nature of loan re-payment is not dependent upon the verification status.</a:t>
            </a:r>
          </a:p>
        </p:txBody>
      </p:sp>
      <p:pic>
        <p:nvPicPr>
          <p:cNvPr id="4" name="Picture 3">
            <a:extLst>
              <a:ext uri="{FF2B5EF4-FFF2-40B4-BE49-F238E27FC236}">
                <a16:creationId xmlns:a16="http://schemas.microsoft.com/office/drawing/2014/main" id="{AE5B42BD-C622-DC15-424F-0D072190FAAE}"/>
              </a:ext>
            </a:extLst>
          </p:cNvPr>
          <p:cNvPicPr>
            <a:picLocks noChangeAspect="1"/>
          </p:cNvPicPr>
          <p:nvPr/>
        </p:nvPicPr>
        <p:blipFill>
          <a:blip r:embed="rId2"/>
          <a:stretch>
            <a:fillRect/>
          </a:stretch>
        </p:blipFill>
        <p:spPr>
          <a:xfrm>
            <a:off x="3703183" y="697819"/>
            <a:ext cx="7951788" cy="5431221"/>
          </a:xfrm>
          <a:prstGeom prst="rect">
            <a:avLst/>
          </a:prstGeom>
        </p:spPr>
      </p:pic>
    </p:spTree>
    <p:extLst>
      <p:ext uri="{BB962C8B-B14F-4D97-AF65-F5344CB8AC3E}">
        <p14:creationId xmlns:p14="http://schemas.microsoft.com/office/powerpoint/2010/main" val="304778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F022-54F2-EDCF-809E-B240A6DDDD3D}"/>
              </a:ext>
            </a:extLst>
          </p:cNvPr>
          <p:cNvSpPr>
            <a:spLocks noGrp="1"/>
          </p:cNvSpPr>
          <p:nvPr>
            <p:ph type="title"/>
          </p:nvPr>
        </p:nvSpPr>
        <p:spPr>
          <a:xfrm>
            <a:off x="252919" y="2092036"/>
            <a:ext cx="2947482" cy="3632984"/>
          </a:xfrm>
        </p:spPr>
        <p:txBody>
          <a:bodyPr>
            <a:normAutofit fontScale="90000"/>
          </a:bodyPr>
          <a:lstStyle/>
          <a:p>
            <a:r>
              <a:rPr lang="en-US" dirty="0"/>
              <a:t>Loan amount &amp; Installment</a:t>
            </a:r>
            <a:br>
              <a:rPr lang="en-US" dirty="0"/>
            </a:br>
            <a:br>
              <a:rPr lang="en-US" dirty="0"/>
            </a:br>
            <a:r>
              <a:rPr lang="en-US" sz="2200" dirty="0"/>
              <a:t>- There is a very little difference in loan amount and installment among both fully paid and charged off loans.</a:t>
            </a:r>
            <a:br>
              <a:rPr lang="en-US" sz="2200" dirty="0"/>
            </a:br>
            <a:br>
              <a:rPr lang="en-US" sz="2200" dirty="0"/>
            </a:br>
            <a:r>
              <a:rPr lang="en-US" sz="2200" dirty="0"/>
              <a:t>- Funded amount and installments both seems to be little higher for charged off loans than that for fully paid loans.</a:t>
            </a:r>
            <a:br>
              <a:rPr lang="en-US" dirty="0"/>
            </a:br>
            <a:br>
              <a:rPr lang="en-US" dirty="0"/>
            </a:br>
            <a:endParaRPr lang="en-US" dirty="0"/>
          </a:p>
        </p:txBody>
      </p:sp>
      <p:pic>
        <p:nvPicPr>
          <p:cNvPr id="4" name="Picture 3">
            <a:extLst>
              <a:ext uri="{FF2B5EF4-FFF2-40B4-BE49-F238E27FC236}">
                <a16:creationId xmlns:a16="http://schemas.microsoft.com/office/drawing/2014/main" id="{37246262-9009-046B-20F0-3F7C94823F4C}"/>
              </a:ext>
            </a:extLst>
          </p:cNvPr>
          <p:cNvPicPr>
            <a:picLocks noChangeAspect="1"/>
          </p:cNvPicPr>
          <p:nvPr/>
        </p:nvPicPr>
        <p:blipFill>
          <a:blip r:embed="rId2"/>
          <a:stretch>
            <a:fillRect/>
          </a:stretch>
        </p:blipFill>
        <p:spPr>
          <a:xfrm>
            <a:off x="3991893" y="674035"/>
            <a:ext cx="7111536" cy="5469284"/>
          </a:xfrm>
          <a:prstGeom prst="rect">
            <a:avLst/>
          </a:prstGeom>
        </p:spPr>
      </p:pic>
    </p:spTree>
    <p:extLst>
      <p:ext uri="{BB962C8B-B14F-4D97-AF65-F5344CB8AC3E}">
        <p14:creationId xmlns:p14="http://schemas.microsoft.com/office/powerpoint/2010/main" val="193231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A908-E607-09AD-4E45-38BF5E8B981C}"/>
              </a:ext>
            </a:extLst>
          </p:cNvPr>
          <p:cNvSpPr>
            <a:spLocks noGrp="1"/>
          </p:cNvSpPr>
          <p:nvPr>
            <p:ph type="title"/>
          </p:nvPr>
        </p:nvSpPr>
        <p:spPr>
          <a:xfrm>
            <a:off x="110836" y="720436"/>
            <a:ext cx="3103419" cy="5320146"/>
          </a:xfrm>
        </p:spPr>
        <p:txBody>
          <a:bodyPr>
            <a:normAutofit/>
          </a:bodyPr>
          <a:lstStyle/>
          <a:p>
            <a:r>
              <a:rPr lang="en-US" sz="2800" dirty="0">
                <a:latin typeface="Arial" panose="020B0604020202020204" pitchFamily="34" charset="0"/>
                <a:cs typeface="Arial" panose="020B0604020202020204" pitchFamily="34" charset="0"/>
              </a:rPr>
              <a:t>Interest rate and Term</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Loans charged off typically had higher interest rates, signaling riskier loan terms that increase the likelihood of default.</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 higher proportion of loans with a 3-year (36-month) term were charged off compared to those with a 5-year (60-month) term.</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Also, 25% of loans with 60 months term were defaulted</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A630B61-C356-07E1-7AB3-6D2A450EC327}"/>
              </a:ext>
            </a:extLst>
          </p:cNvPr>
          <p:cNvPicPr>
            <a:picLocks noChangeAspect="1"/>
          </p:cNvPicPr>
          <p:nvPr/>
        </p:nvPicPr>
        <p:blipFill>
          <a:blip r:embed="rId2"/>
          <a:stretch>
            <a:fillRect/>
          </a:stretch>
        </p:blipFill>
        <p:spPr>
          <a:xfrm>
            <a:off x="4076701" y="587602"/>
            <a:ext cx="6838042" cy="5685116"/>
          </a:xfrm>
          <a:prstGeom prst="rect">
            <a:avLst/>
          </a:prstGeom>
        </p:spPr>
      </p:pic>
      <p:sp>
        <p:nvSpPr>
          <p:cNvPr id="5" name="TextBox 4">
            <a:extLst>
              <a:ext uri="{FF2B5EF4-FFF2-40B4-BE49-F238E27FC236}">
                <a16:creationId xmlns:a16="http://schemas.microsoft.com/office/drawing/2014/main" id="{899A6BD5-141A-9043-B87C-6EA2C57F7AC2}"/>
              </a:ext>
            </a:extLst>
          </p:cNvPr>
          <p:cNvSpPr txBox="1"/>
          <p:nvPr/>
        </p:nvSpPr>
        <p:spPr>
          <a:xfrm>
            <a:off x="3519055" y="235527"/>
            <a:ext cx="4502727" cy="461665"/>
          </a:xfrm>
          <a:prstGeom prst="rect">
            <a:avLst/>
          </a:prstGeom>
          <a:noFill/>
        </p:spPr>
        <p:txBody>
          <a:bodyPr wrap="square" rtlCol="0">
            <a:spAutoFit/>
          </a:bodyPr>
          <a:lstStyle/>
          <a:p>
            <a:pPr algn="ctr"/>
            <a:r>
              <a:rPr lang="en-US" sz="2400" b="1" dirty="0">
                <a:solidFill>
                  <a:schemeClr val="accent1"/>
                </a:solidFill>
              </a:rPr>
              <a:t>Interest rate &amp; Term</a:t>
            </a:r>
          </a:p>
        </p:txBody>
      </p:sp>
    </p:spTree>
    <p:extLst>
      <p:ext uri="{BB962C8B-B14F-4D97-AF65-F5344CB8AC3E}">
        <p14:creationId xmlns:p14="http://schemas.microsoft.com/office/powerpoint/2010/main" val="224665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A908-E607-09AD-4E45-38BF5E8B981C}"/>
              </a:ext>
            </a:extLst>
          </p:cNvPr>
          <p:cNvSpPr>
            <a:spLocks noGrp="1"/>
          </p:cNvSpPr>
          <p:nvPr>
            <p:ph type="title"/>
          </p:nvPr>
        </p:nvSpPr>
        <p:spPr>
          <a:xfrm>
            <a:off x="110836" y="720436"/>
            <a:ext cx="3103419" cy="5320146"/>
          </a:xfrm>
        </p:spPr>
        <p:txBody>
          <a:bodyPr>
            <a:normAutofit/>
          </a:bodyPr>
          <a:lstStyle/>
          <a:p>
            <a:r>
              <a:rPr lang="en-US" sz="2800" dirty="0">
                <a:latin typeface="Arial" panose="020B0604020202020204" pitchFamily="34" charset="0"/>
                <a:cs typeface="Arial" panose="020B0604020202020204" pitchFamily="34" charset="0"/>
              </a:rPr>
              <a:t>Distribution of Loans by late fees</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Among the 1995 customers  who paid late fees, 863  of them defaulted.</a:t>
            </a:r>
            <a:br>
              <a:rPr lang="en-US" sz="105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a:t>Hence it can be concluded that , people with history of late fee payment will have 43% chance of becoming a defaulter.</a:t>
            </a:r>
            <a:br>
              <a:rPr lang="en-US" sz="1800" dirty="0"/>
            </a:br>
            <a:endParaRPr 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A6BD5-141A-9043-B87C-6EA2C57F7AC2}"/>
              </a:ext>
            </a:extLst>
          </p:cNvPr>
          <p:cNvSpPr txBox="1"/>
          <p:nvPr/>
        </p:nvSpPr>
        <p:spPr>
          <a:xfrm>
            <a:off x="3519055" y="235527"/>
            <a:ext cx="6710795" cy="461665"/>
          </a:xfrm>
          <a:prstGeom prst="rect">
            <a:avLst/>
          </a:prstGeom>
          <a:noFill/>
        </p:spPr>
        <p:txBody>
          <a:bodyPr wrap="square" rtlCol="0">
            <a:spAutoFit/>
          </a:bodyPr>
          <a:lstStyle/>
          <a:p>
            <a:pPr algn="ctr"/>
            <a:r>
              <a:rPr lang="en-US" sz="2400" b="1" dirty="0">
                <a:solidFill>
                  <a:schemeClr val="accent1"/>
                </a:solidFill>
              </a:rPr>
              <a:t>Analyzing late fees factor against defaulters</a:t>
            </a:r>
          </a:p>
        </p:txBody>
      </p:sp>
      <p:pic>
        <p:nvPicPr>
          <p:cNvPr id="3" name="Picture 2">
            <a:extLst>
              <a:ext uri="{FF2B5EF4-FFF2-40B4-BE49-F238E27FC236}">
                <a16:creationId xmlns:a16="http://schemas.microsoft.com/office/drawing/2014/main" id="{403EE928-9E39-BB9A-6B14-0CC88A5274B9}"/>
              </a:ext>
            </a:extLst>
          </p:cNvPr>
          <p:cNvPicPr>
            <a:picLocks noChangeAspect="1"/>
          </p:cNvPicPr>
          <p:nvPr/>
        </p:nvPicPr>
        <p:blipFill>
          <a:blip r:embed="rId2"/>
          <a:stretch>
            <a:fillRect/>
          </a:stretch>
        </p:blipFill>
        <p:spPr>
          <a:xfrm>
            <a:off x="4154371" y="720436"/>
            <a:ext cx="6075479" cy="2805084"/>
          </a:xfrm>
          <a:prstGeom prst="rect">
            <a:avLst/>
          </a:prstGeom>
        </p:spPr>
      </p:pic>
      <p:pic>
        <p:nvPicPr>
          <p:cNvPr id="6" name="Picture 5">
            <a:extLst>
              <a:ext uri="{FF2B5EF4-FFF2-40B4-BE49-F238E27FC236}">
                <a16:creationId xmlns:a16="http://schemas.microsoft.com/office/drawing/2014/main" id="{9ECD0581-A702-D4D6-999E-E032577EF95C}"/>
              </a:ext>
            </a:extLst>
          </p:cNvPr>
          <p:cNvPicPr>
            <a:picLocks noChangeAspect="1"/>
          </p:cNvPicPr>
          <p:nvPr/>
        </p:nvPicPr>
        <p:blipFill>
          <a:blip r:embed="rId3"/>
          <a:stretch>
            <a:fillRect/>
          </a:stretch>
        </p:blipFill>
        <p:spPr>
          <a:xfrm>
            <a:off x="4154371" y="3633603"/>
            <a:ext cx="6819469" cy="2805084"/>
          </a:xfrm>
          <a:prstGeom prst="rect">
            <a:avLst/>
          </a:prstGeom>
        </p:spPr>
      </p:pic>
    </p:spTree>
    <p:extLst>
      <p:ext uri="{BB962C8B-B14F-4D97-AF65-F5344CB8AC3E}">
        <p14:creationId xmlns:p14="http://schemas.microsoft.com/office/powerpoint/2010/main" val="200231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F38B-8651-3146-E68C-557BF757C4CC}"/>
              </a:ext>
            </a:extLst>
          </p:cNvPr>
          <p:cNvSpPr>
            <a:spLocks noGrp="1"/>
          </p:cNvSpPr>
          <p:nvPr>
            <p:ph type="title"/>
          </p:nvPr>
        </p:nvSpPr>
        <p:spPr>
          <a:xfrm>
            <a:off x="252919" y="843153"/>
            <a:ext cx="2947482" cy="4881867"/>
          </a:xfrm>
        </p:spPr>
        <p:txBody>
          <a:bodyPr>
            <a:normAutofit fontScale="90000"/>
          </a:bodyPr>
          <a:lstStyle/>
          <a:p>
            <a:r>
              <a:rPr lang="en-US" sz="2600" dirty="0">
                <a:latin typeface="Arial" panose="020B0604020202020204" pitchFamily="34" charset="0"/>
                <a:cs typeface="Arial" panose="020B0604020202020204" pitchFamily="34" charset="0"/>
              </a:rPr>
              <a:t>Analyzing employment length for charged off loans</a:t>
            </a:r>
            <a:br>
              <a:rPr lang="en-US" sz="2600"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Majority of charged off loans belonged to clients having 10+ years of experience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However, percentage of loans defaulted by each employment length group is around 15% . So, nothing can be derived w.r.t employment length.</a:t>
            </a:r>
          </a:p>
        </p:txBody>
      </p:sp>
      <p:pic>
        <p:nvPicPr>
          <p:cNvPr id="4" name="Picture 3">
            <a:extLst>
              <a:ext uri="{FF2B5EF4-FFF2-40B4-BE49-F238E27FC236}">
                <a16:creationId xmlns:a16="http://schemas.microsoft.com/office/drawing/2014/main" id="{51452089-D412-D5AC-5608-CB1A6F1AD9C2}"/>
              </a:ext>
            </a:extLst>
          </p:cNvPr>
          <p:cNvPicPr>
            <a:picLocks noChangeAspect="1"/>
          </p:cNvPicPr>
          <p:nvPr/>
        </p:nvPicPr>
        <p:blipFill>
          <a:blip r:embed="rId2"/>
          <a:stretch>
            <a:fillRect/>
          </a:stretch>
        </p:blipFill>
        <p:spPr>
          <a:xfrm>
            <a:off x="3673475" y="843153"/>
            <a:ext cx="8032999" cy="3290697"/>
          </a:xfrm>
          <a:prstGeom prst="rect">
            <a:avLst/>
          </a:prstGeom>
        </p:spPr>
      </p:pic>
      <p:pic>
        <p:nvPicPr>
          <p:cNvPr id="5" name="Picture 4" descr="A graph of blue bars&#10;&#10;Description automatically generated with medium confidence">
            <a:extLst>
              <a:ext uri="{FF2B5EF4-FFF2-40B4-BE49-F238E27FC236}">
                <a16:creationId xmlns:a16="http://schemas.microsoft.com/office/drawing/2014/main" id="{AE1A40AF-0719-B4CB-D0D6-B70426E8160D}"/>
              </a:ext>
            </a:extLst>
          </p:cNvPr>
          <p:cNvPicPr>
            <a:picLocks noChangeAspect="1"/>
          </p:cNvPicPr>
          <p:nvPr/>
        </p:nvPicPr>
        <p:blipFill>
          <a:blip r:embed="rId3"/>
          <a:stretch>
            <a:fillRect/>
          </a:stretch>
        </p:blipFill>
        <p:spPr>
          <a:xfrm>
            <a:off x="3768974" y="4133850"/>
            <a:ext cx="8032999" cy="2781795"/>
          </a:xfrm>
          <a:prstGeom prst="rect">
            <a:avLst/>
          </a:prstGeom>
        </p:spPr>
      </p:pic>
    </p:spTree>
    <p:extLst>
      <p:ext uri="{BB962C8B-B14F-4D97-AF65-F5344CB8AC3E}">
        <p14:creationId xmlns:p14="http://schemas.microsoft.com/office/powerpoint/2010/main" val="110382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BD52-8B6A-14D6-C350-4854DA773BCE}"/>
              </a:ext>
            </a:extLst>
          </p:cNvPr>
          <p:cNvSpPr>
            <a:spLocks noGrp="1"/>
          </p:cNvSpPr>
          <p:nvPr>
            <p:ph type="title"/>
          </p:nvPr>
        </p:nvSpPr>
        <p:spPr>
          <a:xfrm>
            <a:off x="252919" y="655629"/>
            <a:ext cx="2947482" cy="5069391"/>
          </a:xfrm>
        </p:spPr>
        <p:txBody>
          <a:bodyPr>
            <a:normAutofit/>
          </a:bodyPr>
          <a:lstStyle/>
          <a:p>
            <a:r>
              <a:rPr lang="en-US" sz="2800" dirty="0">
                <a:latin typeface="Arial" panose="020B0604020202020204" pitchFamily="34" charset="0"/>
                <a:cs typeface="Arial" panose="020B0604020202020204" pitchFamily="34" charset="0"/>
              </a:rPr>
              <a:t>Analyzing public recorded bankruptcies for charged off loans</a:t>
            </a: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1274 customers had record of bankruptcies and 368 among them defaulted.</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28% customers with public record of bankruptcies have defaulted.</a:t>
            </a:r>
            <a:br>
              <a:rPr lang="en-US"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pic>
        <p:nvPicPr>
          <p:cNvPr id="6" name="Picture 5" descr="A white and orange rectangular object with a white background&#10;&#10;Description automatically generated with medium confidence">
            <a:extLst>
              <a:ext uri="{FF2B5EF4-FFF2-40B4-BE49-F238E27FC236}">
                <a16:creationId xmlns:a16="http://schemas.microsoft.com/office/drawing/2014/main" id="{DECDD83F-B861-F1C1-5CA1-50082CA9B1E5}"/>
              </a:ext>
            </a:extLst>
          </p:cNvPr>
          <p:cNvPicPr>
            <a:picLocks noChangeAspect="1"/>
          </p:cNvPicPr>
          <p:nvPr/>
        </p:nvPicPr>
        <p:blipFill>
          <a:blip r:embed="rId2"/>
          <a:stretch>
            <a:fillRect/>
          </a:stretch>
        </p:blipFill>
        <p:spPr>
          <a:xfrm>
            <a:off x="3698240" y="655629"/>
            <a:ext cx="7355840" cy="2951171"/>
          </a:xfrm>
          <a:prstGeom prst="rect">
            <a:avLst/>
          </a:prstGeom>
        </p:spPr>
      </p:pic>
      <p:pic>
        <p:nvPicPr>
          <p:cNvPr id="8" name="Picture 7" descr="A graph with blue squares&#10;&#10;Description automatically generated">
            <a:extLst>
              <a:ext uri="{FF2B5EF4-FFF2-40B4-BE49-F238E27FC236}">
                <a16:creationId xmlns:a16="http://schemas.microsoft.com/office/drawing/2014/main" id="{3D5F75AD-2DCD-DB68-43E4-96B0BF453DE9}"/>
              </a:ext>
            </a:extLst>
          </p:cNvPr>
          <p:cNvPicPr>
            <a:picLocks noChangeAspect="1"/>
          </p:cNvPicPr>
          <p:nvPr/>
        </p:nvPicPr>
        <p:blipFill>
          <a:blip r:embed="rId3"/>
          <a:stretch>
            <a:fillRect/>
          </a:stretch>
        </p:blipFill>
        <p:spPr>
          <a:xfrm>
            <a:off x="3698240" y="3688080"/>
            <a:ext cx="7355840" cy="3169920"/>
          </a:xfrm>
          <a:prstGeom prst="rect">
            <a:avLst/>
          </a:prstGeom>
        </p:spPr>
      </p:pic>
    </p:spTree>
    <p:extLst>
      <p:ext uri="{BB962C8B-B14F-4D97-AF65-F5344CB8AC3E}">
        <p14:creationId xmlns:p14="http://schemas.microsoft.com/office/powerpoint/2010/main" val="25161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BD52-8B6A-14D6-C350-4854DA773BCE}"/>
              </a:ext>
            </a:extLst>
          </p:cNvPr>
          <p:cNvSpPr>
            <a:spLocks noGrp="1"/>
          </p:cNvSpPr>
          <p:nvPr>
            <p:ph type="title"/>
          </p:nvPr>
        </p:nvSpPr>
        <p:spPr>
          <a:xfrm>
            <a:off x="252919" y="655629"/>
            <a:ext cx="2947482" cy="5069391"/>
          </a:xfrm>
        </p:spPr>
        <p:txBody>
          <a:bodyPr>
            <a:normAutofit/>
          </a:bodyPr>
          <a:lstStyle/>
          <a:p>
            <a:br>
              <a:rPr lang="en-US"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Analyzing Charged off loans and Fully paid loans in each state </a:t>
            </a:r>
            <a:br>
              <a:rPr lang="en-US" sz="2000" b="1"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Higher number of defaulted loans belonged to states CA,FL and NY likely due to economic factors.</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Conversely, states with no defaulters such as AK, DC, DE, MT, SD, VT, and WY, though having fewer loans, demonstrate stronger repayment behavior</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These insights highlight the importance of regional risk assessment in lending practices.</a:t>
            </a:r>
          </a:p>
        </p:txBody>
      </p:sp>
      <p:pic>
        <p:nvPicPr>
          <p:cNvPr id="3" name="Picture 2">
            <a:extLst>
              <a:ext uri="{FF2B5EF4-FFF2-40B4-BE49-F238E27FC236}">
                <a16:creationId xmlns:a16="http://schemas.microsoft.com/office/drawing/2014/main" id="{6F041BDC-C269-F5C2-61C2-F7BBC8006881}"/>
              </a:ext>
            </a:extLst>
          </p:cNvPr>
          <p:cNvPicPr>
            <a:picLocks noChangeAspect="1"/>
          </p:cNvPicPr>
          <p:nvPr/>
        </p:nvPicPr>
        <p:blipFill>
          <a:blip r:embed="rId2"/>
          <a:stretch>
            <a:fillRect/>
          </a:stretch>
        </p:blipFill>
        <p:spPr>
          <a:xfrm>
            <a:off x="3486149" y="711047"/>
            <a:ext cx="7845601" cy="5435906"/>
          </a:xfrm>
          <a:prstGeom prst="rect">
            <a:avLst/>
          </a:prstGeom>
        </p:spPr>
      </p:pic>
    </p:spTree>
    <p:extLst>
      <p:ext uri="{BB962C8B-B14F-4D97-AF65-F5344CB8AC3E}">
        <p14:creationId xmlns:p14="http://schemas.microsoft.com/office/powerpoint/2010/main" val="3125930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BD52-8B6A-14D6-C350-4854DA773BCE}"/>
              </a:ext>
            </a:extLst>
          </p:cNvPr>
          <p:cNvSpPr>
            <a:spLocks noGrp="1"/>
          </p:cNvSpPr>
          <p:nvPr>
            <p:ph type="title"/>
          </p:nvPr>
        </p:nvSpPr>
        <p:spPr>
          <a:xfrm>
            <a:off x="252919" y="655629"/>
            <a:ext cx="2947482" cy="5069391"/>
          </a:xfrm>
        </p:spPr>
        <p:txBody>
          <a:bodyPr>
            <a:normAutofit/>
          </a:bodyPr>
          <a:lstStyle/>
          <a:p>
            <a:br>
              <a:rPr lang="en-US"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Analyzing annual income vs loan amount</a:t>
            </a:r>
            <a:br>
              <a:rPr lang="en-US" sz="2000" b="1"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when salary, loan is divided into categories of 20k, 5k increments  respectively, and we find the median of loans for defaulted vs paid customers, it is observed that defaulted customer have a higher median.</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8B2D724-F556-5AC4-E04F-66DE298519DA}"/>
              </a:ext>
            </a:extLst>
          </p:cNvPr>
          <p:cNvPicPr>
            <a:picLocks noChangeAspect="1"/>
          </p:cNvPicPr>
          <p:nvPr/>
        </p:nvPicPr>
        <p:blipFill>
          <a:blip r:embed="rId2"/>
          <a:stretch>
            <a:fillRect/>
          </a:stretch>
        </p:blipFill>
        <p:spPr>
          <a:xfrm>
            <a:off x="3596640" y="3525837"/>
            <a:ext cx="7559040" cy="3250883"/>
          </a:xfrm>
          <a:prstGeom prst="rect">
            <a:avLst/>
          </a:prstGeom>
        </p:spPr>
      </p:pic>
      <p:pic>
        <p:nvPicPr>
          <p:cNvPr id="5" name="Picture 4">
            <a:extLst>
              <a:ext uri="{FF2B5EF4-FFF2-40B4-BE49-F238E27FC236}">
                <a16:creationId xmlns:a16="http://schemas.microsoft.com/office/drawing/2014/main" id="{DB346CBF-CD32-F81A-8A9F-C859A88A85DC}"/>
              </a:ext>
            </a:extLst>
          </p:cNvPr>
          <p:cNvPicPr>
            <a:picLocks noChangeAspect="1"/>
          </p:cNvPicPr>
          <p:nvPr/>
        </p:nvPicPr>
        <p:blipFill>
          <a:blip r:embed="rId3"/>
          <a:stretch>
            <a:fillRect/>
          </a:stretch>
        </p:blipFill>
        <p:spPr>
          <a:xfrm>
            <a:off x="3596640" y="428785"/>
            <a:ext cx="7792719" cy="2903378"/>
          </a:xfrm>
          <a:prstGeom prst="rect">
            <a:avLst/>
          </a:prstGeom>
        </p:spPr>
      </p:pic>
    </p:spTree>
    <p:extLst>
      <p:ext uri="{BB962C8B-B14F-4D97-AF65-F5344CB8AC3E}">
        <p14:creationId xmlns:p14="http://schemas.microsoft.com/office/powerpoint/2010/main" val="415145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BD52-8B6A-14D6-C350-4854DA773BCE}"/>
              </a:ext>
            </a:extLst>
          </p:cNvPr>
          <p:cNvSpPr>
            <a:spLocks noGrp="1"/>
          </p:cNvSpPr>
          <p:nvPr>
            <p:ph type="title"/>
          </p:nvPr>
        </p:nvSpPr>
        <p:spPr>
          <a:xfrm>
            <a:off x="252919" y="655629"/>
            <a:ext cx="2947482" cy="5069391"/>
          </a:xfrm>
        </p:spPr>
        <p:txBody>
          <a:bodyPr>
            <a:normAutofit fontScale="90000"/>
          </a:bodyPr>
          <a:lstStyle/>
          <a:p>
            <a:br>
              <a:rPr lang="en-US"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Analyzing annual income vs loan amount</a:t>
            </a:r>
            <a:br>
              <a:rPr lang="en-US" sz="2000" b="1" dirty="0">
                <a:latin typeface="Arial" panose="020B0604020202020204" pitchFamily="34" charset="0"/>
                <a:cs typeface="Arial" panose="020B0604020202020204" pitchFamily="34" charset="0"/>
              </a:rPr>
            </a:br>
            <a:br>
              <a:rPr lang="en-US" sz="18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Figure shows the heat map of percentage of defaulted customers in each salary and loan category.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Here, salary and loan are divided into categories of 6500k, 1.5k increments  respectively (considering salary range 15k to 95k)</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It can be observed that  defaulted percentage is maximum in highest loan category in each salary category. It indicates that customers who defaulted took highest loans w.r.t their salary category and could not pay back the loans.</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Max loan to a customer needs to be reduced to avoid such scenarios.</a:t>
            </a:r>
          </a:p>
        </p:txBody>
      </p:sp>
      <p:pic>
        <p:nvPicPr>
          <p:cNvPr id="3" name="Picture 2">
            <a:extLst>
              <a:ext uri="{FF2B5EF4-FFF2-40B4-BE49-F238E27FC236}">
                <a16:creationId xmlns:a16="http://schemas.microsoft.com/office/drawing/2014/main" id="{A7DF5AB2-66E2-1F19-4A28-6CA927E0E5BD}"/>
              </a:ext>
            </a:extLst>
          </p:cNvPr>
          <p:cNvPicPr>
            <a:picLocks noChangeAspect="1"/>
          </p:cNvPicPr>
          <p:nvPr/>
        </p:nvPicPr>
        <p:blipFill>
          <a:blip r:embed="rId2"/>
          <a:stretch>
            <a:fillRect/>
          </a:stretch>
        </p:blipFill>
        <p:spPr>
          <a:xfrm>
            <a:off x="3916939" y="757237"/>
            <a:ext cx="7014297" cy="5712168"/>
          </a:xfrm>
          <a:prstGeom prst="rect">
            <a:avLst/>
          </a:prstGeom>
        </p:spPr>
      </p:pic>
    </p:spTree>
    <p:extLst>
      <p:ext uri="{BB962C8B-B14F-4D97-AF65-F5344CB8AC3E}">
        <p14:creationId xmlns:p14="http://schemas.microsoft.com/office/powerpoint/2010/main" val="171266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E8AD-D50C-4222-3A38-BCD9499FEC07}"/>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41E9980-880A-CC10-8306-9721F674887F}"/>
              </a:ext>
            </a:extLst>
          </p:cNvPr>
          <p:cNvSpPr>
            <a:spLocks noGrp="1"/>
          </p:cNvSpPr>
          <p:nvPr>
            <p:ph idx="1"/>
          </p:nvPr>
        </p:nvSpPr>
        <p:spPr/>
        <p:txBody>
          <a:bodyPr>
            <a:normAutofit/>
          </a:bodyPr>
          <a:lstStyle/>
          <a:p>
            <a:r>
              <a:rPr lang="en-US" sz="2400" dirty="0"/>
              <a:t>This case study analyzes a consumer finance company specializing in lending diverse types of loans to urban customers. </a:t>
            </a:r>
          </a:p>
          <a:p>
            <a:r>
              <a:rPr lang="en-US" sz="2400" dirty="0"/>
              <a:t>The primary objective is to identify predictive patterns and factors that indicate the likelihood of loan default. </a:t>
            </a:r>
          </a:p>
          <a:p>
            <a:r>
              <a:rPr lang="en-US" sz="2400" dirty="0"/>
              <a:t>These insights will help form strategic decisions such as denying loans, reducing loan amounts, or adjusting interest rates for higher-risk applicants.</a:t>
            </a:r>
            <a:endParaRPr lang="en-US" sz="2400" dirty="0">
              <a:solidFill>
                <a:schemeClr val="tx1"/>
              </a:solidFill>
            </a:endParaRPr>
          </a:p>
        </p:txBody>
      </p:sp>
    </p:spTree>
    <p:extLst>
      <p:ext uri="{BB962C8B-B14F-4D97-AF65-F5344CB8AC3E}">
        <p14:creationId xmlns:p14="http://schemas.microsoft.com/office/powerpoint/2010/main" val="3349575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FD7E-066C-4D7A-A507-027A18B1EE24}"/>
              </a:ext>
            </a:extLst>
          </p:cNvPr>
          <p:cNvSpPr>
            <a:spLocks noGrp="1"/>
          </p:cNvSpPr>
          <p:nvPr>
            <p:ph type="ctrTitle"/>
          </p:nvPr>
        </p:nvSpPr>
        <p:spPr>
          <a:xfrm>
            <a:off x="946023" y="841248"/>
            <a:ext cx="7315200" cy="724316"/>
          </a:xfrm>
        </p:spPr>
        <p:txBody>
          <a:bodyPr>
            <a:normAutofit/>
          </a:bodyPr>
          <a:lstStyle/>
          <a:p>
            <a:r>
              <a:rPr lang="en-US" sz="4000" dirty="0">
                <a:latin typeface="Arial" panose="020B0604020202020204" pitchFamily="34" charset="0"/>
                <a:cs typeface="Arial" panose="020B0604020202020204" pitchFamily="34" charset="0"/>
              </a:rPr>
              <a:t>Conclusions</a:t>
            </a:r>
          </a:p>
        </p:txBody>
      </p:sp>
      <p:sp>
        <p:nvSpPr>
          <p:cNvPr id="3" name="Subtitle 2">
            <a:extLst>
              <a:ext uri="{FF2B5EF4-FFF2-40B4-BE49-F238E27FC236}">
                <a16:creationId xmlns:a16="http://schemas.microsoft.com/office/drawing/2014/main" id="{70AB4496-A763-33A1-78F2-8686CA34CEBA}"/>
              </a:ext>
            </a:extLst>
          </p:cNvPr>
          <p:cNvSpPr>
            <a:spLocks noGrp="1"/>
          </p:cNvSpPr>
          <p:nvPr>
            <p:ph type="subTitle" idx="1"/>
          </p:nvPr>
        </p:nvSpPr>
        <p:spPr>
          <a:xfrm>
            <a:off x="633290" y="1648059"/>
            <a:ext cx="8091610" cy="3561882"/>
          </a:xfrm>
        </p:spPr>
        <p:txBody>
          <a:bodyPr>
            <a:normAutofit fontScale="77500" lnSpcReduction="20000"/>
          </a:bodyPr>
          <a:lstStyle/>
          <a:p>
            <a:r>
              <a:rPr lang="en-US" dirty="0">
                <a:latin typeface="Arial" panose="020B0604020202020204" pitchFamily="34" charset="0"/>
                <a:cs typeface="Arial" panose="020B0604020202020204" pitchFamily="34" charset="0"/>
              </a:rPr>
              <a:t>Lender should be aware of below customer trends to avoid/reduce lending to loan defaulters,</a:t>
            </a:r>
          </a:p>
          <a:p>
            <a:pPr marL="457200" indent="-457200">
              <a:buFont typeface="Wingdings" panose="05000000000000000000" pitchFamily="2" charset="2"/>
              <a:buChar char="Ø"/>
            </a:pPr>
            <a:r>
              <a:rPr lang="en-US" dirty="0">
                <a:latin typeface="Arial" panose="020B0604020202020204" pitchFamily="34" charset="0"/>
                <a:cs typeface="Arial" panose="020B0604020202020204" pitchFamily="34" charset="0"/>
              </a:rPr>
              <a:t>Customers with late fee payments have 43% of being a defaulter.</a:t>
            </a:r>
          </a:p>
          <a:p>
            <a:pPr marL="457200" indent="-457200">
              <a:buFont typeface="Wingdings" panose="05000000000000000000" pitchFamily="2" charset="2"/>
              <a:buChar char="Ø"/>
            </a:pPr>
            <a:r>
              <a:rPr lang="en-US" dirty="0">
                <a:latin typeface="Arial" panose="020B0604020202020204" pitchFamily="34" charset="0"/>
                <a:cs typeface="Arial" panose="020B0604020202020204" pitchFamily="34" charset="0"/>
              </a:rPr>
              <a:t>Customers belonging to grade D,E,F default by more than  25%. Its 47%,42%,36%,35%,32%,30% for F5, G3, G2, F4, G1, F2 sub-grade customers, respectively.</a:t>
            </a:r>
          </a:p>
          <a:p>
            <a:pPr marL="457200" indent="-457200">
              <a:buFont typeface="Wingdings" panose="05000000000000000000" pitchFamily="2" charset="2"/>
              <a:buChar char="Ø"/>
            </a:pPr>
            <a:r>
              <a:rPr lang="en-US" dirty="0">
                <a:latin typeface="Arial" panose="020B0604020202020204" pitchFamily="34" charset="0"/>
                <a:cs typeface="Arial" panose="020B0604020202020204" pitchFamily="34" charset="0"/>
              </a:rPr>
              <a:t>Loans given for the purpose of small business get defaulted by 25%</a:t>
            </a:r>
          </a:p>
          <a:p>
            <a:pPr marL="457200" indent="-457200">
              <a:buFont typeface="Wingdings" panose="05000000000000000000" pitchFamily="2" charset="2"/>
              <a:buChar char="Ø"/>
            </a:pPr>
            <a:r>
              <a:rPr lang="en-US" dirty="0">
                <a:latin typeface="Arial" panose="020B0604020202020204" pitchFamily="34" charset="0"/>
                <a:cs typeface="Arial" panose="020B0604020202020204" pitchFamily="34" charset="0"/>
              </a:rPr>
              <a:t>Customer with public record of bankruptcies default by 29%.</a:t>
            </a:r>
          </a:p>
          <a:p>
            <a:pPr marL="457200" indent="-457200">
              <a:buFont typeface="Wingdings" panose="05000000000000000000" pitchFamily="2" charset="2"/>
              <a:buChar char="Ø"/>
            </a:pPr>
            <a:r>
              <a:rPr lang="en-US" dirty="0">
                <a:latin typeface="Arial" panose="020B0604020202020204" pitchFamily="34" charset="0"/>
                <a:cs typeface="Arial" panose="020B0604020202020204" pitchFamily="34" charset="0"/>
              </a:rPr>
              <a:t>Customers who defaulted had higher DTI ratio and by categorizing of salary and loan it was observed that defaulters took high category loans compared to their annual income. Maximum loan provided for a given salary can be reduced further.</a:t>
            </a:r>
          </a:p>
          <a:p>
            <a:pPr marL="457200" indent="-457200">
              <a:buFont typeface="Wingdings" panose="05000000000000000000" pitchFamily="2" charset="2"/>
              <a:buChar char="Ø"/>
            </a:pPr>
            <a:r>
              <a:rPr lang="en-US" dirty="0">
                <a:latin typeface="Arial" panose="020B0604020202020204" pitchFamily="34" charset="0"/>
                <a:cs typeface="Arial" panose="020B0604020202020204" pitchFamily="34" charset="0"/>
              </a:rPr>
              <a:t>Loans with 60 months term had 25% defaulters.</a:t>
            </a:r>
          </a:p>
          <a:p>
            <a:pPr marL="457200" indent="-4572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457200" indent="-457200">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30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05342-4447-FD6F-B234-E0C499BDDCC8}"/>
              </a:ext>
            </a:extLst>
          </p:cNvPr>
          <p:cNvSpPr txBox="1"/>
          <p:nvPr/>
        </p:nvSpPr>
        <p:spPr>
          <a:xfrm>
            <a:off x="3222171" y="311242"/>
            <a:ext cx="5568472" cy="461665"/>
          </a:xfrm>
          <a:prstGeom prst="rect">
            <a:avLst/>
          </a:prstGeom>
          <a:noFill/>
        </p:spPr>
        <p:txBody>
          <a:bodyPr wrap="square" rtlCol="0">
            <a:spAutoFit/>
          </a:bodyPr>
          <a:lstStyle/>
          <a:p>
            <a:pPr algn="ctr"/>
            <a:r>
              <a:rPr lang="en-US" sz="2400" b="1" dirty="0">
                <a:solidFill>
                  <a:schemeClr val="accent1"/>
                </a:solidFill>
              </a:rPr>
              <a:t>Distribution of loans by Purpose</a:t>
            </a:r>
          </a:p>
        </p:txBody>
      </p:sp>
      <p:pic>
        <p:nvPicPr>
          <p:cNvPr id="6" name="Picture 5">
            <a:extLst>
              <a:ext uri="{FF2B5EF4-FFF2-40B4-BE49-F238E27FC236}">
                <a16:creationId xmlns:a16="http://schemas.microsoft.com/office/drawing/2014/main" id="{58F22C9A-29AD-FE9D-2FBC-EF75A8686F77}"/>
              </a:ext>
            </a:extLst>
          </p:cNvPr>
          <p:cNvPicPr>
            <a:picLocks noChangeAspect="1"/>
          </p:cNvPicPr>
          <p:nvPr/>
        </p:nvPicPr>
        <p:blipFill>
          <a:blip r:embed="rId2"/>
          <a:stretch>
            <a:fillRect/>
          </a:stretch>
        </p:blipFill>
        <p:spPr>
          <a:xfrm>
            <a:off x="248783" y="1109662"/>
            <a:ext cx="5324703" cy="4029075"/>
          </a:xfrm>
          <a:prstGeom prst="rect">
            <a:avLst/>
          </a:prstGeom>
        </p:spPr>
      </p:pic>
      <p:pic>
        <p:nvPicPr>
          <p:cNvPr id="8" name="Picture 7">
            <a:extLst>
              <a:ext uri="{FF2B5EF4-FFF2-40B4-BE49-F238E27FC236}">
                <a16:creationId xmlns:a16="http://schemas.microsoft.com/office/drawing/2014/main" id="{F92D865E-FBEF-A8CC-F7E7-54614F77BC44}"/>
              </a:ext>
            </a:extLst>
          </p:cNvPr>
          <p:cNvPicPr>
            <a:picLocks noChangeAspect="1"/>
          </p:cNvPicPr>
          <p:nvPr/>
        </p:nvPicPr>
        <p:blipFill>
          <a:blip r:embed="rId3"/>
          <a:stretch>
            <a:fillRect/>
          </a:stretch>
        </p:blipFill>
        <p:spPr>
          <a:xfrm>
            <a:off x="6096000" y="1090612"/>
            <a:ext cx="5675086" cy="4048125"/>
          </a:xfrm>
          <a:prstGeom prst="rect">
            <a:avLst/>
          </a:prstGeom>
        </p:spPr>
      </p:pic>
      <p:sp>
        <p:nvSpPr>
          <p:cNvPr id="10" name="TextBox 9">
            <a:extLst>
              <a:ext uri="{FF2B5EF4-FFF2-40B4-BE49-F238E27FC236}">
                <a16:creationId xmlns:a16="http://schemas.microsoft.com/office/drawing/2014/main" id="{78E202B0-61BC-DF59-5E6A-81AA8354AC16}"/>
              </a:ext>
            </a:extLst>
          </p:cNvPr>
          <p:cNvSpPr txBox="1"/>
          <p:nvPr/>
        </p:nvSpPr>
        <p:spPr>
          <a:xfrm>
            <a:off x="638629" y="5115596"/>
            <a:ext cx="107355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More loans are taken by people for debt consolidations and repaying credit card bills</a:t>
            </a:r>
          </a:p>
          <a:p>
            <a:pPr marL="285750" indent="-285750">
              <a:buFont typeface="Arial" panose="020B0604020202020204" pitchFamily="34" charset="0"/>
              <a:buChar char="•"/>
            </a:pPr>
            <a:r>
              <a:rPr lang="en-US" dirty="0"/>
              <a:t>People often take out loans for debt consolidation to streamline payments and manage various debts like credit cards and medical bills. However, if their financial situation worsens or they misjudge their repayment capability, these consolidation loans can become challenging to handle, potentially resulting in defaults.</a:t>
            </a:r>
          </a:p>
        </p:txBody>
      </p:sp>
    </p:spTree>
    <p:extLst>
      <p:ext uri="{BB962C8B-B14F-4D97-AF65-F5344CB8AC3E}">
        <p14:creationId xmlns:p14="http://schemas.microsoft.com/office/powerpoint/2010/main" val="354750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F2157-30D5-0E28-6CD9-63E007FE15D7}"/>
              </a:ext>
            </a:extLst>
          </p:cNvPr>
          <p:cNvPicPr>
            <a:picLocks noChangeAspect="1"/>
          </p:cNvPicPr>
          <p:nvPr/>
        </p:nvPicPr>
        <p:blipFill>
          <a:blip r:embed="rId2"/>
          <a:stretch>
            <a:fillRect/>
          </a:stretch>
        </p:blipFill>
        <p:spPr>
          <a:xfrm>
            <a:off x="186190" y="1003073"/>
            <a:ext cx="5517924" cy="4112523"/>
          </a:xfrm>
          <a:prstGeom prst="rect">
            <a:avLst/>
          </a:prstGeom>
        </p:spPr>
      </p:pic>
      <p:pic>
        <p:nvPicPr>
          <p:cNvPr id="5" name="Picture 4">
            <a:extLst>
              <a:ext uri="{FF2B5EF4-FFF2-40B4-BE49-F238E27FC236}">
                <a16:creationId xmlns:a16="http://schemas.microsoft.com/office/drawing/2014/main" id="{1DC32168-651F-0A9B-7F60-6E98214F10B7}"/>
              </a:ext>
            </a:extLst>
          </p:cNvPr>
          <p:cNvPicPr>
            <a:picLocks noChangeAspect="1"/>
          </p:cNvPicPr>
          <p:nvPr/>
        </p:nvPicPr>
        <p:blipFill>
          <a:blip r:embed="rId3"/>
          <a:stretch>
            <a:fillRect/>
          </a:stretch>
        </p:blipFill>
        <p:spPr>
          <a:xfrm>
            <a:off x="5805714" y="1083652"/>
            <a:ext cx="5568472" cy="4031944"/>
          </a:xfrm>
          <a:prstGeom prst="rect">
            <a:avLst/>
          </a:prstGeom>
        </p:spPr>
      </p:pic>
      <p:sp>
        <p:nvSpPr>
          <p:cNvPr id="6" name="TextBox 5">
            <a:extLst>
              <a:ext uri="{FF2B5EF4-FFF2-40B4-BE49-F238E27FC236}">
                <a16:creationId xmlns:a16="http://schemas.microsoft.com/office/drawing/2014/main" id="{809F0903-6FC7-3B10-4724-E59713C41D5F}"/>
              </a:ext>
            </a:extLst>
          </p:cNvPr>
          <p:cNvSpPr txBox="1"/>
          <p:nvPr/>
        </p:nvSpPr>
        <p:spPr>
          <a:xfrm>
            <a:off x="3222171" y="420255"/>
            <a:ext cx="5568472" cy="461665"/>
          </a:xfrm>
          <a:prstGeom prst="rect">
            <a:avLst/>
          </a:prstGeom>
          <a:noFill/>
        </p:spPr>
        <p:txBody>
          <a:bodyPr wrap="square" rtlCol="0">
            <a:spAutoFit/>
          </a:bodyPr>
          <a:lstStyle/>
          <a:p>
            <a:pPr algn="ctr"/>
            <a:r>
              <a:rPr lang="en-US" sz="2400" b="1" dirty="0">
                <a:solidFill>
                  <a:schemeClr val="accent1"/>
                </a:solidFill>
              </a:rPr>
              <a:t>Distribution of loans by Home ownership</a:t>
            </a:r>
          </a:p>
        </p:txBody>
      </p:sp>
      <p:sp>
        <p:nvSpPr>
          <p:cNvPr id="7" name="TextBox 6">
            <a:extLst>
              <a:ext uri="{FF2B5EF4-FFF2-40B4-BE49-F238E27FC236}">
                <a16:creationId xmlns:a16="http://schemas.microsoft.com/office/drawing/2014/main" id="{636AC002-40DB-1C60-1610-552873244C5F}"/>
              </a:ext>
            </a:extLst>
          </p:cNvPr>
          <p:cNvSpPr txBox="1"/>
          <p:nvPr/>
        </p:nvSpPr>
        <p:spPr>
          <a:xfrm>
            <a:off x="638629" y="5115596"/>
            <a:ext cx="1073555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More loans are taken by people who are on rent or mortgage and also have higher chances of defaulting.</a:t>
            </a:r>
          </a:p>
          <a:p>
            <a:pPr marL="285750" indent="-285750">
              <a:buFont typeface="Arial" panose="020B0604020202020204" pitchFamily="34" charset="0"/>
              <a:buChar char="•"/>
            </a:pPr>
            <a:r>
              <a:rPr lang="en-US" dirty="0"/>
              <a:t>Renters or homeowners with mortgages may already have significant monthly financial commitments, such as rent or mortgage payments, utilities, insurance, housing expenses, etc. Taking on additional loans can lead to a higher debt-to-income ratio, making it harder to manage repayments, especially if their income fluctuates or decreases.</a:t>
            </a:r>
          </a:p>
        </p:txBody>
      </p:sp>
    </p:spTree>
    <p:extLst>
      <p:ext uri="{BB962C8B-B14F-4D97-AF65-F5344CB8AC3E}">
        <p14:creationId xmlns:p14="http://schemas.microsoft.com/office/powerpoint/2010/main" val="58554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46102-FB77-9439-BE0C-4B2DF86FAB97}"/>
              </a:ext>
            </a:extLst>
          </p:cNvPr>
          <p:cNvSpPr txBox="1"/>
          <p:nvPr/>
        </p:nvSpPr>
        <p:spPr>
          <a:xfrm>
            <a:off x="2500745" y="221672"/>
            <a:ext cx="7190509" cy="461665"/>
          </a:xfrm>
          <a:prstGeom prst="rect">
            <a:avLst/>
          </a:prstGeom>
          <a:noFill/>
        </p:spPr>
        <p:txBody>
          <a:bodyPr wrap="square" rtlCol="0">
            <a:spAutoFit/>
          </a:bodyPr>
          <a:lstStyle/>
          <a:p>
            <a:pPr algn="ctr"/>
            <a:r>
              <a:rPr lang="en-US" sz="2400" b="1" dirty="0">
                <a:solidFill>
                  <a:schemeClr val="accent1"/>
                </a:solidFill>
              </a:rPr>
              <a:t>Analyzing late fees factor against defaulters</a:t>
            </a:r>
          </a:p>
        </p:txBody>
      </p:sp>
      <p:pic>
        <p:nvPicPr>
          <p:cNvPr id="4" name="Picture 3">
            <a:extLst>
              <a:ext uri="{FF2B5EF4-FFF2-40B4-BE49-F238E27FC236}">
                <a16:creationId xmlns:a16="http://schemas.microsoft.com/office/drawing/2014/main" id="{87E934C5-C5F8-76C5-C9A5-8F8683EE1034}"/>
              </a:ext>
            </a:extLst>
          </p:cNvPr>
          <p:cNvPicPr>
            <a:picLocks noChangeAspect="1"/>
          </p:cNvPicPr>
          <p:nvPr/>
        </p:nvPicPr>
        <p:blipFill>
          <a:blip r:embed="rId2"/>
          <a:stretch>
            <a:fillRect/>
          </a:stretch>
        </p:blipFill>
        <p:spPr>
          <a:xfrm>
            <a:off x="218641" y="999260"/>
            <a:ext cx="4935249" cy="3627940"/>
          </a:xfrm>
          <a:prstGeom prst="rect">
            <a:avLst/>
          </a:prstGeom>
        </p:spPr>
      </p:pic>
      <p:pic>
        <p:nvPicPr>
          <p:cNvPr id="6" name="Picture 5">
            <a:extLst>
              <a:ext uri="{FF2B5EF4-FFF2-40B4-BE49-F238E27FC236}">
                <a16:creationId xmlns:a16="http://schemas.microsoft.com/office/drawing/2014/main" id="{8F4DB210-9308-A55E-B171-7551D465B63B}"/>
              </a:ext>
            </a:extLst>
          </p:cNvPr>
          <p:cNvPicPr>
            <a:picLocks noChangeAspect="1"/>
          </p:cNvPicPr>
          <p:nvPr/>
        </p:nvPicPr>
        <p:blipFill>
          <a:blip r:embed="rId3"/>
          <a:stretch>
            <a:fillRect/>
          </a:stretch>
        </p:blipFill>
        <p:spPr>
          <a:xfrm>
            <a:off x="5153890" y="999260"/>
            <a:ext cx="6819469" cy="3674670"/>
          </a:xfrm>
          <a:prstGeom prst="rect">
            <a:avLst/>
          </a:prstGeom>
        </p:spPr>
      </p:pic>
      <p:sp>
        <p:nvSpPr>
          <p:cNvPr id="7" name="TextBox 6">
            <a:extLst>
              <a:ext uri="{FF2B5EF4-FFF2-40B4-BE49-F238E27FC236}">
                <a16:creationId xmlns:a16="http://schemas.microsoft.com/office/drawing/2014/main" id="{D7CB4AFD-6D0A-D002-49B0-854F9CD5D185}"/>
              </a:ext>
            </a:extLst>
          </p:cNvPr>
          <p:cNvSpPr txBox="1"/>
          <p:nvPr/>
        </p:nvSpPr>
        <p:spPr>
          <a:xfrm>
            <a:off x="409343" y="4989853"/>
            <a:ext cx="11068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Number of people who paid late fees and defaulted were 863 out of total defaulted people of count 5627</a:t>
            </a:r>
          </a:p>
          <a:p>
            <a:pPr marL="285750" indent="-285750">
              <a:buFont typeface="Arial" panose="020B0604020202020204" pitchFamily="34" charset="0"/>
              <a:buChar char="•"/>
            </a:pPr>
            <a:r>
              <a:rPr lang="en-US" dirty="0"/>
              <a:t>However , total no. of people who paid late fees where 1995 out of which 863 defaulted and 1132 paid the loan.</a:t>
            </a:r>
          </a:p>
          <a:p>
            <a:pPr marL="285750" indent="-285750">
              <a:buFont typeface="Arial" panose="020B0604020202020204" pitchFamily="34" charset="0"/>
              <a:buChar char="•"/>
            </a:pPr>
            <a:r>
              <a:rPr lang="en-US" dirty="0"/>
              <a:t>Hence it can be concluded that , people with history of late fee payment will have 43% chance of becoming a defaulter.</a:t>
            </a:r>
          </a:p>
        </p:txBody>
      </p:sp>
    </p:spTree>
    <p:extLst>
      <p:ext uri="{BB962C8B-B14F-4D97-AF65-F5344CB8AC3E}">
        <p14:creationId xmlns:p14="http://schemas.microsoft.com/office/powerpoint/2010/main" val="256584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57875-B7D1-688E-ED4D-048665DB2BF1}"/>
              </a:ext>
            </a:extLst>
          </p:cNvPr>
          <p:cNvPicPr>
            <a:picLocks noChangeAspect="1"/>
          </p:cNvPicPr>
          <p:nvPr/>
        </p:nvPicPr>
        <p:blipFill>
          <a:blip r:embed="rId2"/>
          <a:stretch>
            <a:fillRect/>
          </a:stretch>
        </p:blipFill>
        <p:spPr>
          <a:xfrm>
            <a:off x="678873" y="766465"/>
            <a:ext cx="10652878" cy="4679617"/>
          </a:xfrm>
          <a:prstGeom prst="rect">
            <a:avLst/>
          </a:prstGeom>
        </p:spPr>
      </p:pic>
      <p:sp>
        <p:nvSpPr>
          <p:cNvPr id="4" name="TextBox 3">
            <a:extLst>
              <a:ext uri="{FF2B5EF4-FFF2-40B4-BE49-F238E27FC236}">
                <a16:creationId xmlns:a16="http://schemas.microsoft.com/office/drawing/2014/main" id="{D7A7E506-9634-9BEC-1C04-6AFD44290EA3}"/>
              </a:ext>
            </a:extLst>
          </p:cNvPr>
          <p:cNvSpPr txBox="1"/>
          <p:nvPr/>
        </p:nvSpPr>
        <p:spPr>
          <a:xfrm>
            <a:off x="2220686" y="304800"/>
            <a:ext cx="8548914" cy="461665"/>
          </a:xfrm>
          <a:prstGeom prst="rect">
            <a:avLst/>
          </a:prstGeom>
          <a:noFill/>
        </p:spPr>
        <p:txBody>
          <a:bodyPr wrap="square" rtlCol="0">
            <a:spAutoFit/>
          </a:bodyPr>
          <a:lstStyle/>
          <a:p>
            <a:pPr algn="ctr"/>
            <a:r>
              <a:rPr lang="en-US" sz="2400" b="1" dirty="0"/>
              <a:t>Analyzing Charged off loans and Fully paid loans in each state </a:t>
            </a:r>
          </a:p>
        </p:txBody>
      </p:sp>
      <p:sp>
        <p:nvSpPr>
          <p:cNvPr id="5" name="TextBox 4">
            <a:extLst>
              <a:ext uri="{FF2B5EF4-FFF2-40B4-BE49-F238E27FC236}">
                <a16:creationId xmlns:a16="http://schemas.microsoft.com/office/drawing/2014/main" id="{3719B6CA-1C40-3B2B-7F90-CD010D8D1D3A}"/>
              </a:ext>
            </a:extLst>
          </p:cNvPr>
          <p:cNvSpPr txBox="1"/>
          <p:nvPr/>
        </p:nvSpPr>
        <p:spPr>
          <a:xfrm>
            <a:off x="561743" y="5400145"/>
            <a:ext cx="11068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Higher number of defaulted loans belonged to states CA,FL and NY likely due to economic factors.</a:t>
            </a:r>
          </a:p>
          <a:p>
            <a:pPr marL="285750" indent="-285750">
              <a:buFont typeface="Arial" panose="020B0604020202020204" pitchFamily="34" charset="0"/>
              <a:buChar char="•"/>
            </a:pPr>
            <a:r>
              <a:rPr lang="en-US" dirty="0"/>
              <a:t>Conversely, states with no defaulters such as AK, DC, DE, MT, SD, VT, and WY, though having fewer loans, demonstrate stronger repayment behavior.</a:t>
            </a:r>
          </a:p>
          <a:p>
            <a:pPr marL="285750" indent="-285750">
              <a:buFont typeface="Arial" panose="020B0604020202020204" pitchFamily="34" charset="0"/>
              <a:buChar char="•"/>
            </a:pPr>
            <a:r>
              <a:rPr lang="en-US" dirty="0"/>
              <a:t>These insights highlight the importance of regional risk assessment in lending practices.</a:t>
            </a:r>
          </a:p>
        </p:txBody>
      </p:sp>
    </p:spTree>
    <p:extLst>
      <p:ext uri="{BB962C8B-B14F-4D97-AF65-F5344CB8AC3E}">
        <p14:creationId xmlns:p14="http://schemas.microsoft.com/office/powerpoint/2010/main" val="75859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44858-AFBF-367D-70B0-56A6251C3B51}"/>
              </a:ext>
            </a:extLst>
          </p:cNvPr>
          <p:cNvSpPr txBox="1"/>
          <p:nvPr/>
        </p:nvSpPr>
        <p:spPr>
          <a:xfrm>
            <a:off x="1868394" y="346364"/>
            <a:ext cx="8548914" cy="461665"/>
          </a:xfrm>
          <a:prstGeom prst="rect">
            <a:avLst/>
          </a:prstGeom>
          <a:noFill/>
        </p:spPr>
        <p:txBody>
          <a:bodyPr wrap="square" rtlCol="0">
            <a:spAutoFit/>
          </a:bodyPr>
          <a:lstStyle/>
          <a:p>
            <a:pPr algn="ctr"/>
            <a:r>
              <a:rPr lang="en-US" sz="2400" b="1" dirty="0">
                <a:solidFill>
                  <a:schemeClr val="accent1"/>
                </a:solidFill>
              </a:rPr>
              <a:t>Analyzing Annual income vs loan amount</a:t>
            </a:r>
          </a:p>
        </p:txBody>
      </p:sp>
      <p:pic>
        <p:nvPicPr>
          <p:cNvPr id="4" name="Picture 3">
            <a:extLst>
              <a:ext uri="{FF2B5EF4-FFF2-40B4-BE49-F238E27FC236}">
                <a16:creationId xmlns:a16="http://schemas.microsoft.com/office/drawing/2014/main" id="{B0CE0199-474E-7C8B-04BC-929E38E4530B}"/>
              </a:ext>
            </a:extLst>
          </p:cNvPr>
          <p:cNvPicPr>
            <a:picLocks noChangeAspect="1"/>
          </p:cNvPicPr>
          <p:nvPr/>
        </p:nvPicPr>
        <p:blipFill>
          <a:blip r:embed="rId2"/>
          <a:stretch>
            <a:fillRect/>
          </a:stretch>
        </p:blipFill>
        <p:spPr>
          <a:xfrm>
            <a:off x="6142851" y="833437"/>
            <a:ext cx="5885234" cy="4610100"/>
          </a:xfrm>
          <a:prstGeom prst="rect">
            <a:avLst/>
          </a:prstGeom>
        </p:spPr>
      </p:pic>
      <p:pic>
        <p:nvPicPr>
          <p:cNvPr id="6" name="Picture 5">
            <a:extLst>
              <a:ext uri="{FF2B5EF4-FFF2-40B4-BE49-F238E27FC236}">
                <a16:creationId xmlns:a16="http://schemas.microsoft.com/office/drawing/2014/main" id="{EAB5B147-83C7-60F9-42FB-39E44A431666}"/>
              </a:ext>
            </a:extLst>
          </p:cNvPr>
          <p:cNvPicPr>
            <a:picLocks noChangeAspect="1"/>
          </p:cNvPicPr>
          <p:nvPr/>
        </p:nvPicPr>
        <p:blipFill>
          <a:blip r:embed="rId3"/>
          <a:stretch>
            <a:fillRect/>
          </a:stretch>
        </p:blipFill>
        <p:spPr>
          <a:xfrm>
            <a:off x="389751" y="833437"/>
            <a:ext cx="5753100" cy="4610100"/>
          </a:xfrm>
          <a:prstGeom prst="rect">
            <a:avLst/>
          </a:prstGeom>
        </p:spPr>
      </p:pic>
      <p:sp>
        <p:nvSpPr>
          <p:cNvPr id="7" name="TextBox 6">
            <a:extLst>
              <a:ext uri="{FF2B5EF4-FFF2-40B4-BE49-F238E27FC236}">
                <a16:creationId xmlns:a16="http://schemas.microsoft.com/office/drawing/2014/main" id="{31E89087-F3CD-331A-06A7-C27B607DA2A2}"/>
              </a:ext>
            </a:extLst>
          </p:cNvPr>
          <p:cNvSpPr txBox="1"/>
          <p:nvPr/>
        </p:nvSpPr>
        <p:spPr>
          <a:xfrm>
            <a:off x="789709" y="5500255"/>
            <a:ext cx="107062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Need to conclude</a:t>
            </a:r>
          </a:p>
        </p:txBody>
      </p:sp>
    </p:spTree>
    <p:extLst>
      <p:ext uri="{BB962C8B-B14F-4D97-AF65-F5344CB8AC3E}">
        <p14:creationId xmlns:p14="http://schemas.microsoft.com/office/powerpoint/2010/main" val="944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EFEA-19CA-6B0F-B728-B8B36CC13253}"/>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28EE25F3-12B1-4CEA-2CDF-197824A83AA2}"/>
              </a:ext>
            </a:extLst>
          </p:cNvPr>
          <p:cNvPicPr>
            <a:picLocks noChangeAspect="1"/>
          </p:cNvPicPr>
          <p:nvPr/>
        </p:nvPicPr>
        <p:blipFill>
          <a:blip r:embed="rId2"/>
          <a:stretch>
            <a:fillRect/>
          </a:stretch>
        </p:blipFill>
        <p:spPr>
          <a:xfrm>
            <a:off x="3916939" y="757237"/>
            <a:ext cx="7014297" cy="5712168"/>
          </a:xfrm>
          <a:prstGeom prst="rect">
            <a:avLst/>
          </a:prstGeom>
        </p:spPr>
      </p:pic>
    </p:spTree>
    <p:extLst>
      <p:ext uri="{BB962C8B-B14F-4D97-AF65-F5344CB8AC3E}">
        <p14:creationId xmlns:p14="http://schemas.microsoft.com/office/powerpoint/2010/main" val="313043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9C9696-DC36-D08D-2189-D333C7A10B53}"/>
              </a:ext>
            </a:extLst>
          </p:cNvPr>
          <p:cNvPicPr>
            <a:picLocks noChangeAspect="1"/>
          </p:cNvPicPr>
          <p:nvPr/>
        </p:nvPicPr>
        <p:blipFill>
          <a:blip r:embed="rId2"/>
          <a:stretch>
            <a:fillRect/>
          </a:stretch>
        </p:blipFill>
        <p:spPr>
          <a:xfrm>
            <a:off x="420914" y="1360489"/>
            <a:ext cx="5152572" cy="3858617"/>
          </a:xfrm>
          <a:prstGeom prst="rect">
            <a:avLst/>
          </a:prstGeom>
        </p:spPr>
      </p:pic>
      <p:pic>
        <p:nvPicPr>
          <p:cNvPr id="5" name="Picture 4">
            <a:extLst>
              <a:ext uri="{FF2B5EF4-FFF2-40B4-BE49-F238E27FC236}">
                <a16:creationId xmlns:a16="http://schemas.microsoft.com/office/drawing/2014/main" id="{40D415A6-C8CB-DC2B-DDE8-6CCFACDE50A5}"/>
              </a:ext>
            </a:extLst>
          </p:cNvPr>
          <p:cNvPicPr>
            <a:picLocks noChangeAspect="1"/>
          </p:cNvPicPr>
          <p:nvPr/>
        </p:nvPicPr>
        <p:blipFill>
          <a:blip r:embed="rId3"/>
          <a:stretch>
            <a:fillRect/>
          </a:stretch>
        </p:blipFill>
        <p:spPr>
          <a:xfrm>
            <a:off x="6096000" y="1401139"/>
            <a:ext cx="5399994" cy="3817967"/>
          </a:xfrm>
          <a:prstGeom prst="rect">
            <a:avLst/>
          </a:prstGeom>
        </p:spPr>
      </p:pic>
      <p:sp>
        <p:nvSpPr>
          <p:cNvPr id="6" name="TextBox 5">
            <a:extLst>
              <a:ext uri="{FF2B5EF4-FFF2-40B4-BE49-F238E27FC236}">
                <a16:creationId xmlns:a16="http://schemas.microsoft.com/office/drawing/2014/main" id="{38EFBD9F-A458-7991-6B65-0B4402320738}"/>
              </a:ext>
            </a:extLst>
          </p:cNvPr>
          <p:cNvSpPr txBox="1"/>
          <p:nvPr/>
        </p:nvSpPr>
        <p:spPr>
          <a:xfrm>
            <a:off x="1868394" y="346364"/>
            <a:ext cx="8548914" cy="461665"/>
          </a:xfrm>
          <a:prstGeom prst="rect">
            <a:avLst/>
          </a:prstGeom>
          <a:noFill/>
        </p:spPr>
        <p:txBody>
          <a:bodyPr wrap="square" rtlCol="0">
            <a:spAutoFit/>
          </a:bodyPr>
          <a:lstStyle/>
          <a:p>
            <a:pPr algn="ctr"/>
            <a:r>
              <a:rPr lang="en-US" sz="2400" b="1" dirty="0">
                <a:solidFill>
                  <a:schemeClr val="accent1"/>
                </a:solidFill>
              </a:rPr>
              <a:t>Analyzing Monthly income vs Installment</a:t>
            </a:r>
          </a:p>
        </p:txBody>
      </p:sp>
      <p:sp>
        <p:nvSpPr>
          <p:cNvPr id="7" name="TextBox 6">
            <a:extLst>
              <a:ext uri="{FF2B5EF4-FFF2-40B4-BE49-F238E27FC236}">
                <a16:creationId xmlns:a16="http://schemas.microsoft.com/office/drawing/2014/main" id="{DB034931-3EB5-7A92-7F62-88C139E98DCF}"/>
              </a:ext>
            </a:extLst>
          </p:cNvPr>
          <p:cNvSpPr txBox="1"/>
          <p:nvPr/>
        </p:nvSpPr>
        <p:spPr>
          <a:xfrm>
            <a:off x="789709" y="5500255"/>
            <a:ext cx="107062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Need to conclude</a:t>
            </a:r>
          </a:p>
        </p:txBody>
      </p:sp>
    </p:spTree>
    <p:extLst>
      <p:ext uri="{BB962C8B-B14F-4D97-AF65-F5344CB8AC3E}">
        <p14:creationId xmlns:p14="http://schemas.microsoft.com/office/powerpoint/2010/main" val="226401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35A9-1973-378B-D377-A8690BAB56C4}"/>
              </a:ext>
            </a:extLst>
          </p:cNvPr>
          <p:cNvSpPr>
            <a:spLocks noGrp="1"/>
          </p:cNvSpPr>
          <p:nvPr>
            <p:ph type="title"/>
          </p:nvPr>
        </p:nvSpPr>
        <p:spPr/>
        <p:txBody>
          <a:bodyPr/>
          <a:lstStyle/>
          <a:p>
            <a:r>
              <a:rPr lang="en-US" dirty="0"/>
              <a:t>Steps</a:t>
            </a:r>
          </a:p>
        </p:txBody>
      </p:sp>
      <p:sp>
        <p:nvSpPr>
          <p:cNvPr id="3" name="Rectangle: Rounded Corners 2">
            <a:extLst>
              <a:ext uri="{FF2B5EF4-FFF2-40B4-BE49-F238E27FC236}">
                <a16:creationId xmlns:a16="http://schemas.microsoft.com/office/drawing/2014/main" id="{B4CB9717-E35F-AB36-0202-51561057819C}"/>
              </a:ext>
            </a:extLst>
          </p:cNvPr>
          <p:cNvSpPr/>
          <p:nvPr/>
        </p:nvSpPr>
        <p:spPr>
          <a:xfrm>
            <a:off x="4005779" y="778647"/>
            <a:ext cx="1921412"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Importing the data</a:t>
            </a:r>
          </a:p>
        </p:txBody>
      </p:sp>
      <p:sp>
        <p:nvSpPr>
          <p:cNvPr id="4" name="Rectangle: Rounded Corners 3">
            <a:extLst>
              <a:ext uri="{FF2B5EF4-FFF2-40B4-BE49-F238E27FC236}">
                <a16:creationId xmlns:a16="http://schemas.microsoft.com/office/drawing/2014/main" id="{92FB9145-1FE6-6562-4B4F-60D1BB5E029D}"/>
              </a:ext>
            </a:extLst>
          </p:cNvPr>
          <p:cNvSpPr/>
          <p:nvPr/>
        </p:nvSpPr>
        <p:spPr>
          <a:xfrm>
            <a:off x="6688018" y="778647"/>
            <a:ext cx="1921412" cy="14051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the attributes with null values</a:t>
            </a:r>
          </a:p>
        </p:txBody>
      </p:sp>
      <p:sp>
        <p:nvSpPr>
          <p:cNvPr id="5" name="Rectangle: Rounded Corners 4">
            <a:extLst>
              <a:ext uri="{FF2B5EF4-FFF2-40B4-BE49-F238E27FC236}">
                <a16:creationId xmlns:a16="http://schemas.microsoft.com/office/drawing/2014/main" id="{4EC3F592-CC96-1E74-9D11-E5A82E246206}"/>
              </a:ext>
            </a:extLst>
          </p:cNvPr>
          <p:cNvSpPr/>
          <p:nvPr/>
        </p:nvSpPr>
        <p:spPr>
          <a:xfrm>
            <a:off x="9357363" y="778648"/>
            <a:ext cx="1921412" cy="14029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the attributes with only single value</a:t>
            </a:r>
          </a:p>
        </p:txBody>
      </p:sp>
      <p:sp>
        <p:nvSpPr>
          <p:cNvPr id="6" name="Rectangle: Rounded Corners 5">
            <a:extLst>
              <a:ext uri="{FF2B5EF4-FFF2-40B4-BE49-F238E27FC236}">
                <a16:creationId xmlns:a16="http://schemas.microsoft.com/office/drawing/2014/main" id="{E051FD68-61D1-FED8-5347-FDF00362DB2E}"/>
              </a:ext>
            </a:extLst>
          </p:cNvPr>
          <p:cNvSpPr/>
          <p:nvPr/>
        </p:nvSpPr>
        <p:spPr>
          <a:xfrm>
            <a:off x="9357363" y="2685616"/>
            <a:ext cx="1921412" cy="14527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the attributes that are not relevant</a:t>
            </a:r>
          </a:p>
        </p:txBody>
      </p:sp>
      <p:sp>
        <p:nvSpPr>
          <p:cNvPr id="7" name="Rectangle: Rounded Corners 6">
            <a:extLst>
              <a:ext uri="{FF2B5EF4-FFF2-40B4-BE49-F238E27FC236}">
                <a16:creationId xmlns:a16="http://schemas.microsoft.com/office/drawing/2014/main" id="{19729867-A0CD-4DFF-1590-B4BFE4171C93}"/>
              </a:ext>
            </a:extLst>
          </p:cNvPr>
          <p:cNvSpPr/>
          <p:nvPr/>
        </p:nvSpPr>
        <p:spPr>
          <a:xfrm>
            <a:off x="6708532" y="2687812"/>
            <a:ext cx="1921413" cy="14505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Fixing attributes with null values</a:t>
            </a:r>
          </a:p>
        </p:txBody>
      </p:sp>
      <p:sp>
        <p:nvSpPr>
          <p:cNvPr id="8" name="Rectangle: Rounded Corners 7">
            <a:extLst>
              <a:ext uri="{FF2B5EF4-FFF2-40B4-BE49-F238E27FC236}">
                <a16:creationId xmlns:a16="http://schemas.microsoft.com/office/drawing/2014/main" id="{686C6285-4188-3CDE-3B8D-2DDFFC14615D}"/>
              </a:ext>
            </a:extLst>
          </p:cNvPr>
          <p:cNvSpPr/>
          <p:nvPr/>
        </p:nvSpPr>
        <p:spPr>
          <a:xfrm>
            <a:off x="4018668" y="2710493"/>
            <a:ext cx="1921414"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Correcting the data types and value formats</a:t>
            </a:r>
          </a:p>
        </p:txBody>
      </p:sp>
      <p:sp>
        <p:nvSpPr>
          <p:cNvPr id="9" name="Rectangle: Rounded Corners 8">
            <a:extLst>
              <a:ext uri="{FF2B5EF4-FFF2-40B4-BE49-F238E27FC236}">
                <a16:creationId xmlns:a16="http://schemas.microsoft.com/office/drawing/2014/main" id="{FD9E8062-4002-43AB-CAEA-1608213F62EF}"/>
              </a:ext>
            </a:extLst>
          </p:cNvPr>
          <p:cNvSpPr/>
          <p:nvPr/>
        </p:nvSpPr>
        <p:spPr>
          <a:xfrm>
            <a:off x="6688018" y="4642339"/>
            <a:ext cx="1921412" cy="14505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Deriving new columns as needed</a:t>
            </a:r>
          </a:p>
        </p:txBody>
      </p:sp>
      <p:sp>
        <p:nvSpPr>
          <p:cNvPr id="10" name="Rectangle: Rounded Corners 9">
            <a:extLst>
              <a:ext uri="{FF2B5EF4-FFF2-40B4-BE49-F238E27FC236}">
                <a16:creationId xmlns:a16="http://schemas.microsoft.com/office/drawing/2014/main" id="{B3E8E5C6-09BE-D488-B348-D03A3F09AA12}"/>
              </a:ext>
            </a:extLst>
          </p:cNvPr>
          <p:cNvSpPr/>
          <p:nvPr/>
        </p:nvSpPr>
        <p:spPr>
          <a:xfrm>
            <a:off x="4005779" y="4642339"/>
            <a:ext cx="1921412"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outliers if any</a:t>
            </a:r>
          </a:p>
        </p:txBody>
      </p:sp>
      <p:sp>
        <p:nvSpPr>
          <p:cNvPr id="11" name="Rectangle: Rounded Corners 10">
            <a:extLst>
              <a:ext uri="{FF2B5EF4-FFF2-40B4-BE49-F238E27FC236}">
                <a16:creationId xmlns:a16="http://schemas.microsoft.com/office/drawing/2014/main" id="{3766AB8F-9664-7EC3-E7C1-5FDF484A09BA}"/>
              </a:ext>
            </a:extLst>
          </p:cNvPr>
          <p:cNvSpPr/>
          <p:nvPr/>
        </p:nvSpPr>
        <p:spPr>
          <a:xfrm>
            <a:off x="9357363" y="4642339"/>
            <a:ext cx="1921412" cy="14527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Univariate, Bivariate and multivariate analysis</a:t>
            </a:r>
          </a:p>
        </p:txBody>
      </p:sp>
      <p:cxnSp>
        <p:nvCxnSpPr>
          <p:cNvPr id="14" name="Straight Arrow Connector 13">
            <a:extLst>
              <a:ext uri="{FF2B5EF4-FFF2-40B4-BE49-F238E27FC236}">
                <a16:creationId xmlns:a16="http://schemas.microsoft.com/office/drawing/2014/main" id="{577E26DE-6F84-BF6D-ADD4-999A463E2C33}"/>
              </a:ext>
            </a:extLst>
          </p:cNvPr>
          <p:cNvCxnSpPr/>
          <p:nvPr/>
        </p:nvCxnSpPr>
        <p:spPr>
          <a:xfrm>
            <a:off x="6063177" y="1434905"/>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173EFD-6908-2FD3-FA32-9432F77637B6}"/>
              </a:ext>
            </a:extLst>
          </p:cNvPr>
          <p:cNvCxnSpPr/>
          <p:nvPr/>
        </p:nvCxnSpPr>
        <p:spPr>
          <a:xfrm>
            <a:off x="8761829" y="1460696"/>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6E777F-6F23-3D48-5F37-E57209ACD221}"/>
              </a:ext>
            </a:extLst>
          </p:cNvPr>
          <p:cNvCxnSpPr/>
          <p:nvPr/>
        </p:nvCxnSpPr>
        <p:spPr>
          <a:xfrm>
            <a:off x="8761829" y="5383238"/>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AAA7196-ACB3-C94E-E8CE-016244D6776B}"/>
              </a:ext>
            </a:extLst>
          </p:cNvPr>
          <p:cNvCxnSpPr/>
          <p:nvPr/>
        </p:nvCxnSpPr>
        <p:spPr>
          <a:xfrm>
            <a:off x="6063177" y="5407856"/>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907D03-5C0C-10A6-CA7F-AC40D872680C}"/>
              </a:ext>
            </a:extLst>
          </p:cNvPr>
          <p:cNvCxnSpPr>
            <a:cxnSpLocks/>
          </p:cNvCxnSpPr>
          <p:nvPr/>
        </p:nvCxnSpPr>
        <p:spPr>
          <a:xfrm flipH="1">
            <a:off x="6063177" y="3429000"/>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BF77E77-F45D-0DA6-23A8-07DF580B2C1C}"/>
              </a:ext>
            </a:extLst>
          </p:cNvPr>
          <p:cNvCxnSpPr>
            <a:cxnSpLocks/>
          </p:cNvCxnSpPr>
          <p:nvPr/>
        </p:nvCxnSpPr>
        <p:spPr>
          <a:xfrm flipH="1">
            <a:off x="8761829" y="3429000"/>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0E0977-9F46-7721-DF2F-1B4CE1C34127}"/>
              </a:ext>
            </a:extLst>
          </p:cNvPr>
          <p:cNvCxnSpPr>
            <a:cxnSpLocks/>
            <a:endCxn id="6" idx="0"/>
          </p:cNvCxnSpPr>
          <p:nvPr/>
        </p:nvCxnSpPr>
        <p:spPr>
          <a:xfrm flipH="1">
            <a:off x="10318069" y="2206517"/>
            <a:ext cx="9962" cy="47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E1D115-6C71-294C-865E-543F29637962}"/>
              </a:ext>
            </a:extLst>
          </p:cNvPr>
          <p:cNvCxnSpPr>
            <a:cxnSpLocks/>
          </p:cNvCxnSpPr>
          <p:nvPr/>
        </p:nvCxnSpPr>
        <p:spPr>
          <a:xfrm flipH="1">
            <a:off x="4956521" y="4138363"/>
            <a:ext cx="9962" cy="47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ACD4-368C-B855-00C9-01AC205809F9}"/>
              </a:ext>
            </a:extLst>
          </p:cNvPr>
          <p:cNvSpPr>
            <a:spLocks noGrp="1"/>
          </p:cNvSpPr>
          <p:nvPr>
            <p:ph type="title"/>
          </p:nvPr>
        </p:nvSpPr>
        <p:spPr>
          <a:xfrm>
            <a:off x="252919" y="1972638"/>
            <a:ext cx="2947482" cy="3752382"/>
          </a:xfrm>
        </p:spPr>
        <p:txBody>
          <a:bodyPr>
            <a:normAutofit fontScale="90000"/>
          </a:bodyPr>
          <a:lstStyle/>
          <a:p>
            <a:r>
              <a:rPr lang="en-US" dirty="0"/>
              <a:t>Distribution of loans by status</a:t>
            </a:r>
            <a:br>
              <a:rPr lang="en-US" dirty="0"/>
            </a:br>
            <a:br>
              <a:rPr lang="en-US" dirty="0"/>
            </a:br>
            <a:r>
              <a:rPr lang="en-US" sz="2200" dirty="0"/>
              <a:t>- Among the 39717 loans given by the lender, 32950 loans are fully paid and 5627 loans  are charged off and remaining  1140 loans are in current running state.</a:t>
            </a:r>
            <a:br>
              <a:rPr lang="en-US" sz="2200" dirty="0"/>
            </a:br>
            <a:br>
              <a:rPr lang="en-US" sz="2200" dirty="0"/>
            </a:br>
            <a:r>
              <a:rPr lang="en-US" sz="2200" dirty="0"/>
              <a:t>- Considering loans which are not in progress, 14.58% of loans were charged off causing loss to the lenders.</a:t>
            </a: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7DF643BF-33BB-738A-CD0F-FF0CB90F2DA3}"/>
              </a:ext>
            </a:extLst>
          </p:cNvPr>
          <p:cNvPicPr>
            <a:picLocks noChangeAspect="1"/>
          </p:cNvPicPr>
          <p:nvPr/>
        </p:nvPicPr>
        <p:blipFill>
          <a:blip r:embed="rId2"/>
          <a:stretch>
            <a:fillRect/>
          </a:stretch>
        </p:blipFill>
        <p:spPr>
          <a:xfrm>
            <a:off x="4246192" y="715447"/>
            <a:ext cx="5996151" cy="5427105"/>
          </a:xfrm>
          <a:prstGeom prst="rect">
            <a:avLst/>
          </a:prstGeom>
        </p:spPr>
      </p:pic>
      <p:sp>
        <p:nvSpPr>
          <p:cNvPr id="3" name="TextBox 2">
            <a:extLst>
              <a:ext uri="{FF2B5EF4-FFF2-40B4-BE49-F238E27FC236}">
                <a16:creationId xmlns:a16="http://schemas.microsoft.com/office/drawing/2014/main" id="{AD9DCDFC-CB50-FFB4-5B2A-A53E230E6264}"/>
              </a:ext>
            </a:extLst>
          </p:cNvPr>
          <p:cNvSpPr txBox="1"/>
          <p:nvPr/>
        </p:nvSpPr>
        <p:spPr>
          <a:xfrm>
            <a:off x="8424808" y="5078689"/>
            <a:ext cx="108906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14.58</a:t>
            </a:r>
            <a:r>
              <a:rPr lang="en-US" dirty="0"/>
              <a:t>%</a:t>
            </a:r>
          </a:p>
        </p:txBody>
      </p:sp>
      <p:sp>
        <p:nvSpPr>
          <p:cNvPr id="5" name="TextBox 4">
            <a:extLst>
              <a:ext uri="{FF2B5EF4-FFF2-40B4-BE49-F238E27FC236}">
                <a16:creationId xmlns:a16="http://schemas.microsoft.com/office/drawing/2014/main" id="{26423CF7-DA35-351E-4031-9AD6B901C3F4}"/>
              </a:ext>
            </a:extLst>
          </p:cNvPr>
          <p:cNvSpPr txBox="1"/>
          <p:nvPr/>
        </p:nvSpPr>
        <p:spPr>
          <a:xfrm>
            <a:off x="5864831" y="2916148"/>
            <a:ext cx="11524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85.42</a:t>
            </a:r>
            <a:r>
              <a:rPr lang="en-US" dirty="0"/>
              <a:t>%</a:t>
            </a:r>
          </a:p>
        </p:txBody>
      </p:sp>
    </p:spTree>
    <p:extLst>
      <p:ext uri="{BB962C8B-B14F-4D97-AF65-F5344CB8AC3E}">
        <p14:creationId xmlns:p14="http://schemas.microsoft.com/office/powerpoint/2010/main" val="26224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5E67-3D51-9548-2582-9622FF291510}"/>
              </a:ext>
            </a:extLst>
          </p:cNvPr>
          <p:cNvSpPr>
            <a:spLocks noGrp="1"/>
          </p:cNvSpPr>
          <p:nvPr>
            <p:ph type="title"/>
          </p:nvPr>
        </p:nvSpPr>
        <p:spPr/>
        <p:txBody>
          <a:bodyPr>
            <a:normAutofit fontScale="90000"/>
          </a:bodyPr>
          <a:lstStyle/>
          <a:p>
            <a:r>
              <a:rPr lang="en-US" dirty="0"/>
              <a:t>Distribution of loans by Grades</a:t>
            </a:r>
            <a:br>
              <a:rPr lang="en-US" dirty="0"/>
            </a:br>
            <a:br>
              <a:rPr lang="en-US" dirty="0"/>
            </a:br>
            <a:r>
              <a:rPr lang="en-US" sz="2200" dirty="0"/>
              <a:t>- Overall , more loans were given to grades A,B and C.</a:t>
            </a:r>
            <a:br>
              <a:rPr lang="en-US" sz="2200" dirty="0"/>
            </a:br>
            <a:br>
              <a:rPr lang="en-US" sz="2200" dirty="0"/>
            </a:br>
            <a:r>
              <a:rPr lang="en-US" sz="2200" dirty="0"/>
              <a:t>- Out of which, maximum number of charged off loans belongs to grades B and C.</a:t>
            </a:r>
            <a:br>
              <a:rPr lang="en-US" b="0" dirty="0">
                <a:solidFill>
                  <a:srgbClr val="CCCCCC"/>
                </a:solidFill>
                <a:effectLst/>
                <a:highlight>
                  <a:srgbClr val="1F1F1F"/>
                </a:highlight>
                <a:latin typeface="Consolas" panose="020B0609020204030204" pitchFamily="49" charset="0"/>
              </a:rPr>
            </a:br>
            <a:br>
              <a:rPr lang="en-US" dirty="0"/>
            </a:br>
            <a:br>
              <a:rPr lang="en-US" dirty="0"/>
            </a:br>
            <a:endParaRPr lang="en-US" dirty="0"/>
          </a:p>
        </p:txBody>
      </p:sp>
      <p:pic>
        <p:nvPicPr>
          <p:cNvPr id="6" name="Picture 5">
            <a:extLst>
              <a:ext uri="{FF2B5EF4-FFF2-40B4-BE49-F238E27FC236}">
                <a16:creationId xmlns:a16="http://schemas.microsoft.com/office/drawing/2014/main" id="{14173BC0-324E-D8F3-70E3-2992783EE9AE}"/>
              </a:ext>
            </a:extLst>
          </p:cNvPr>
          <p:cNvPicPr>
            <a:picLocks noChangeAspect="1"/>
          </p:cNvPicPr>
          <p:nvPr/>
        </p:nvPicPr>
        <p:blipFill>
          <a:blip r:embed="rId2"/>
          <a:stretch>
            <a:fillRect/>
          </a:stretch>
        </p:blipFill>
        <p:spPr>
          <a:xfrm>
            <a:off x="4174671" y="691181"/>
            <a:ext cx="6348187" cy="5466494"/>
          </a:xfrm>
          <a:prstGeom prst="rect">
            <a:avLst/>
          </a:prstGeom>
        </p:spPr>
      </p:pic>
    </p:spTree>
    <p:extLst>
      <p:ext uri="{BB962C8B-B14F-4D97-AF65-F5344CB8AC3E}">
        <p14:creationId xmlns:p14="http://schemas.microsoft.com/office/powerpoint/2010/main" val="153088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a:bodyPr>
          <a:lstStyle/>
          <a:p>
            <a:r>
              <a:rPr lang="en-US" sz="3200" dirty="0"/>
              <a:t>Distribution of loans by Grades</a:t>
            </a:r>
            <a:br>
              <a:rPr lang="en-US" dirty="0"/>
            </a:br>
            <a:br>
              <a:rPr lang="en-US" dirty="0"/>
            </a:br>
            <a:r>
              <a:rPr lang="en-US" sz="2200" dirty="0"/>
              <a:t>It can be observed from the plots that though a greater number of defaulters where from group B and C, percentage of defaulters is above </a:t>
            </a:r>
            <a:r>
              <a:rPr lang="en-US" sz="2200" dirty="0">
                <a:latin typeface="Arial" panose="020B0604020202020204" pitchFamily="34" charset="0"/>
                <a:cs typeface="Arial" panose="020B0604020202020204" pitchFamily="34" charset="0"/>
              </a:rPr>
              <a:t>20% </a:t>
            </a:r>
            <a:r>
              <a:rPr lang="en-US" sz="2200" dirty="0"/>
              <a:t>in grades D, E, F and G</a:t>
            </a:r>
          </a:p>
        </p:txBody>
      </p:sp>
      <p:pic>
        <p:nvPicPr>
          <p:cNvPr id="4" name="Picture 3" descr="A graph of a graph showing the amount of loan defaulted and paid">
            <a:extLst>
              <a:ext uri="{FF2B5EF4-FFF2-40B4-BE49-F238E27FC236}">
                <a16:creationId xmlns:a16="http://schemas.microsoft.com/office/drawing/2014/main" id="{3551EF35-1FA4-B5C6-ACD4-B274704BCCE1}"/>
              </a:ext>
            </a:extLst>
          </p:cNvPr>
          <p:cNvPicPr>
            <a:picLocks noChangeAspect="1"/>
          </p:cNvPicPr>
          <p:nvPr/>
        </p:nvPicPr>
        <p:blipFill>
          <a:blip r:embed="rId2"/>
          <a:stretch>
            <a:fillRect/>
          </a:stretch>
        </p:blipFill>
        <p:spPr>
          <a:xfrm>
            <a:off x="3588247" y="-147145"/>
            <a:ext cx="8075756" cy="3415997"/>
          </a:xfrm>
          <a:prstGeom prst="rect">
            <a:avLst/>
          </a:prstGeom>
        </p:spPr>
      </p:pic>
      <p:pic>
        <p:nvPicPr>
          <p:cNvPr id="6" name="Picture 5" descr="A graph of a long line&#10;&#10;Description automatically generated with medium confidence">
            <a:extLst>
              <a:ext uri="{FF2B5EF4-FFF2-40B4-BE49-F238E27FC236}">
                <a16:creationId xmlns:a16="http://schemas.microsoft.com/office/drawing/2014/main" id="{34F931F9-965E-7CEC-602A-65262748C55F}"/>
              </a:ext>
            </a:extLst>
          </p:cNvPr>
          <p:cNvPicPr>
            <a:picLocks noChangeAspect="1"/>
          </p:cNvPicPr>
          <p:nvPr/>
        </p:nvPicPr>
        <p:blipFill>
          <a:blip r:embed="rId3"/>
          <a:stretch>
            <a:fillRect/>
          </a:stretch>
        </p:blipFill>
        <p:spPr>
          <a:xfrm>
            <a:off x="4048454" y="3424428"/>
            <a:ext cx="6630057" cy="3358433"/>
          </a:xfrm>
          <a:prstGeom prst="rect">
            <a:avLst/>
          </a:prstGeom>
        </p:spPr>
      </p:pic>
    </p:spTree>
    <p:extLst>
      <p:ext uri="{BB962C8B-B14F-4D97-AF65-F5344CB8AC3E}">
        <p14:creationId xmlns:p14="http://schemas.microsoft.com/office/powerpoint/2010/main" val="245561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93F5-F804-A02F-6D4E-302F600391DC}"/>
              </a:ext>
            </a:extLst>
          </p:cNvPr>
          <p:cNvSpPr>
            <a:spLocks noGrp="1"/>
          </p:cNvSpPr>
          <p:nvPr>
            <p:ph type="title"/>
          </p:nvPr>
        </p:nvSpPr>
        <p:spPr/>
        <p:txBody>
          <a:bodyPr>
            <a:normAutofit/>
          </a:bodyPr>
          <a:lstStyle/>
          <a:p>
            <a:r>
              <a:rPr lang="en-US" dirty="0"/>
              <a:t>Distribution of loans by Sub-grades</a:t>
            </a:r>
            <a:br>
              <a:rPr lang="en-US" dirty="0"/>
            </a:br>
            <a:br>
              <a:rPr lang="en-US" sz="2200" dirty="0"/>
            </a:br>
            <a:r>
              <a:rPr lang="en-US" sz="2000" dirty="0"/>
              <a:t>- Out of which, a greater number of charged off loans belongs to sub-grades B5,B3,B4 followed by C1 and C2.</a:t>
            </a:r>
            <a:br>
              <a:rPr lang="en-US" dirty="0"/>
            </a:br>
            <a:br>
              <a:rPr lang="en-US" dirty="0"/>
            </a:br>
            <a:endParaRPr lang="en-US" dirty="0"/>
          </a:p>
        </p:txBody>
      </p:sp>
      <p:pic>
        <p:nvPicPr>
          <p:cNvPr id="4" name="Picture 3">
            <a:extLst>
              <a:ext uri="{FF2B5EF4-FFF2-40B4-BE49-F238E27FC236}">
                <a16:creationId xmlns:a16="http://schemas.microsoft.com/office/drawing/2014/main" id="{E7731B43-1412-6865-0FC8-817DA1FF208D}"/>
              </a:ext>
            </a:extLst>
          </p:cNvPr>
          <p:cNvPicPr>
            <a:picLocks noChangeAspect="1"/>
          </p:cNvPicPr>
          <p:nvPr/>
        </p:nvPicPr>
        <p:blipFill>
          <a:blip r:embed="rId2"/>
          <a:stretch>
            <a:fillRect/>
          </a:stretch>
        </p:blipFill>
        <p:spPr>
          <a:xfrm>
            <a:off x="4217308" y="686400"/>
            <a:ext cx="6203950" cy="5485200"/>
          </a:xfrm>
          <a:prstGeom prst="rect">
            <a:avLst/>
          </a:prstGeom>
        </p:spPr>
      </p:pic>
    </p:spTree>
    <p:extLst>
      <p:ext uri="{BB962C8B-B14F-4D97-AF65-F5344CB8AC3E}">
        <p14:creationId xmlns:p14="http://schemas.microsoft.com/office/powerpoint/2010/main" val="171768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fontScale="90000"/>
          </a:bodyPr>
          <a:lstStyle/>
          <a:p>
            <a:r>
              <a:rPr lang="en-US" sz="3200" dirty="0">
                <a:latin typeface="Arial" panose="020B0604020202020204" pitchFamily="34" charset="0"/>
                <a:cs typeface="Arial" panose="020B0604020202020204" pitchFamily="34" charset="0"/>
              </a:rPr>
              <a:t>Distribution of loans by Sub-grades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It can be observed from the plots that though a greater number of defaulters where from sub grades A4, A5, B3, B5, percentage of defaulters is above 20% from sub-grades D2 to G and highest in F5.</a:t>
            </a:r>
          </a:p>
        </p:txBody>
      </p:sp>
      <p:pic>
        <p:nvPicPr>
          <p:cNvPr id="5" name="Picture 4" descr="A graph of a graph showing the amount of paid loans&#10;&#10;Description automatically generated">
            <a:extLst>
              <a:ext uri="{FF2B5EF4-FFF2-40B4-BE49-F238E27FC236}">
                <a16:creationId xmlns:a16="http://schemas.microsoft.com/office/drawing/2014/main" id="{C1903CAA-5386-BF9D-A40A-EDB84E936DCB}"/>
              </a:ext>
            </a:extLst>
          </p:cNvPr>
          <p:cNvPicPr>
            <a:picLocks noChangeAspect="1"/>
          </p:cNvPicPr>
          <p:nvPr/>
        </p:nvPicPr>
        <p:blipFill>
          <a:blip r:embed="rId2"/>
          <a:stretch>
            <a:fillRect/>
          </a:stretch>
        </p:blipFill>
        <p:spPr>
          <a:xfrm>
            <a:off x="3573516" y="75139"/>
            <a:ext cx="8156029" cy="3349289"/>
          </a:xfrm>
          <a:prstGeom prst="rect">
            <a:avLst/>
          </a:prstGeom>
        </p:spPr>
      </p:pic>
      <p:pic>
        <p:nvPicPr>
          <p:cNvPr id="8" name="Picture 7" descr="A graph of blue bars">
            <a:extLst>
              <a:ext uri="{FF2B5EF4-FFF2-40B4-BE49-F238E27FC236}">
                <a16:creationId xmlns:a16="http://schemas.microsoft.com/office/drawing/2014/main" id="{FAB6A893-4A0F-0C96-B95F-7F1B133F3440}"/>
              </a:ext>
            </a:extLst>
          </p:cNvPr>
          <p:cNvPicPr>
            <a:picLocks noChangeAspect="1"/>
          </p:cNvPicPr>
          <p:nvPr/>
        </p:nvPicPr>
        <p:blipFill>
          <a:blip r:embed="rId3"/>
          <a:stretch>
            <a:fillRect/>
          </a:stretch>
        </p:blipFill>
        <p:spPr>
          <a:xfrm>
            <a:off x="3573516" y="3285328"/>
            <a:ext cx="8156029" cy="3497533"/>
          </a:xfrm>
          <a:prstGeom prst="rect">
            <a:avLst/>
          </a:prstGeom>
        </p:spPr>
      </p:pic>
    </p:spTree>
    <p:extLst>
      <p:ext uri="{BB962C8B-B14F-4D97-AF65-F5344CB8AC3E}">
        <p14:creationId xmlns:p14="http://schemas.microsoft.com/office/powerpoint/2010/main" val="78269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Distribution of loans by Purpose</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More loans are taken by people for debt consolidations and repaying credit card bills.</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It can be deduced from the below plots that more than 25% of small business customers default loans.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4" name="Picture 3" descr="A graph of different colored bars&#10;&#10;Description automatically generated">
            <a:extLst>
              <a:ext uri="{FF2B5EF4-FFF2-40B4-BE49-F238E27FC236}">
                <a16:creationId xmlns:a16="http://schemas.microsoft.com/office/drawing/2014/main" id="{DB30AF1A-7609-F04E-D454-2F372B1A207B}"/>
              </a:ext>
            </a:extLst>
          </p:cNvPr>
          <p:cNvPicPr>
            <a:picLocks noChangeAspect="1"/>
          </p:cNvPicPr>
          <p:nvPr/>
        </p:nvPicPr>
        <p:blipFill>
          <a:blip r:embed="rId2"/>
          <a:stretch>
            <a:fillRect/>
          </a:stretch>
        </p:blipFill>
        <p:spPr>
          <a:xfrm>
            <a:off x="3573516" y="154863"/>
            <a:ext cx="8156029" cy="3130465"/>
          </a:xfrm>
          <a:prstGeom prst="rect">
            <a:avLst/>
          </a:prstGeom>
        </p:spPr>
      </p:pic>
      <p:pic>
        <p:nvPicPr>
          <p:cNvPr id="7" name="Picture 6" descr="A graph of blue bars with white text">
            <a:extLst>
              <a:ext uri="{FF2B5EF4-FFF2-40B4-BE49-F238E27FC236}">
                <a16:creationId xmlns:a16="http://schemas.microsoft.com/office/drawing/2014/main" id="{FC069149-D5CD-DA01-0AAE-8F39D55B05BD}"/>
              </a:ext>
            </a:extLst>
          </p:cNvPr>
          <p:cNvPicPr>
            <a:picLocks noChangeAspect="1"/>
          </p:cNvPicPr>
          <p:nvPr/>
        </p:nvPicPr>
        <p:blipFill>
          <a:blip r:embed="rId3"/>
          <a:stretch>
            <a:fillRect/>
          </a:stretch>
        </p:blipFill>
        <p:spPr>
          <a:xfrm>
            <a:off x="3576145" y="3285328"/>
            <a:ext cx="8153400" cy="3253124"/>
          </a:xfrm>
          <a:prstGeom prst="rect">
            <a:avLst/>
          </a:prstGeom>
        </p:spPr>
      </p:pic>
    </p:spTree>
    <p:extLst>
      <p:ext uri="{BB962C8B-B14F-4D97-AF65-F5344CB8AC3E}">
        <p14:creationId xmlns:p14="http://schemas.microsoft.com/office/powerpoint/2010/main" val="98035468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1486</Words>
  <Application>Microsoft Office PowerPoint</Application>
  <PresentationFormat>Widescreen</PresentationFormat>
  <Paragraphs>63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Consolas</vt:lpstr>
      <vt:lpstr>Corbel</vt:lpstr>
      <vt:lpstr>Wingdings</vt:lpstr>
      <vt:lpstr>Wingdings 2</vt:lpstr>
      <vt:lpstr>Frame</vt:lpstr>
      <vt:lpstr>Lending Club Case Study</vt:lpstr>
      <vt:lpstr>Purpose</vt:lpstr>
      <vt:lpstr>Steps</vt:lpstr>
      <vt:lpstr>Distribution of loans by status  - Among the 39717 loans given by the lender, 32950 loans are fully paid and 5627 loans  are charged off and remaining  1140 loans are in current running state.  - Considering loans which are not in progress, 14.58% of loans were charged off causing loss to the lenders.   </vt:lpstr>
      <vt:lpstr>Distribution of loans by Grades  - Overall , more loans were given to grades A,B and C.  - Out of which, maximum number of charged off loans belongs to grades B and C.   </vt:lpstr>
      <vt:lpstr>Distribution of loans by Grades  It can be observed from the plots that though a greater number of defaulters where from group B and C, percentage of defaulters is above 20% in grades D, E, F and G</vt:lpstr>
      <vt:lpstr>Distribution of loans by Sub-grades  - Out of which, a greater number of charged off loans belongs to sub-grades B5,B3,B4 followed by C1 and C2.  </vt:lpstr>
      <vt:lpstr>Distribution of loans by Sub-grades  It can be observed from the plots that though a greater number of defaulters where from sub grades A4, A5, B3, B5, percentage of defaulters is above 20% from sub-grades D2 to G and highest in F5.</vt:lpstr>
      <vt:lpstr>Distribution of loans by Purpose  More loans are taken by people for debt consolidations and repaying credit card bills.  It can be deduced from the below plots that more than 25% of small business customers default loans.   </vt:lpstr>
      <vt:lpstr>Distribution of loans by House ownership   More loans are taken by people who are on rent or mortgage and also have higher chances of defaulting.  However, there is no significant difference in distribution of paid loans vs charged off loans w.r.t home ownership. </vt:lpstr>
      <vt:lpstr>Verification status  - Most of the non-verified loans are paid off hence the nature of loan re-payment is not dependent upon the verification status.</vt:lpstr>
      <vt:lpstr>Loan amount &amp; Installment  - There is a very little difference in loan amount and installment among both fully paid and charged off loans.  - Funded amount and installments both seems to be little higher for charged off loans than that for fully paid loans.  </vt:lpstr>
      <vt:lpstr>Interest rate and Term   - Loans charged off typically had higher interest rates, signaling riskier loan terms that increase the likelihood of default.  - A higher proportion of loans with a 3-year (36-month) term were charged off compared to those with a 5-year (60-month) term.  - Also, 25% of loans with 60 months term were defaulted  </vt:lpstr>
      <vt:lpstr>Distribution of Loans by late fees   - Among the 1995 customers  who paid late fees, 863  of them defaulted.  - Hence it can be concluded that , people with history of late fee payment will have 43% chance of becoming a defaulter. </vt:lpstr>
      <vt:lpstr>Analyzing employment length for charged off loans  - Majority of charged off loans belonged to clients having 10+ years of experience .  However, percentage of loans defaulted by each employment length group is around 15% . So, nothing can be derived w.r.t employment length.</vt:lpstr>
      <vt:lpstr>Analyzing public recorded bankruptcies for charged off loans  1274 customers had record of bankruptcies and 368 among them defaulted.  28% customers with public record of bankruptcies have defaulted. </vt:lpstr>
      <vt:lpstr> Analyzing Charged off loans and Fully paid loans in each state   Higher number of defaulted loans belonged to states CA,FL and NY likely due to economic factors.  Conversely, states with no defaulters such as AK, DC, DE, MT, SD, VT, and WY, though having fewer loans, demonstrate stronger repayment behavior  These insights highlight the importance of regional risk assessment in lending practices.</vt:lpstr>
      <vt:lpstr> Analyzing annual income vs loan amount  when salary, loan is divided into categories of 20k, 5k increments  respectively, and we find the median of loans for defaulted vs paid customers, it is observed that defaulted customer have a higher median.</vt:lpstr>
      <vt:lpstr> Analyzing annual income vs loan amount  Figure shows the heat map of percentage of defaulted customers in each salary and loan category. Here, salary and loan are divided into categories of 6500k, 1.5k increments  respectively (considering salary range 15k to 95k)  It can be observed that  defaulted percentage is maximum in highest loan category in each salary category. It indicates that customers who defaulted took highest loans w.r.t their salary category and could not pay back the loans.  Max loan to a customer needs to be reduced to avoid such scenarios.</vt:lpstr>
      <vt:lpstr>Conclusions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LENOVO</dc:creator>
  <cp:lastModifiedBy>Rawoof Mohammad</cp:lastModifiedBy>
  <cp:revision>13</cp:revision>
  <dcterms:created xsi:type="dcterms:W3CDTF">2024-07-22T09:38:57Z</dcterms:created>
  <dcterms:modified xsi:type="dcterms:W3CDTF">2024-07-24T14:19:13Z</dcterms:modified>
</cp:coreProperties>
</file>