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63" r:id="rId5"/>
    <p:sldId id="264" r:id="rId6"/>
    <p:sldId id="265" r:id="rId7"/>
    <p:sldId id="267" r:id="rId8"/>
    <p:sldId id="268" r:id="rId9"/>
    <p:sldId id="269" r:id="rId10"/>
    <p:sldId id="260" r:id="rId11"/>
    <p:sldId id="261" r:id="rId12"/>
    <p:sldId id="273" r:id="rId13"/>
    <p:sldId id="276" r:id="rId14"/>
    <p:sldId id="274" r:id="rId15"/>
    <p:sldId id="270" r:id="rId16"/>
    <p:sldId id="271" r:id="rId17"/>
    <p:sldId id="275" r:id="rId18"/>
    <p:sldId id="27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7/22/2024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7/22/2024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9F6-7DE4-1D3A-57C3-0D0BD1B33123}"/>
              </a:ext>
            </a:extLst>
          </p:cNvPr>
          <p:cNvSpPr>
            <a:spLocks noGrp="1"/>
          </p:cNvSpPr>
          <p:nvPr>
            <p:ph type="ctrTitle"/>
          </p:nvPr>
        </p:nvSpPr>
        <p:spPr>
          <a:xfrm>
            <a:off x="1053399" y="2546677"/>
            <a:ext cx="7315200" cy="1183495"/>
          </a:xfrm>
        </p:spPr>
        <p:txBody>
          <a:bodyPr>
            <a:normAutofit/>
          </a:bodyPr>
          <a:lstStyle/>
          <a:p>
            <a:r>
              <a:rPr lang="en-US" sz="5400" dirty="0"/>
              <a:t>Lending Club Case Study</a:t>
            </a:r>
          </a:p>
        </p:txBody>
      </p:sp>
      <p:sp>
        <p:nvSpPr>
          <p:cNvPr id="3" name="Subtitle 2">
            <a:extLst>
              <a:ext uri="{FF2B5EF4-FFF2-40B4-BE49-F238E27FC236}">
                <a16:creationId xmlns:a16="http://schemas.microsoft.com/office/drawing/2014/main" id="{331D79A1-10C2-47D3-C925-114B8FA37DF4}"/>
              </a:ext>
            </a:extLst>
          </p:cNvPr>
          <p:cNvSpPr>
            <a:spLocks noGrp="1"/>
          </p:cNvSpPr>
          <p:nvPr>
            <p:ph type="subTitle" idx="1"/>
          </p:nvPr>
        </p:nvSpPr>
        <p:spPr>
          <a:xfrm>
            <a:off x="4165600" y="5439503"/>
            <a:ext cx="5120471" cy="914400"/>
          </a:xfrm>
        </p:spPr>
        <p:txBody>
          <a:bodyPr/>
          <a:lstStyle/>
          <a:p>
            <a:r>
              <a:rPr lang="en-US" dirty="0"/>
              <a:t>- Neha Sharma and </a:t>
            </a:r>
            <a:r>
              <a:rPr lang="en-US" dirty="0" err="1"/>
              <a:t>Rawoof</a:t>
            </a:r>
            <a:r>
              <a:rPr lang="en-US" dirty="0"/>
              <a:t> Mohammad</a:t>
            </a:r>
          </a:p>
        </p:txBody>
      </p:sp>
    </p:spTree>
    <p:extLst>
      <p:ext uri="{BB962C8B-B14F-4D97-AF65-F5344CB8AC3E}">
        <p14:creationId xmlns:p14="http://schemas.microsoft.com/office/powerpoint/2010/main" val="380715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F022-54F2-EDCF-809E-B240A6DDDD3D}"/>
              </a:ext>
            </a:extLst>
          </p:cNvPr>
          <p:cNvSpPr>
            <a:spLocks noGrp="1"/>
          </p:cNvSpPr>
          <p:nvPr>
            <p:ph type="title"/>
          </p:nvPr>
        </p:nvSpPr>
        <p:spPr>
          <a:xfrm>
            <a:off x="252919" y="2092036"/>
            <a:ext cx="2947482" cy="3632984"/>
          </a:xfrm>
        </p:spPr>
        <p:txBody>
          <a:bodyPr>
            <a:normAutofit fontScale="90000"/>
          </a:bodyPr>
          <a:lstStyle/>
          <a:p>
            <a:r>
              <a:rPr lang="en-US" dirty="0"/>
              <a:t>Loan amount &amp; Installment</a:t>
            </a:r>
            <a:br>
              <a:rPr lang="en-US" dirty="0"/>
            </a:br>
            <a:br>
              <a:rPr lang="en-US" dirty="0"/>
            </a:br>
            <a:r>
              <a:rPr lang="en-US" sz="2200" dirty="0"/>
              <a:t>- There is a very little difference in loan amount and installment among both fully paid and charged off loans.</a:t>
            </a:r>
            <a:br>
              <a:rPr lang="en-US" sz="2200" dirty="0"/>
            </a:br>
            <a:br>
              <a:rPr lang="en-US" sz="2200" dirty="0"/>
            </a:br>
            <a:r>
              <a:rPr lang="en-US" sz="2200" dirty="0"/>
              <a:t>- Funded amount and installments both seems to be little higher for charged off loans than that for fully paid loans.</a:t>
            </a:r>
            <a:br>
              <a:rPr lang="en-US" dirty="0"/>
            </a:br>
            <a:br>
              <a:rPr lang="en-US" dirty="0"/>
            </a:br>
            <a:endParaRPr lang="en-US" dirty="0"/>
          </a:p>
        </p:txBody>
      </p:sp>
      <p:pic>
        <p:nvPicPr>
          <p:cNvPr id="4" name="Picture 3">
            <a:extLst>
              <a:ext uri="{FF2B5EF4-FFF2-40B4-BE49-F238E27FC236}">
                <a16:creationId xmlns:a16="http://schemas.microsoft.com/office/drawing/2014/main" id="{37246262-9009-046B-20F0-3F7C94823F4C}"/>
              </a:ext>
            </a:extLst>
          </p:cNvPr>
          <p:cNvPicPr>
            <a:picLocks noChangeAspect="1"/>
          </p:cNvPicPr>
          <p:nvPr/>
        </p:nvPicPr>
        <p:blipFill>
          <a:blip r:embed="rId2"/>
          <a:stretch>
            <a:fillRect/>
          </a:stretch>
        </p:blipFill>
        <p:spPr>
          <a:xfrm>
            <a:off x="3991893" y="674035"/>
            <a:ext cx="7111536" cy="5469284"/>
          </a:xfrm>
          <a:prstGeom prst="rect">
            <a:avLst/>
          </a:prstGeom>
        </p:spPr>
      </p:pic>
    </p:spTree>
    <p:extLst>
      <p:ext uri="{BB962C8B-B14F-4D97-AF65-F5344CB8AC3E}">
        <p14:creationId xmlns:p14="http://schemas.microsoft.com/office/powerpoint/2010/main" val="193231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A908-E607-09AD-4E45-38BF5E8B981C}"/>
              </a:ext>
            </a:extLst>
          </p:cNvPr>
          <p:cNvSpPr>
            <a:spLocks noGrp="1"/>
          </p:cNvSpPr>
          <p:nvPr>
            <p:ph type="title"/>
          </p:nvPr>
        </p:nvSpPr>
        <p:spPr>
          <a:xfrm>
            <a:off x="110836" y="720436"/>
            <a:ext cx="3103419" cy="5320146"/>
          </a:xfrm>
        </p:spPr>
        <p:txBody>
          <a:bodyPr>
            <a:normAutofit/>
          </a:bodyPr>
          <a:lstStyle/>
          <a:p>
            <a:r>
              <a:rPr lang="en-US" sz="2000" dirty="0"/>
              <a:t>- Loans charged off typically had higher interest rates, signaling riskier loan terms that increase the likelihood of default.</a:t>
            </a:r>
            <a:br>
              <a:rPr lang="en-US" sz="2000" dirty="0"/>
            </a:br>
            <a:br>
              <a:rPr lang="en-US" sz="2000" dirty="0"/>
            </a:br>
            <a:r>
              <a:rPr lang="en-US" sz="2000" dirty="0"/>
              <a:t>- A higher proportion of loans with a 3-year (36-month) term were charged off compared to those with a 5-year (60-month) term.</a:t>
            </a:r>
            <a:br>
              <a:rPr lang="en-US" sz="2000" dirty="0"/>
            </a:br>
            <a:br>
              <a:rPr lang="en-US" sz="2000" dirty="0"/>
            </a:br>
            <a:r>
              <a:rPr lang="en-US" sz="2000" dirty="0"/>
              <a:t>- Shorter terms often mean higher monthly payments, which can impact borrower affordability and repayment ability.</a:t>
            </a:r>
          </a:p>
        </p:txBody>
      </p:sp>
      <p:pic>
        <p:nvPicPr>
          <p:cNvPr id="4" name="Picture 3">
            <a:extLst>
              <a:ext uri="{FF2B5EF4-FFF2-40B4-BE49-F238E27FC236}">
                <a16:creationId xmlns:a16="http://schemas.microsoft.com/office/drawing/2014/main" id="{BA630B61-C356-07E1-7AB3-6D2A450EC327}"/>
              </a:ext>
            </a:extLst>
          </p:cNvPr>
          <p:cNvPicPr>
            <a:picLocks noChangeAspect="1"/>
          </p:cNvPicPr>
          <p:nvPr/>
        </p:nvPicPr>
        <p:blipFill>
          <a:blip r:embed="rId2"/>
          <a:stretch>
            <a:fillRect/>
          </a:stretch>
        </p:blipFill>
        <p:spPr>
          <a:xfrm>
            <a:off x="4076701" y="587602"/>
            <a:ext cx="6838042" cy="5685116"/>
          </a:xfrm>
          <a:prstGeom prst="rect">
            <a:avLst/>
          </a:prstGeom>
        </p:spPr>
      </p:pic>
      <p:sp>
        <p:nvSpPr>
          <p:cNvPr id="5" name="TextBox 4">
            <a:extLst>
              <a:ext uri="{FF2B5EF4-FFF2-40B4-BE49-F238E27FC236}">
                <a16:creationId xmlns:a16="http://schemas.microsoft.com/office/drawing/2014/main" id="{899A6BD5-141A-9043-B87C-6EA2C57F7AC2}"/>
              </a:ext>
            </a:extLst>
          </p:cNvPr>
          <p:cNvSpPr txBox="1"/>
          <p:nvPr/>
        </p:nvSpPr>
        <p:spPr>
          <a:xfrm>
            <a:off x="3519055" y="235527"/>
            <a:ext cx="4502727" cy="461665"/>
          </a:xfrm>
          <a:prstGeom prst="rect">
            <a:avLst/>
          </a:prstGeom>
          <a:noFill/>
        </p:spPr>
        <p:txBody>
          <a:bodyPr wrap="square" rtlCol="0">
            <a:spAutoFit/>
          </a:bodyPr>
          <a:lstStyle/>
          <a:p>
            <a:pPr algn="ctr"/>
            <a:r>
              <a:rPr lang="en-US" sz="2400" b="1" dirty="0">
                <a:solidFill>
                  <a:schemeClr val="accent1"/>
                </a:solidFill>
              </a:rPr>
              <a:t>Interest rate &amp; Term</a:t>
            </a:r>
          </a:p>
        </p:txBody>
      </p:sp>
    </p:spTree>
    <p:extLst>
      <p:ext uri="{BB962C8B-B14F-4D97-AF65-F5344CB8AC3E}">
        <p14:creationId xmlns:p14="http://schemas.microsoft.com/office/powerpoint/2010/main" val="224665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57875-B7D1-688E-ED4D-048665DB2BF1}"/>
              </a:ext>
            </a:extLst>
          </p:cNvPr>
          <p:cNvPicPr>
            <a:picLocks noChangeAspect="1"/>
          </p:cNvPicPr>
          <p:nvPr/>
        </p:nvPicPr>
        <p:blipFill>
          <a:blip r:embed="rId2"/>
          <a:stretch>
            <a:fillRect/>
          </a:stretch>
        </p:blipFill>
        <p:spPr>
          <a:xfrm>
            <a:off x="678873" y="766465"/>
            <a:ext cx="10652878" cy="4679617"/>
          </a:xfrm>
          <a:prstGeom prst="rect">
            <a:avLst/>
          </a:prstGeom>
        </p:spPr>
      </p:pic>
      <p:sp>
        <p:nvSpPr>
          <p:cNvPr id="4" name="TextBox 3">
            <a:extLst>
              <a:ext uri="{FF2B5EF4-FFF2-40B4-BE49-F238E27FC236}">
                <a16:creationId xmlns:a16="http://schemas.microsoft.com/office/drawing/2014/main" id="{D7A7E506-9634-9BEC-1C04-6AFD44290EA3}"/>
              </a:ext>
            </a:extLst>
          </p:cNvPr>
          <p:cNvSpPr txBox="1"/>
          <p:nvPr/>
        </p:nvSpPr>
        <p:spPr>
          <a:xfrm>
            <a:off x="2220686" y="304800"/>
            <a:ext cx="8548914" cy="461665"/>
          </a:xfrm>
          <a:prstGeom prst="rect">
            <a:avLst/>
          </a:prstGeom>
          <a:noFill/>
        </p:spPr>
        <p:txBody>
          <a:bodyPr wrap="square" rtlCol="0">
            <a:spAutoFit/>
          </a:bodyPr>
          <a:lstStyle/>
          <a:p>
            <a:pPr algn="ctr"/>
            <a:r>
              <a:rPr lang="en-US" sz="2400" b="1" dirty="0"/>
              <a:t>Analyzing Charged off loans and Fully paid loans in each state </a:t>
            </a:r>
          </a:p>
        </p:txBody>
      </p:sp>
      <p:sp>
        <p:nvSpPr>
          <p:cNvPr id="5" name="TextBox 4">
            <a:extLst>
              <a:ext uri="{FF2B5EF4-FFF2-40B4-BE49-F238E27FC236}">
                <a16:creationId xmlns:a16="http://schemas.microsoft.com/office/drawing/2014/main" id="{3719B6CA-1C40-3B2B-7F90-CD010D8D1D3A}"/>
              </a:ext>
            </a:extLst>
          </p:cNvPr>
          <p:cNvSpPr txBox="1"/>
          <p:nvPr/>
        </p:nvSpPr>
        <p:spPr>
          <a:xfrm>
            <a:off x="561743" y="5400145"/>
            <a:ext cx="11068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Higher number of defaulted loans belonged to states CA,FL and NY likely due to economic factors.</a:t>
            </a:r>
          </a:p>
          <a:p>
            <a:pPr marL="285750" indent="-285750">
              <a:buFont typeface="Arial" panose="020B0604020202020204" pitchFamily="34" charset="0"/>
              <a:buChar char="•"/>
            </a:pPr>
            <a:r>
              <a:rPr lang="en-US" dirty="0"/>
              <a:t>Conversely, states with no defaulters such as AK, DC, DE, MT, SD, VT, and WY, though having fewer loans, demonstrate stronger repayment behavior.</a:t>
            </a:r>
          </a:p>
          <a:p>
            <a:pPr marL="285750" indent="-285750">
              <a:buFont typeface="Arial" panose="020B0604020202020204" pitchFamily="34" charset="0"/>
              <a:buChar char="•"/>
            </a:pPr>
            <a:r>
              <a:rPr lang="en-US" dirty="0"/>
              <a:t>These insights highlight the importance of regional risk assessment in lending practices.</a:t>
            </a:r>
          </a:p>
        </p:txBody>
      </p:sp>
    </p:spTree>
    <p:extLst>
      <p:ext uri="{BB962C8B-B14F-4D97-AF65-F5344CB8AC3E}">
        <p14:creationId xmlns:p14="http://schemas.microsoft.com/office/powerpoint/2010/main" val="75859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44858-AFBF-367D-70B0-56A6251C3B51}"/>
              </a:ext>
            </a:extLst>
          </p:cNvPr>
          <p:cNvSpPr txBox="1"/>
          <p:nvPr/>
        </p:nvSpPr>
        <p:spPr>
          <a:xfrm>
            <a:off x="1868394" y="346364"/>
            <a:ext cx="8548914" cy="461665"/>
          </a:xfrm>
          <a:prstGeom prst="rect">
            <a:avLst/>
          </a:prstGeom>
          <a:noFill/>
        </p:spPr>
        <p:txBody>
          <a:bodyPr wrap="square" rtlCol="0">
            <a:spAutoFit/>
          </a:bodyPr>
          <a:lstStyle/>
          <a:p>
            <a:pPr algn="ctr"/>
            <a:r>
              <a:rPr lang="en-US" sz="2400" b="1" dirty="0">
                <a:solidFill>
                  <a:schemeClr val="accent1"/>
                </a:solidFill>
              </a:rPr>
              <a:t>Analyzing Annual income vs loan amount</a:t>
            </a:r>
          </a:p>
        </p:txBody>
      </p:sp>
      <p:pic>
        <p:nvPicPr>
          <p:cNvPr id="4" name="Picture 3">
            <a:extLst>
              <a:ext uri="{FF2B5EF4-FFF2-40B4-BE49-F238E27FC236}">
                <a16:creationId xmlns:a16="http://schemas.microsoft.com/office/drawing/2014/main" id="{B0CE0199-474E-7C8B-04BC-929E38E4530B}"/>
              </a:ext>
            </a:extLst>
          </p:cNvPr>
          <p:cNvPicPr>
            <a:picLocks noChangeAspect="1"/>
          </p:cNvPicPr>
          <p:nvPr/>
        </p:nvPicPr>
        <p:blipFill>
          <a:blip r:embed="rId2"/>
          <a:stretch>
            <a:fillRect/>
          </a:stretch>
        </p:blipFill>
        <p:spPr>
          <a:xfrm>
            <a:off x="6142851" y="833437"/>
            <a:ext cx="5885234" cy="4610100"/>
          </a:xfrm>
          <a:prstGeom prst="rect">
            <a:avLst/>
          </a:prstGeom>
        </p:spPr>
      </p:pic>
      <p:pic>
        <p:nvPicPr>
          <p:cNvPr id="6" name="Picture 5">
            <a:extLst>
              <a:ext uri="{FF2B5EF4-FFF2-40B4-BE49-F238E27FC236}">
                <a16:creationId xmlns:a16="http://schemas.microsoft.com/office/drawing/2014/main" id="{EAB5B147-83C7-60F9-42FB-39E44A431666}"/>
              </a:ext>
            </a:extLst>
          </p:cNvPr>
          <p:cNvPicPr>
            <a:picLocks noChangeAspect="1"/>
          </p:cNvPicPr>
          <p:nvPr/>
        </p:nvPicPr>
        <p:blipFill>
          <a:blip r:embed="rId3"/>
          <a:stretch>
            <a:fillRect/>
          </a:stretch>
        </p:blipFill>
        <p:spPr>
          <a:xfrm>
            <a:off x="389751" y="833437"/>
            <a:ext cx="5753100" cy="4610100"/>
          </a:xfrm>
          <a:prstGeom prst="rect">
            <a:avLst/>
          </a:prstGeom>
        </p:spPr>
      </p:pic>
      <p:sp>
        <p:nvSpPr>
          <p:cNvPr id="7" name="TextBox 6">
            <a:extLst>
              <a:ext uri="{FF2B5EF4-FFF2-40B4-BE49-F238E27FC236}">
                <a16:creationId xmlns:a16="http://schemas.microsoft.com/office/drawing/2014/main" id="{31E89087-F3CD-331A-06A7-C27B607DA2A2}"/>
              </a:ext>
            </a:extLst>
          </p:cNvPr>
          <p:cNvSpPr txBox="1"/>
          <p:nvPr/>
        </p:nvSpPr>
        <p:spPr>
          <a:xfrm>
            <a:off x="789709" y="5500255"/>
            <a:ext cx="107062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Need to conclude</a:t>
            </a:r>
          </a:p>
        </p:txBody>
      </p:sp>
    </p:spTree>
    <p:extLst>
      <p:ext uri="{BB962C8B-B14F-4D97-AF65-F5344CB8AC3E}">
        <p14:creationId xmlns:p14="http://schemas.microsoft.com/office/powerpoint/2010/main" val="944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9C9696-DC36-D08D-2189-D333C7A10B53}"/>
              </a:ext>
            </a:extLst>
          </p:cNvPr>
          <p:cNvPicPr>
            <a:picLocks noChangeAspect="1"/>
          </p:cNvPicPr>
          <p:nvPr/>
        </p:nvPicPr>
        <p:blipFill>
          <a:blip r:embed="rId2"/>
          <a:stretch>
            <a:fillRect/>
          </a:stretch>
        </p:blipFill>
        <p:spPr>
          <a:xfrm>
            <a:off x="420914" y="1360489"/>
            <a:ext cx="5152572" cy="3858617"/>
          </a:xfrm>
          <a:prstGeom prst="rect">
            <a:avLst/>
          </a:prstGeom>
        </p:spPr>
      </p:pic>
      <p:pic>
        <p:nvPicPr>
          <p:cNvPr id="5" name="Picture 4">
            <a:extLst>
              <a:ext uri="{FF2B5EF4-FFF2-40B4-BE49-F238E27FC236}">
                <a16:creationId xmlns:a16="http://schemas.microsoft.com/office/drawing/2014/main" id="{40D415A6-C8CB-DC2B-DDE8-6CCFACDE50A5}"/>
              </a:ext>
            </a:extLst>
          </p:cNvPr>
          <p:cNvPicPr>
            <a:picLocks noChangeAspect="1"/>
          </p:cNvPicPr>
          <p:nvPr/>
        </p:nvPicPr>
        <p:blipFill>
          <a:blip r:embed="rId3"/>
          <a:stretch>
            <a:fillRect/>
          </a:stretch>
        </p:blipFill>
        <p:spPr>
          <a:xfrm>
            <a:off x="6096000" y="1401139"/>
            <a:ext cx="5399994" cy="3817967"/>
          </a:xfrm>
          <a:prstGeom prst="rect">
            <a:avLst/>
          </a:prstGeom>
        </p:spPr>
      </p:pic>
      <p:sp>
        <p:nvSpPr>
          <p:cNvPr id="6" name="TextBox 5">
            <a:extLst>
              <a:ext uri="{FF2B5EF4-FFF2-40B4-BE49-F238E27FC236}">
                <a16:creationId xmlns:a16="http://schemas.microsoft.com/office/drawing/2014/main" id="{38EFBD9F-A458-7991-6B65-0B4402320738}"/>
              </a:ext>
            </a:extLst>
          </p:cNvPr>
          <p:cNvSpPr txBox="1"/>
          <p:nvPr/>
        </p:nvSpPr>
        <p:spPr>
          <a:xfrm>
            <a:off x="1868394" y="346364"/>
            <a:ext cx="8548914" cy="461665"/>
          </a:xfrm>
          <a:prstGeom prst="rect">
            <a:avLst/>
          </a:prstGeom>
          <a:noFill/>
        </p:spPr>
        <p:txBody>
          <a:bodyPr wrap="square" rtlCol="0">
            <a:spAutoFit/>
          </a:bodyPr>
          <a:lstStyle/>
          <a:p>
            <a:pPr algn="ctr"/>
            <a:r>
              <a:rPr lang="en-US" sz="2400" b="1" dirty="0">
                <a:solidFill>
                  <a:schemeClr val="accent1"/>
                </a:solidFill>
              </a:rPr>
              <a:t>Analyzing Monthly income vs Installment</a:t>
            </a:r>
          </a:p>
        </p:txBody>
      </p:sp>
      <p:sp>
        <p:nvSpPr>
          <p:cNvPr id="7" name="TextBox 6">
            <a:extLst>
              <a:ext uri="{FF2B5EF4-FFF2-40B4-BE49-F238E27FC236}">
                <a16:creationId xmlns:a16="http://schemas.microsoft.com/office/drawing/2014/main" id="{DB034931-3EB5-7A92-7F62-88C139E98DCF}"/>
              </a:ext>
            </a:extLst>
          </p:cNvPr>
          <p:cNvSpPr txBox="1"/>
          <p:nvPr/>
        </p:nvSpPr>
        <p:spPr>
          <a:xfrm>
            <a:off x="789709" y="5500255"/>
            <a:ext cx="1070628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Need to conclude</a:t>
            </a:r>
          </a:p>
        </p:txBody>
      </p:sp>
    </p:spTree>
    <p:extLst>
      <p:ext uri="{BB962C8B-B14F-4D97-AF65-F5344CB8AC3E}">
        <p14:creationId xmlns:p14="http://schemas.microsoft.com/office/powerpoint/2010/main" val="226401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F38B-8651-3146-E68C-557BF757C4CC}"/>
              </a:ext>
            </a:extLst>
          </p:cNvPr>
          <p:cNvSpPr>
            <a:spLocks noGrp="1"/>
          </p:cNvSpPr>
          <p:nvPr>
            <p:ph type="title"/>
          </p:nvPr>
        </p:nvSpPr>
        <p:spPr>
          <a:xfrm>
            <a:off x="252919" y="843153"/>
            <a:ext cx="2947482" cy="4881867"/>
          </a:xfrm>
        </p:spPr>
        <p:txBody>
          <a:bodyPr>
            <a:normAutofit/>
          </a:bodyPr>
          <a:lstStyle/>
          <a:p>
            <a:r>
              <a:rPr lang="en-US" dirty="0"/>
              <a:t>Analyzing employment length for charged off loans</a:t>
            </a:r>
            <a:br>
              <a:rPr lang="en-US" dirty="0"/>
            </a:br>
            <a:br>
              <a:rPr lang="en-US" dirty="0"/>
            </a:br>
            <a:r>
              <a:rPr lang="en-US" sz="2000" dirty="0"/>
              <a:t>- Majority of charged off loans belonged to clients having 10+ years of experience .</a:t>
            </a:r>
          </a:p>
        </p:txBody>
      </p:sp>
      <p:pic>
        <p:nvPicPr>
          <p:cNvPr id="4" name="Picture 3">
            <a:extLst>
              <a:ext uri="{FF2B5EF4-FFF2-40B4-BE49-F238E27FC236}">
                <a16:creationId xmlns:a16="http://schemas.microsoft.com/office/drawing/2014/main" id="{51452089-D412-D5AC-5608-CB1A6F1AD9C2}"/>
              </a:ext>
            </a:extLst>
          </p:cNvPr>
          <p:cNvPicPr>
            <a:picLocks noChangeAspect="1"/>
          </p:cNvPicPr>
          <p:nvPr/>
        </p:nvPicPr>
        <p:blipFill>
          <a:blip r:embed="rId2"/>
          <a:stretch>
            <a:fillRect/>
          </a:stretch>
        </p:blipFill>
        <p:spPr>
          <a:xfrm>
            <a:off x="3673475" y="843153"/>
            <a:ext cx="8032999" cy="5122218"/>
          </a:xfrm>
          <a:prstGeom prst="rect">
            <a:avLst/>
          </a:prstGeom>
        </p:spPr>
      </p:pic>
    </p:spTree>
    <p:extLst>
      <p:ext uri="{BB962C8B-B14F-4D97-AF65-F5344CB8AC3E}">
        <p14:creationId xmlns:p14="http://schemas.microsoft.com/office/powerpoint/2010/main" val="110382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BD52-8B6A-14D6-C350-4854DA773BCE}"/>
              </a:ext>
            </a:extLst>
          </p:cNvPr>
          <p:cNvSpPr>
            <a:spLocks noGrp="1"/>
          </p:cNvSpPr>
          <p:nvPr>
            <p:ph type="title"/>
          </p:nvPr>
        </p:nvSpPr>
        <p:spPr>
          <a:xfrm>
            <a:off x="252919" y="655629"/>
            <a:ext cx="2947482" cy="5069391"/>
          </a:xfrm>
        </p:spPr>
        <p:txBody>
          <a:bodyPr>
            <a:normAutofit/>
          </a:bodyPr>
          <a:lstStyle/>
          <a:p>
            <a:br>
              <a:rPr lang="en-US" dirty="0"/>
            </a:br>
            <a:r>
              <a:rPr lang="en-US" sz="2000" dirty="0"/>
              <a:t>- Large percentage of people had higher debt to income ratio.</a:t>
            </a:r>
            <a:br>
              <a:rPr lang="en-US" sz="2000" dirty="0"/>
            </a:br>
            <a:br>
              <a:rPr lang="en-US" sz="2000" dirty="0"/>
            </a:br>
            <a:r>
              <a:rPr lang="en-US" sz="2000" dirty="0"/>
              <a:t>- This imbalance indicates that borrowers may have struggled to manage loan repayments alongside existing financial obligations, potentially leading to default as their financial capacity became overstretched.</a:t>
            </a:r>
          </a:p>
        </p:txBody>
      </p:sp>
      <p:pic>
        <p:nvPicPr>
          <p:cNvPr id="4" name="Picture 3">
            <a:extLst>
              <a:ext uri="{FF2B5EF4-FFF2-40B4-BE49-F238E27FC236}">
                <a16:creationId xmlns:a16="http://schemas.microsoft.com/office/drawing/2014/main" id="{C9FD454A-283E-439A-85DF-FD7E6C7A8D89}"/>
              </a:ext>
            </a:extLst>
          </p:cNvPr>
          <p:cNvPicPr>
            <a:picLocks noChangeAspect="1"/>
          </p:cNvPicPr>
          <p:nvPr/>
        </p:nvPicPr>
        <p:blipFill>
          <a:blip r:embed="rId2"/>
          <a:stretch>
            <a:fillRect/>
          </a:stretch>
        </p:blipFill>
        <p:spPr>
          <a:xfrm>
            <a:off x="3576184" y="876490"/>
            <a:ext cx="8223930" cy="5219220"/>
          </a:xfrm>
          <a:prstGeom prst="rect">
            <a:avLst/>
          </a:prstGeom>
        </p:spPr>
      </p:pic>
      <p:sp>
        <p:nvSpPr>
          <p:cNvPr id="5" name="TextBox 4">
            <a:extLst>
              <a:ext uri="{FF2B5EF4-FFF2-40B4-BE49-F238E27FC236}">
                <a16:creationId xmlns:a16="http://schemas.microsoft.com/office/drawing/2014/main" id="{7446D200-1205-307E-C72D-B8B9AF21E37B}"/>
              </a:ext>
            </a:extLst>
          </p:cNvPr>
          <p:cNvSpPr txBox="1"/>
          <p:nvPr/>
        </p:nvSpPr>
        <p:spPr>
          <a:xfrm>
            <a:off x="2244436" y="193964"/>
            <a:ext cx="7703127" cy="461665"/>
          </a:xfrm>
          <a:prstGeom prst="rect">
            <a:avLst/>
          </a:prstGeom>
          <a:noFill/>
        </p:spPr>
        <p:txBody>
          <a:bodyPr wrap="square" rtlCol="0">
            <a:spAutoFit/>
          </a:bodyPr>
          <a:lstStyle/>
          <a:p>
            <a:pPr algn="ctr"/>
            <a:r>
              <a:rPr lang="en-US" sz="2400" b="1" dirty="0">
                <a:solidFill>
                  <a:schemeClr val="accent1"/>
                </a:solidFill>
              </a:rPr>
              <a:t>Analyzing DTI for charged off loans</a:t>
            </a:r>
          </a:p>
        </p:txBody>
      </p:sp>
    </p:spTree>
    <p:extLst>
      <p:ext uri="{BB962C8B-B14F-4D97-AF65-F5344CB8AC3E}">
        <p14:creationId xmlns:p14="http://schemas.microsoft.com/office/powerpoint/2010/main" val="25161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46102-FB77-9439-BE0C-4B2DF86FAB97}"/>
              </a:ext>
            </a:extLst>
          </p:cNvPr>
          <p:cNvSpPr txBox="1"/>
          <p:nvPr/>
        </p:nvSpPr>
        <p:spPr>
          <a:xfrm>
            <a:off x="2500745" y="221672"/>
            <a:ext cx="7190509" cy="461665"/>
          </a:xfrm>
          <a:prstGeom prst="rect">
            <a:avLst/>
          </a:prstGeom>
          <a:noFill/>
        </p:spPr>
        <p:txBody>
          <a:bodyPr wrap="square" rtlCol="0">
            <a:spAutoFit/>
          </a:bodyPr>
          <a:lstStyle/>
          <a:p>
            <a:pPr algn="ctr"/>
            <a:r>
              <a:rPr lang="en-US" sz="2400" b="1" dirty="0">
                <a:solidFill>
                  <a:schemeClr val="accent1"/>
                </a:solidFill>
              </a:rPr>
              <a:t>Analyzing late fees factor against defaulters</a:t>
            </a:r>
          </a:p>
        </p:txBody>
      </p:sp>
      <p:pic>
        <p:nvPicPr>
          <p:cNvPr id="4" name="Picture 3">
            <a:extLst>
              <a:ext uri="{FF2B5EF4-FFF2-40B4-BE49-F238E27FC236}">
                <a16:creationId xmlns:a16="http://schemas.microsoft.com/office/drawing/2014/main" id="{87E934C5-C5F8-76C5-C9A5-8F8683EE1034}"/>
              </a:ext>
            </a:extLst>
          </p:cNvPr>
          <p:cNvPicPr>
            <a:picLocks noChangeAspect="1"/>
          </p:cNvPicPr>
          <p:nvPr/>
        </p:nvPicPr>
        <p:blipFill>
          <a:blip r:embed="rId2"/>
          <a:stretch>
            <a:fillRect/>
          </a:stretch>
        </p:blipFill>
        <p:spPr>
          <a:xfrm>
            <a:off x="218641" y="999260"/>
            <a:ext cx="4935249" cy="3627940"/>
          </a:xfrm>
          <a:prstGeom prst="rect">
            <a:avLst/>
          </a:prstGeom>
        </p:spPr>
      </p:pic>
      <p:pic>
        <p:nvPicPr>
          <p:cNvPr id="6" name="Picture 5">
            <a:extLst>
              <a:ext uri="{FF2B5EF4-FFF2-40B4-BE49-F238E27FC236}">
                <a16:creationId xmlns:a16="http://schemas.microsoft.com/office/drawing/2014/main" id="{8F4DB210-9308-A55E-B171-7551D465B63B}"/>
              </a:ext>
            </a:extLst>
          </p:cNvPr>
          <p:cNvPicPr>
            <a:picLocks noChangeAspect="1"/>
          </p:cNvPicPr>
          <p:nvPr/>
        </p:nvPicPr>
        <p:blipFill>
          <a:blip r:embed="rId3"/>
          <a:stretch>
            <a:fillRect/>
          </a:stretch>
        </p:blipFill>
        <p:spPr>
          <a:xfrm>
            <a:off x="5153889" y="999260"/>
            <a:ext cx="6819469" cy="3674670"/>
          </a:xfrm>
          <a:prstGeom prst="rect">
            <a:avLst/>
          </a:prstGeom>
        </p:spPr>
      </p:pic>
      <p:sp>
        <p:nvSpPr>
          <p:cNvPr id="7" name="TextBox 6">
            <a:extLst>
              <a:ext uri="{FF2B5EF4-FFF2-40B4-BE49-F238E27FC236}">
                <a16:creationId xmlns:a16="http://schemas.microsoft.com/office/drawing/2014/main" id="{D7CB4AFD-6D0A-D002-49B0-854F9CD5D185}"/>
              </a:ext>
            </a:extLst>
          </p:cNvPr>
          <p:cNvSpPr txBox="1"/>
          <p:nvPr/>
        </p:nvSpPr>
        <p:spPr>
          <a:xfrm>
            <a:off x="409343" y="4989853"/>
            <a:ext cx="11068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Number of people who paid late fees and defaulted were 863 out of total defaulted people of count 5627</a:t>
            </a:r>
          </a:p>
          <a:p>
            <a:pPr marL="285750" indent="-285750">
              <a:buFont typeface="Arial" panose="020B0604020202020204" pitchFamily="34" charset="0"/>
              <a:buChar char="•"/>
            </a:pPr>
            <a:r>
              <a:rPr lang="en-US" dirty="0"/>
              <a:t>However , total no. of people who paid late fees where 1995 out of which 863 defaulted and 1132 paid the loan.</a:t>
            </a:r>
          </a:p>
          <a:p>
            <a:pPr marL="285750" indent="-285750">
              <a:buFont typeface="Arial" panose="020B0604020202020204" pitchFamily="34" charset="0"/>
              <a:buChar char="•"/>
            </a:pPr>
            <a:r>
              <a:rPr lang="en-US" dirty="0"/>
              <a:t>Hence it can be concluded that , people with history of late fee payment will have 43% chance of becoming a defaulter.</a:t>
            </a:r>
          </a:p>
        </p:txBody>
      </p:sp>
    </p:spTree>
    <p:extLst>
      <p:ext uri="{BB962C8B-B14F-4D97-AF65-F5344CB8AC3E}">
        <p14:creationId xmlns:p14="http://schemas.microsoft.com/office/powerpoint/2010/main" val="256584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EFEA-19CA-6B0F-B728-B8B36CC13253}"/>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28EE25F3-12B1-4CEA-2CDF-197824A83AA2}"/>
              </a:ext>
            </a:extLst>
          </p:cNvPr>
          <p:cNvPicPr>
            <a:picLocks noChangeAspect="1"/>
          </p:cNvPicPr>
          <p:nvPr/>
        </p:nvPicPr>
        <p:blipFill>
          <a:blip r:embed="rId2"/>
          <a:stretch>
            <a:fillRect/>
          </a:stretch>
        </p:blipFill>
        <p:spPr>
          <a:xfrm>
            <a:off x="3916939" y="757237"/>
            <a:ext cx="7014297" cy="5712168"/>
          </a:xfrm>
          <a:prstGeom prst="rect">
            <a:avLst/>
          </a:prstGeom>
        </p:spPr>
      </p:pic>
    </p:spTree>
    <p:extLst>
      <p:ext uri="{BB962C8B-B14F-4D97-AF65-F5344CB8AC3E}">
        <p14:creationId xmlns:p14="http://schemas.microsoft.com/office/powerpoint/2010/main" val="313043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FD7E-066C-4D7A-A507-027A18B1EE24}"/>
              </a:ext>
            </a:extLst>
          </p:cNvPr>
          <p:cNvSpPr>
            <a:spLocks noGrp="1"/>
          </p:cNvSpPr>
          <p:nvPr>
            <p:ph type="ctrTitle"/>
          </p:nvPr>
        </p:nvSpPr>
        <p:spPr>
          <a:xfrm>
            <a:off x="1069848" y="1298448"/>
            <a:ext cx="7315200" cy="724316"/>
          </a:xfrm>
        </p:spPr>
        <p:txBody>
          <a:bodyPr>
            <a:normAutofit fontScale="90000"/>
          </a:bodyPr>
          <a:lstStyle/>
          <a:p>
            <a:r>
              <a:rPr lang="en-US" dirty="0"/>
              <a:t>Conclusion</a:t>
            </a:r>
          </a:p>
        </p:txBody>
      </p:sp>
      <p:sp>
        <p:nvSpPr>
          <p:cNvPr id="3" name="Subtitle 2">
            <a:extLst>
              <a:ext uri="{FF2B5EF4-FFF2-40B4-BE49-F238E27FC236}">
                <a16:creationId xmlns:a16="http://schemas.microsoft.com/office/drawing/2014/main" id="{70AB4496-A763-33A1-78F2-8686CA34CEBA}"/>
              </a:ext>
            </a:extLst>
          </p:cNvPr>
          <p:cNvSpPr>
            <a:spLocks noGrp="1"/>
          </p:cNvSpPr>
          <p:nvPr>
            <p:ph type="subTitle" idx="1"/>
          </p:nvPr>
        </p:nvSpPr>
        <p:spPr>
          <a:xfrm>
            <a:off x="1100015" y="2022764"/>
            <a:ext cx="7315200" cy="3561882"/>
          </a:xfrm>
        </p:spPr>
        <p:txBody>
          <a:bodyPr/>
          <a:lstStyle/>
          <a:p>
            <a:endParaRPr lang="en-US" dirty="0"/>
          </a:p>
        </p:txBody>
      </p:sp>
    </p:spTree>
    <p:extLst>
      <p:ext uri="{BB962C8B-B14F-4D97-AF65-F5344CB8AC3E}">
        <p14:creationId xmlns:p14="http://schemas.microsoft.com/office/powerpoint/2010/main" val="319530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E8AD-D50C-4222-3A38-BCD9499FEC07}"/>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41E9980-880A-CC10-8306-9721F674887F}"/>
              </a:ext>
            </a:extLst>
          </p:cNvPr>
          <p:cNvSpPr>
            <a:spLocks noGrp="1"/>
          </p:cNvSpPr>
          <p:nvPr>
            <p:ph idx="1"/>
          </p:nvPr>
        </p:nvSpPr>
        <p:spPr/>
        <p:txBody>
          <a:bodyPr>
            <a:normAutofit/>
          </a:bodyPr>
          <a:lstStyle/>
          <a:p>
            <a:r>
              <a:rPr lang="en-US" sz="2400" dirty="0"/>
              <a:t>This case study analyzes a consumer finance company specializing in lending diverse types of loans to urban customers. </a:t>
            </a:r>
          </a:p>
          <a:p>
            <a:r>
              <a:rPr lang="en-US" sz="2400" dirty="0"/>
              <a:t>The primary objective is to identify predictive patterns and factors that indicate the likelihood of loan default. </a:t>
            </a:r>
          </a:p>
          <a:p>
            <a:r>
              <a:rPr lang="en-US" sz="2400" dirty="0"/>
              <a:t>These insights will help form strategic decisions such as denying loans, reducing loan amounts, or adjusting interest rates for higher-risk applicants.</a:t>
            </a:r>
            <a:endParaRPr lang="en-US" sz="2400" dirty="0">
              <a:solidFill>
                <a:schemeClr val="tx1"/>
              </a:solidFill>
            </a:endParaRPr>
          </a:p>
        </p:txBody>
      </p:sp>
    </p:spTree>
    <p:extLst>
      <p:ext uri="{BB962C8B-B14F-4D97-AF65-F5344CB8AC3E}">
        <p14:creationId xmlns:p14="http://schemas.microsoft.com/office/powerpoint/2010/main" val="334957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35A9-1973-378B-D377-A8690BAB56C4}"/>
              </a:ext>
            </a:extLst>
          </p:cNvPr>
          <p:cNvSpPr>
            <a:spLocks noGrp="1"/>
          </p:cNvSpPr>
          <p:nvPr>
            <p:ph type="title"/>
          </p:nvPr>
        </p:nvSpPr>
        <p:spPr/>
        <p:txBody>
          <a:bodyPr/>
          <a:lstStyle/>
          <a:p>
            <a:r>
              <a:rPr lang="en-US" dirty="0"/>
              <a:t>Steps</a:t>
            </a:r>
          </a:p>
        </p:txBody>
      </p:sp>
      <p:sp>
        <p:nvSpPr>
          <p:cNvPr id="3" name="Rectangle: Rounded Corners 2">
            <a:extLst>
              <a:ext uri="{FF2B5EF4-FFF2-40B4-BE49-F238E27FC236}">
                <a16:creationId xmlns:a16="http://schemas.microsoft.com/office/drawing/2014/main" id="{B4CB9717-E35F-AB36-0202-51561057819C}"/>
              </a:ext>
            </a:extLst>
          </p:cNvPr>
          <p:cNvSpPr/>
          <p:nvPr/>
        </p:nvSpPr>
        <p:spPr>
          <a:xfrm>
            <a:off x="4005779" y="778647"/>
            <a:ext cx="1921412"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Importing the data</a:t>
            </a:r>
          </a:p>
        </p:txBody>
      </p:sp>
      <p:sp>
        <p:nvSpPr>
          <p:cNvPr id="4" name="Rectangle: Rounded Corners 3">
            <a:extLst>
              <a:ext uri="{FF2B5EF4-FFF2-40B4-BE49-F238E27FC236}">
                <a16:creationId xmlns:a16="http://schemas.microsoft.com/office/drawing/2014/main" id="{92FB9145-1FE6-6562-4B4F-60D1BB5E029D}"/>
              </a:ext>
            </a:extLst>
          </p:cNvPr>
          <p:cNvSpPr/>
          <p:nvPr/>
        </p:nvSpPr>
        <p:spPr>
          <a:xfrm>
            <a:off x="6688018" y="778647"/>
            <a:ext cx="1921412" cy="14051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the attributes with null values</a:t>
            </a:r>
          </a:p>
        </p:txBody>
      </p:sp>
      <p:sp>
        <p:nvSpPr>
          <p:cNvPr id="5" name="Rectangle: Rounded Corners 4">
            <a:extLst>
              <a:ext uri="{FF2B5EF4-FFF2-40B4-BE49-F238E27FC236}">
                <a16:creationId xmlns:a16="http://schemas.microsoft.com/office/drawing/2014/main" id="{4EC3F592-CC96-1E74-9D11-E5A82E246206}"/>
              </a:ext>
            </a:extLst>
          </p:cNvPr>
          <p:cNvSpPr/>
          <p:nvPr/>
        </p:nvSpPr>
        <p:spPr>
          <a:xfrm>
            <a:off x="9357363" y="778648"/>
            <a:ext cx="1921412" cy="14029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the attributes with only single value</a:t>
            </a:r>
          </a:p>
        </p:txBody>
      </p:sp>
      <p:sp>
        <p:nvSpPr>
          <p:cNvPr id="6" name="Rectangle: Rounded Corners 5">
            <a:extLst>
              <a:ext uri="{FF2B5EF4-FFF2-40B4-BE49-F238E27FC236}">
                <a16:creationId xmlns:a16="http://schemas.microsoft.com/office/drawing/2014/main" id="{E051FD68-61D1-FED8-5347-FDF00362DB2E}"/>
              </a:ext>
            </a:extLst>
          </p:cNvPr>
          <p:cNvSpPr/>
          <p:nvPr/>
        </p:nvSpPr>
        <p:spPr>
          <a:xfrm>
            <a:off x="9357363" y="2685616"/>
            <a:ext cx="1921412" cy="14527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the attributes that are not relevant</a:t>
            </a:r>
          </a:p>
        </p:txBody>
      </p:sp>
      <p:sp>
        <p:nvSpPr>
          <p:cNvPr id="7" name="Rectangle: Rounded Corners 6">
            <a:extLst>
              <a:ext uri="{FF2B5EF4-FFF2-40B4-BE49-F238E27FC236}">
                <a16:creationId xmlns:a16="http://schemas.microsoft.com/office/drawing/2014/main" id="{19729867-A0CD-4DFF-1590-B4BFE4171C93}"/>
              </a:ext>
            </a:extLst>
          </p:cNvPr>
          <p:cNvSpPr/>
          <p:nvPr/>
        </p:nvSpPr>
        <p:spPr>
          <a:xfrm>
            <a:off x="6708532" y="2687812"/>
            <a:ext cx="1921413" cy="14505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Fixing attributes with null values</a:t>
            </a:r>
          </a:p>
        </p:txBody>
      </p:sp>
      <p:sp>
        <p:nvSpPr>
          <p:cNvPr id="8" name="Rectangle: Rounded Corners 7">
            <a:extLst>
              <a:ext uri="{FF2B5EF4-FFF2-40B4-BE49-F238E27FC236}">
                <a16:creationId xmlns:a16="http://schemas.microsoft.com/office/drawing/2014/main" id="{686C6285-4188-3CDE-3B8D-2DDFFC14615D}"/>
              </a:ext>
            </a:extLst>
          </p:cNvPr>
          <p:cNvSpPr/>
          <p:nvPr/>
        </p:nvSpPr>
        <p:spPr>
          <a:xfrm>
            <a:off x="4018668" y="2710493"/>
            <a:ext cx="1921414"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Correcting the data types and value formats</a:t>
            </a:r>
          </a:p>
        </p:txBody>
      </p:sp>
      <p:sp>
        <p:nvSpPr>
          <p:cNvPr id="9" name="Rectangle: Rounded Corners 8">
            <a:extLst>
              <a:ext uri="{FF2B5EF4-FFF2-40B4-BE49-F238E27FC236}">
                <a16:creationId xmlns:a16="http://schemas.microsoft.com/office/drawing/2014/main" id="{FD9E8062-4002-43AB-CAEA-1608213F62EF}"/>
              </a:ext>
            </a:extLst>
          </p:cNvPr>
          <p:cNvSpPr/>
          <p:nvPr/>
        </p:nvSpPr>
        <p:spPr>
          <a:xfrm>
            <a:off x="6688018" y="4642339"/>
            <a:ext cx="1921412" cy="14505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Deriving new columns as needed</a:t>
            </a:r>
          </a:p>
        </p:txBody>
      </p:sp>
      <p:sp>
        <p:nvSpPr>
          <p:cNvPr id="10" name="Rectangle: Rounded Corners 9">
            <a:extLst>
              <a:ext uri="{FF2B5EF4-FFF2-40B4-BE49-F238E27FC236}">
                <a16:creationId xmlns:a16="http://schemas.microsoft.com/office/drawing/2014/main" id="{B3E8E5C6-09BE-D488-B348-D03A3F09AA12}"/>
              </a:ext>
            </a:extLst>
          </p:cNvPr>
          <p:cNvSpPr/>
          <p:nvPr/>
        </p:nvSpPr>
        <p:spPr>
          <a:xfrm>
            <a:off x="4005779" y="4642339"/>
            <a:ext cx="1921412"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Removing outliers if any</a:t>
            </a:r>
          </a:p>
        </p:txBody>
      </p:sp>
      <p:sp>
        <p:nvSpPr>
          <p:cNvPr id="11" name="Rectangle: Rounded Corners 10">
            <a:extLst>
              <a:ext uri="{FF2B5EF4-FFF2-40B4-BE49-F238E27FC236}">
                <a16:creationId xmlns:a16="http://schemas.microsoft.com/office/drawing/2014/main" id="{3766AB8F-9664-7EC3-E7C1-5FDF484A09BA}"/>
              </a:ext>
            </a:extLst>
          </p:cNvPr>
          <p:cNvSpPr/>
          <p:nvPr/>
        </p:nvSpPr>
        <p:spPr>
          <a:xfrm>
            <a:off x="9357363" y="4642339"/>
            <a:ext cx="1921412" cy="14527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Univariate, Bivariate and multivariate analysis</a:t>
            </a:r>
          </a:p>
        </p:txBody>
      </p:sp>
      <p:cxnSp>
        <p:nvCxnSpPr>
          <p:cNvPr id="14" name="Straight Arrow Connector 13">
            <a:extLst>
              <a:ext uri="{FF2B5EF4-FFF2-40B4-BE49-F238E27FC236}">
                <a16:creationId xmlns:a16="http://schemas.microsoft.com/office/drawing/2014/main" id="{577E26DE-6F84-BF6D-ADD4-999A463E2C33}"/>
              </a:ext>
            </a:extLst>
          </p:cNvPr>
          <p:cNvCxnSpPr/>
          <p:nvPr/>
        </p:nvCxnSpPr>
        <p:spPr>
          <a:xfrm>
            <a:off x="6063177" y="1434905"/>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173EFD-6908-2FD3-FA32-9432F77637B6}"/>
              </a:ext>
            </a:extLst>
          </p:cNvPr>
          <p:cNvCxnSpPr/>
          <p:nvPr/>
        </p:nvCxnSpPr>
        <p:spPr>
          <a:xfrm>
            <a:off x="8761829" y="1460696"/>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6E777F-6F23-3D48-5F37-E57209ACD221}"/>
              </a:ext>
            </a:extLst>
          </p:cNvPr>
          <p:cNvCxnSpPr/>
          <p:nvPr/>
        </p:nvCxnSpPr>
        <p:spPr>
          <a:xfrm>
            <a:off x="8761829" y="5383238"/>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AAA7196-ACB3-C94E-E8CE-016244D6776B}"/>
              </a:ext>
            </a:extLst>
          </p:cNvPr>
          <p:cNvCxnSpPr/>
          <p:nvPr/>
        </p:nvCxnSpPr>
        <p:spPr>
          <a:xfrm>
            <a:off x="6063177" y="5407856"/>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907D03-5C0C-10A6-CA7F-AC40D872680C}"/>
              </a:ext>
            </a:extLst>
          </p:cNvPr>
          <p:cNvCxnSpPr>
            <a:cxnSpLocks/>
          </p:cNvCxnSpPr>
          <p:nvPr/>
        </p:nvCxnSpPr>
        <p:spPr>
          <a:xfrm flipH="1">
            <a:off x="6063177" y="3429000"/>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BF77E77-F45D-0DA6-23A8-07DF580B2C1C}"/>
              </a:ext>
            </a:extLst>
          </p:cNvPr>
          <p:cNvCxnSpPr>
            <a:cxnSpLocks/>
          </p:cNvCxnSpPr>
          <p:nvPr/>
        </p:nvCxnSpPr>
        <p:spPr>
          <a:xfrm flipH="1">
            <a:off x="8761829" y="3429000"/>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0E0977-9F46-7721-DF2F-1B4CE1C34127}"/>
              </a:ext>
            </a:extLst>
          </p:cNvPr>
          <p:cNvCxnSpPr>
            <a:cxnSpLocks/>
            <a:endCxn id="6" idx="0"/>
          </p:cNvCxnSpPr>
          <p:nvPr/>
        </p:nvCxnSpPr>
        <p:spPr>
          <a:xfrm flipH="1">
            <a:off x="10318069" y="2206517"/>
            <a:ext cx="9962" cy="47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E1D115-6C71-294C-865E-543F29637962}"/>
              </a:ext>
            </a:extLst>
          </p:cNvPr>
          <p:cNvCxnSpPr>
            <a:cxnSpLocks/>
          </p:cNvCxnSpPr>
          <p:nvPr/>
        </p:nvCxnSpPr>
        <p:spPr>
          <a:xfrm flipH="1">
            <a:off x="4956521" y="4138363"/>
            <a:ext cx="9962" cy="47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ACD4-368C-B855-00C9-01AC205809F9}"/>
              </a:ext>
            </a:extLst>
          </p:cNvPr>
          <p:cNvSpPr>
            <a:spLocks noGrp="1"/>
          </p:cNvSpPr>
          <p:nvPr>
            <p:ph type="title"/>
          </p:nvPr>
        </p:nvSpPr>
        <p:spPr>
          <a:xfrm>
            <a:off x="252919" y="2447778"/>
            <a:ext cx="2947482" cy="3277242"/>
          </a:xfrm>
        </p:spPr>
        <p:txBody>
          <a:bodyPr>
            <a:normAutofit fontScale="90000"/>
          </a:bodyPr>
          <a:lstStyle/>
          <a:p>
            <a:r>
              <a:rPr lang="en-US" dirty="0"/>
              <a:t>Distribution of loans by status</a:t>
            </a:r>
            <a:br>
              <a:rPr lang="en-US" dirty="0"/>
            </a:br>
            <a:br>
              <a:rPr lang="en-US" dirty="0"/>
            </a:br>
            <a:r>
              <a:rPr lang="en-US" sz="2200" dirty="0"/>
              <a:t>- The no. of charged off loans is very less as compared to loans that were fully paid.</a:t>
            </a:r>
            <a:br>
              <a:rPr lang="en-US" sz="2200" dirty="0"/>
            </a:br>
            <a:br>
              <a:rPr lang="en-US" sz="2200" dirty="0"/>
            </a:br>
            <a:r>
              <a:rPr lang="en-US" sz="2200" dirty="0"/>
              <a:t>- Almost 82.97%  of total loans were fully paid , 14.18% were charged off and remaining are the ongoing loans.</a:t>
            </a:r>
            <a:br>
              <a:rPr lang="en-US" sz="2200"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7DF643BF-33BB-738A-CD0F-FF0CB90F2DA3}"/>
              </a:ext>
            </a:extLst>
          </p:cNvPr>
          <p:cNvPicPr>
            <a:picLocks noChangeAspect="1"/>
          </p:cNvPicPr>
          <p:nvPr/>
        </p:nvPicPr>
        <p:blipFill>
          <a:blip r:embed="rId2"/>
          <a:stretch>
            <a:fillRect/>
          </a:stretch>
        </p:blipFill>
        <p:spPr>
          <a:xfrm>
            <a:off x="4195599" y="776485"/>
            <a:ext cx="5996151" cy="5427105"/>
          </a:xfrm>
          <a:prstGeom prst="rect">
            <a:avLst/>
          </a:prstGeom>
        </p:spPr>
      </p:pic>
    </p:spTree>
    <p:extLst>
      <p:ext uri="{BB962C8B-B14F-4D97-AF65-F5344CB8AC3E}">
        <p14:creationId xmlns:p14="http://schemas.microsoft.com/office/powerpoint/2010/main" val="26224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5E67-3D51-9548-2582-9622FF291510}"/>
              </a:ext>
            </a:extLst>
          </p:cNvPr>
          <p:cNvSpPr>
            <a:spLocks noGrp="1"/>
          </p:cNvSpPr>
          <p:nvPr>
            <p:ph type="title"/>
          </p:nvPr>
        </p:nvSpPr>
        <p:spPr/>
        <p:txBody>
          <a:bodyPr>
            <a:normAutofit fontScale="90000"/>
          </a:bodyPr>
          <a:lstStyle/>
          <a:p>
            <a:r>
              <a:rPr lang="en-US" dirty="0"/>
              <a:t>Distribution of loans by Grades</a:t>
            </a:r>
            <a:br>
              <a:rPr lang="en-US" dirty="0"/>
            </a:br>
            <a:br>
              <a:rPr lang="en-US" dirty="0"/>
            </a:br>
            <a:r>
              <a:rPr lang="en-US" sz="2200" dirty="0"/>
              <a:t>- Overall , more loans were given to grades A,B and C.</a:t>
            </a:r>
            <a:br>
              <a:rPr lang="en-US" sz="2200" dirty="0"/>
            </a:br>
            <a:br>
              <a:rPr lang="en-US" sz="2200" dirty="0"/>
            </a:br>
            <a:r>
              <a:rPr lang="en-US" sz="2200" dirty="0"/>
              <a:t>- Out of which, more charged off loans belongs to grades B and C.</a:t>
            </a:r>
            <a:br>
              <a:rPr lang="en-US" b="0" dirty="0">
                <a:solidFill>
                  <a:srgbClr val="CCCCCC"/>
                </a:solidFill>
                <a:effectLst/>
                <a:highlight>
                  <a:srgbClr val="1F1F1F"/>
                </a:highlight>
                <a:latin typeface="Consolas" panose="020B0609020204030204" pitchFamily="49" charset="0"/>
              </a:rPr>
            </a:br>
            <a:br>
              <a:rPr lang="en-US" dirty="0"/>
            </a:br>
            <a:br>
              <a:rPr lang="en-US" dirty="0"/>
            </a:br>
            <a:endParaRPr lang="en-US" dirty="0"/>
          </a:p>
        </p:txBody>
      </p:sp>
      <p:pic>
        <p:nvPicPr>
          <p:cNvPr id="6" name="Picture 5">
            <a:extLst>
              <a:ext uri="{FF2B5EF4-FFF2-40B4-BE49-F238E27FC236}">
                <a16:creationId xmlns:a16="http://schemas.microsoft.com/office/drawing/2014/main" id="{14173BC0-324E-D8F3-70E3-2992783EE9AE}"/>
              </a:ext>
            </a:extLst>
          </p:cNvPr>
          <p:cNvPicPr>
            <a:picLocks noChangeAspect="1"/>
          </p:cNvPicPr>
          <p:nvPr/>
        </p:nvPicPr>
        <p:blipFill>
          <a:blip r:embed="rId2"/>
          <a:stretch>
            <a:fillRect/>
          </a:stretch>
        </p:blipFill>
        <p:spPr>
          <a:xfrm>
            <a:off x="4174671" y="695753"/>
            <a:ext cx="6348187" cy="5466494"/>
          </a:xfrm>
          <a:prstGeom prst="rect">
            <a:avLst/>
          </a:prstGeom>
        </p:spPr>
      </p:pic>
    </p:spTree>
    <p:extLst>
      <p:ext uri="{BB962C8B-B14F-4D97-AF65-F5344CB8AC3E}">
        <p14:creationId xmlns:p14="http://schemas.microsoft.com/office/powerpoint/2010/main" val="153088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93F5-F804-A02F-6D4E-302F600391DC}"/>
              </a:ext>
            </a:extLst>
          </p:cNvPr>
          <p:cNvSpPr>
            <a:spLocks noGrp="1"/>
          </p:cNvSpPr>
          <p:nvPr>
            <p:ph type="title"/>
          </p:nvPr>
        </p:nvSpPr>
        <p:spPr/>
        <p:txBody>
          <a:bodyPr>
            <a:normAutofit/>
          </a:bodyPr>
          <a:lstStyle/>
          <a:p>
            <a:r>
              <a:rPr lang="en-US" dirty="0"/>
              <a:t>Distribution of loans by Sub-grades</a:t>
            </a:r>
            <a:br>
              <a:rPr lang="en-US" dirty="0"/>
            </a:br>
            <a:br>
              <a:rPr lang="en-US" sz="2200" dirty="0"/>
            </a:br>
            <a:r>
              <a:rPr lang="en-US" sz="2000" dirty="0"/>
              <a:t>- Out of which, more charged off loans belongs to sub-grades B5,B3,B4 followed by C1 and C2.</a:t>
            </a:r>
            <a:br>
              <a:rPr lang="en-US" dirty="0"/>
            </a:br>
            <a:br>
              <a:rPr lang="en-US" dirty="0"/>
            </a:br>
            <a:endParaRPr lang="en-US" dirty="0"/>
          </a:p>
        </p:txBody>
      </p:sp>
      <p:pic>
        <p:nvPicPr>
          <p:cNvPr id="4" name="Picture 3">
            <a:extLst>
              <a:ext uri="{FF2B5EF4-FFF2-40B4-BE49-F238E27FC236}">
                <a16:creationId xmlns:a16="http://schemas.microsoft.com/office/drawing/2014/main" id="{E7731B43-1412-6865-0FC8-817DA1FF208D}"/>
              </a:ext>
            </a:extLst>
          </p:cNvPr>
          <p:cNvPicPr>
            <a:picLocks noChangeAspect="1"/>
          </p:cNvPicPr>
          <p:nvPr/>
        </p:nvPicPr>
        <p:blipFill>
          <a:blip r:embed="rId2"/>
          <a:stretch>
            <a:fillRect/>
          </a:stretch>
        </p:blipFill>
        <p:spPr>
          <a:xfrm>
            <a:off x="4217308" y="686400"/>
            <a:ext cx="6203950" cy="5485200"/>
          </a:xfrm>
          <a:prstGeom prst="rect">
            <a:avLst/>
          </a:prstGeom>
        </p:spPr>
      </p:pic>
    </p:spTree>
    <p:extLst>
      <p:ext uri="{BB962C8B-B14F-4D97-AF65-F5344CB8AC3E}">
        <p14:creationId xmlns:p14="http://schemas.microsoft.com/office/powerpoint/2010/main" val="171768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F2157-30D5-0E28-6CD9-63E007FE15D7}"/>
              </a:ext>
            </a:extLst>
          </p:cNvPr>
          <p:cNvPicPr>
            <a:picLocks noChangeAspect="1"/>
          </p:cNvPicPr>
          <p:nvPr/>
        </p:nvPicPr>
        <p:blipFill>
          <a:blip r:embed="rId2"/>
          <a:stretch>
            <a:fillRect/>
          </a:stretch>
        </p:blipFill>
        <p:spPr>
          <a:xfrm>
            <a:off x="186190" y="1003073"/>
            <a:ext cx="5517924" cy="4112523"/>
          </a:xfrm>
          <a:prstGeom prst="rect">
            <a:avLst/>
          </a:prstGeom>
        </p:spPr>
      </p:pic>
      <p:pic>
        <p:nvPicPr>
          <p:cNvPr id="5" name="Picture 4">
            <a:extLst>
              <a:ext uri="{FF2B5EF4-FFF2-40B4-BE49-F238E27FC236}">
                <a16:creationId xmlns:a16="http://schemas.microsoft.com/office/drawing/2014/main" id="{1DC32168-651F-0A9B-7F60-6E98214F10B7}"/>
              </a:ext>
            </a:extLst>
          </p:cNvPr>
          <p:cNvPicPr>
            <a:picLocks noChangeAspect="1"/>
          </p:cNvPicPr>
          <p:nvPr/>
        </p:nvPicPr>
        <p:blipFill>
          <a:blip r:embed="rId3"/>
          <a:stretch>
            <a:fillRect/>
          </a:stretch>
        </p:blipFill>
        <p:spPr>
          <a:xfrm>
            <a:off x="5805714" y="1083652"/>
            <a:ext cx="5568472" cy="4031944"/>
          </a:xfrm>
          <a:prstGeom prst="rect">
            <a:avLst/>
          </a:prstGeom>
        </p:spPr>
      </p:pic>
      <p:sp>
        <p:nvSpPr>
          <p:cNvPr id="6" name="TextBox 5">
            <a:extLst>
              <a:ext uri="{FF2B5EF4-FFF2-40B4-BE49-F238E27FC236}">
                <a16:creationId xmlns:a16="http://schemas.microsoft.com/office/drawing/2014/main" id="{809F0903-6FC7-3B10-4724-E59713C41D5F}"/>
              </a:ext>
            </a:extLst>
          </p:cNvPr>
          <p:cNvSpPr txBox="1"/>
          <p:nvPr/>
        </p:nvSpPr>
        <p:spPr>
          <a:xfrm>
            <a:off x="3222171" y="420255"/>
            <a:ext cx="5568472" cy="461665"/>
          </a:xfrm>
          <a:prstGeom prst="rect">
            <a:avLst/>
          </a:prstGeom>
          <a:noFill/>
        </p:spPr>
        <p:txBody>
          <a:bodyPr wrap="square" rtlCol="0">
            <a:spAutoFit/>
          </a:bodyPr>
          <a:lstStyle/>
          <a:p>
            <a:pPr algn="ctr"/>
            <a:r>
              <a:rPr lang="en-US" sz="2400" b="1" dirty="0">
                <a:solidFill>
                  <a:schemeClr val="accent1"/>
                </a:solidFill>
              </a:rPr>
              <a:t>Distribution of loans by Home ownership</a:t>
            </a:r>
          </a:p>
        </p:txBody>
      </p:sp>
      <p:sp>
        <p:nvSpPr>
          <p:cNvPr id="7" name="TextBox 6">
            <a:extLst>
              <a:ext uri="{FF2B5EF4-FFF2-40B4-BE49-F238E27FC236}">
                <a16:creationId xmlns:a16="http://schemas.microsoft.com/office/drawing/2014/main" id="{636AC002-40DB-1C60-1610-552873244C5F}"/>
              </a:ext>
            </a:extLst>
          </p:cNvPr>
          <p:cNvSpPr txBox="1"/>
          <p:nvPr/>
        </p:nvSpPr>
        <p:spPr>
          <a:xfrm>
            <a:off x="638629" y="5115596"/>
            <a:ext cx="1073555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More loans are taken by people are on rent or mortgage and also have higher chances of defaulting.</a:t>
            </a:r>
          </a:p>
          <a:p>
            <a:pPr marL="285750" indent="-285750">
              <a:buFont typeface="Arial" panose="020B0604020202020204" pitchFamily="34" charset="0"/>
              <a:buChar char="•"/>
            </a:pPr>
            <a:r>
              <a:rPr lang="en-US" dirty="0"/>
              <a:t>Renters or homeowners with mortgages may already have significant monthly financial commitments, such as rent or mortgage payments, utilities, insurance, housing expenses, etc. Taking on additional loans can lead to a higher debt-to-income ratio, making it harder to manage repayments, especially if their income fluctuates or decreases.</a:t>
            </a:r>
          </a:p>
        </p:txBody>
      </p:sp>
    </p:spTree>
    <p:extLst>
      <p:ext uri="{BB962C8B-B14F-4D97-AF65-F5344CB8AC3E}">
        <p14:creationId xmlns:p14="http://schemas.microsoft.com/office/powerpoint/2010/main" val="58554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F05342-4447-FD6F-B234-E0C499BDDCC8}"/>
              </a:ext>
            </a:extLst>
          </p:cNvPr>
          <p:cNvSpPr txBox="1"/>
          <p:nvPr/>
        </p:nvSpPr>
        <p:spPr>
          <a:xfrm>
            <a:off x="3222171" y="311242"/>
            <a:ext cx="5568472" cy="461665"/>
          </a:xfrm>
          <a:prstGeom prst="rect">
            <a:avLst/>
          </a:prstGeom>
          <a:noFill/>
        </p:spPr>
        <p:txBody>
          <a:bodyPr wrap="square" rtlCol="0">
            <a:spAutoFit/>
          </a:bodyPr>
          <a:lstStyle/>
          <a:p>
            <a:pPr algn="ctr"/>
            <a:r>
              <a:rPr lang="en-US" sz="2400" b="1" dirty="0">
                <a:solidFill>
                  <a:schemeClr val="accent1"/>
                </a:solidFill>
              </a:rPr>
              <a:t>Distribution of loans by Purpose</a:t>
            </a:r>
          </a:p>
        </p:txBody>
      </p:sp>
      <p:pic>
        <p:nvPicPr>
          <p:cNvPr id="6" name="Picture 5">
            <a:extLst>
              <a:ext uri="{FF2B5EF4-FFF2-40B4-BE49-F238E27FC236}">
                <a16:creationId xmlns:a16="http://schemas.microsoft.com/office/drawing/2014/main" id="{58F22C9A-29AD-FE9D-2FBC-EF75A8686F77}"/>
              </a:ext>
            </a:extLst>
          </p:cNvPr>
          <p:cNvPicPr>
            <a:picLocks noChangeAspect="1"/>
          </p:cNvPicPr>
          <p:nvPr/>
        </p:nvPicPr>
        <p:blipFill>
          <a:blip r:embed="rId2"/>
          <a:stretch>
            <a:fillRect/>
          </a:stretch>
        </p:blipFill>
        <p:spPr>
          <a:xfrm>
            <a:off x="248783" y="1109662"/>
            <a:ext cx="5324703" cy="4029075"/>
          </a:xfrm>
          <a:prstGeom prst="rect">
            <a:avLst/>
          </a:prstGeom>
        </p:spPr>
      </p:pic>
      <p:pic>
        <p:nvPicPr>
          <p:cNvPr id="8" name="Picture 7">
            <a:extLst>
              <a:ext uri="{FF2B5EF4-FFF2-40B4-BE49-F238E27FC236}">
                <a16:creationId xmlns:a16="http://schemas.microsoft.com/office/drawing/2014/main" id="{F92D865E-FBEF-A8CC-F7E7-54614F77BC44}"/>
              </a:ext>
            </a:extLst>
          </p:cNvPr>
          <p:cNvPicPr>
            <a:picLocks noChangeAspect="1"/>
          </p:cNvPicPr>
          <p:nvPr/>
        </p:nvPicPr>
        <p:blipFill>
          <a:blip r:embed="rId3"/>
          <a:stretch>
            <a:fillRect/>
          </a:stretch>
        </p:blipFill>
        <p:spPr>
          <a:xfrm>
            <a:off x="6096000" y="1090612"/>
            <a:ext cx="5675086" cy="4048125"/>
          </a:xfrm>
          <a:prstGeom prst="rect">
            <a:avLst/>
          </a:prstGeom>
        </p:spPr>
      </p:pic>
      <p:sp>
        <p:nvSpPr>
          <p:cNvPr id="10" name="TextBox 9">
            <a:extLst>
              <a:ext uri="{FF2B5EF4-FFF2-40B4-BE49-F238E27FC236}">
                <a16:creationId xmlns:a16="http://schemas.microsoft.com/office/drawing/2014/main" id="{78E202B0-61BC-DF59-5E6A-81AA8354AC16}"/>
              </a:ext>
            </a:extLst>
          </p:cNvPr>
          <p:cNvSpPr txBox="1"/>
          <p:nvPr/>
        </p:nvSpPr>
        <p:spPr>
          <a:xfrm>
            <a:off x="638629" y="5115596"/>
            <a:ext cx="107355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More loans are taken by people for debt consolidations and repaying credit card bills</a:t>
            </a:r>
          </a:p>
          <a:p>
            <a:pPr marL="285750" indent="-285750">
              <a:buFont typeface="Arial" panose="020B0604020202020204" pitchFamily="34" charset="0"/>
              <a:buChar char="•"/>
            </a:pPr>
            <a:r>
              <a:rPr lang="en-US" dirty="0"/>
              <a:t>People often take out loans for debt consolidation to streamline payments and manage various debts like credit cards and medical bills. However, if their financial situation worsens or they misjudge their repayment capability, these consolidation loans can become challenging to handle, potentially resulting in defaults.</a:t>
            </a:r>
          </a:p>
        </p:txBody>
      </p:sp>
    </p:spTree>
    <p:extLst>
      <p:ext uri="{BB962C8B-B14F-4D97-AF65-F5344CB8AC3E}">
        <p14:creationId xmlns:p14="http://schemas.microsoft.com/office/powerpoint/2010/main" val="354750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853D-A09A-92CD-E47A-A570E48E512C}"/>
              </a:ext>
            </a:extLst>
          </p:cNvPr>
          <p:cNvSpPr>
            <a:spLocks noGrp="1"/>
          </p:cNvSpPr>
          <p:nvPr>
            <p:ph type="title"/>
          </p:nvPr>
        </p:nvSpPr>
        <p:spPr/>
        <p:txBody>
          <a:bodyPr>
            <a:normAutofit/>
          </a:bodyPr>
          <a:lstStyle/>
          <a:p>
            <a:r>
              <a:rPr lang="en-US" dirty="0"/>
              <a:t>Verification status</a:t>
            </a:r>
            <a:br>
              <a:rPr lang="en-US" dirty="0"/>
            </a:br>
            <a:br>
              <a:rPr lang="en-US" dirty="0"/>
            </a:br>
            <a:r>
              <a:rPr lang="en-US" sz="2000" dirty="0"/>
              <a:t>- Most of the non-verified loans are paid off hence the nature of loan re-payment is not dependent upon the verification status.</a:t>
            </a:r>
          </a:p>
        </p:txBody>
      </p:sp>
      <p:pic>
        <p:nvPicPr>
          <p:cNvPr id="4" name="Picture 3">
            <a:extLst>
              <a:ext uri="{FF2B5EF4-FFF2-40B4-BE49-F238E27FC236}">
                <a16:creationId xmlns:a16="http://schemas.microsoft.com/office/drawing/2014/main" id="{AE5B42BD-C622-DC15-424F-0D072190FAAE}"/>
              </a:ext>
            </a:extLst>
          </p:cNvPr>
          <p:cNvPicPr>
            <a:picLocks noChangeAspect="1"/>
          </p:cNvPicPr>
          <p:nvPr/>
        </p:nvPicPr>
        <p:blipFill>
          <a:blip r:embed="rId2"/>
          <a:stretch>
            <a:fillRect/>
          </a:stretch>
        </p:blipFill>
        <p:spPr>
          <a:xfrm>
            <a:off x="3703183" y="697819"/>
            <a:ext cx="7951788" cy="5431221"/>
          </a:xfrm>
          <a:prstGeom prst="rect">
            <a:avLst/>
          </a:prstGeom>
        </p:spPr>
      </p:pic>
    </p:spTree>
    <p:extLst>
      <p:ext uri="{BB962C8B-B14F-4D97-AF65-F5344CB8AC3E}">
        <p14:creationId xmlns:p14="http://schemas.microsoft.com/office/powerpoint/2010/main" val="304778332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430</TotalTime>
  <Words>802</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Corbel</vt:lpstr>
      <vt:lpstr>Wingdings 2</vt:lpstr>
      <vt:lpstr>Frame</vt:lpstr>
      <vt:lpstr>Lending Club Case Study</vt:lpstr>
      <vt:lpstr>Purpose</vt:lpstr>
      <vt:lpstr>Steps</vt:lpstr>
      <vt:lpstr>Distribution of loans by status  - The no. of charged off loans is very less as compared to loans that were fully paid.  - Almost 82.97%  of total loans were fully paid , 14.18% were charged off and remaining are the ongoing loans.    </vt:lpstr>
      <vt:lpstr>Distribution of loans by Grades  - Overall , more loans were given to grades A,B and C.  - Out of which, more charged off loans belongs to grades B and C.   </vt:lpstr>
      <vt:lpstr>Distribution of loans by Sub-grades  - Out of which, more charged off loans belongs to sub-grades B5,B3,B4 followed by C1 and C2.  </vt:lpstr>
      <vt:lpstr>PowerPoint Presentation</vt:lpstr>
      <vt:lpstr>PowerPoint Presentation</vt:lpstr>
      <vt:lpstr>Verification status  - Most of the non-verified loans are paid off hence the nature of loan re-payment is not dependent upon the verification status.</vt:lpstr>
      <vt:lpstr>Loan amount &amp; Installment  - There is a very little difference in loan amount and installment among both fully paid and charged off loans.  - Funded amount and installments both seems to be little higher for charged off loans than that for fully paid loans.  </vt:lpstr>
      <vt:lpstr>- Loans charged off typically had higher interest rates, signaling riskier loan terms that increase the likelihood of default.  - A higher proportion of loans with a 3-year (36-month) term were charged off compared to those with a 5-year (60-month) term.  - Shorter terms often mean higher monthly payments, which can impact borrower affordability and repayment ability.</vt:lpstr>
      <vt:lpstr>PowerPoint Presentation</vt:lpstr>
      <vt:lpstr>PowerPoint Presentation</vt:lpstr>
      <vt:lpstr>PowerPoint Presentation</vt:lpstr>
      <vt:lpstr>Analyzing employment length for charged off loans  - Majority of charged off loans belonged to clients having 10+ years of experience .</vt:lpstr>
      <vt:lpstr> - Large percentage of people had higher debt to income ratio.  - This imbalance indicates that borrowers may have struggled to manage loan repayments alongside existing financial obligations, potentially leading to default as their financial capacity became overstretched.</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12</cp:revision>
  <dcterms:created xsi:type="dcterms:W3CDTF">2024-07-22T09:38:57Z</dcterms:created>
  <dcterms:modified xsi:type="dcterms:W3CDTF">2024-07-22T16:49:10Z</dcterms:modified>
</cp:coreProperties>
</file>