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Lst>
  <p:sldSz cx="9144000" cy="5143500" type="screen16x9"/>
  <p:notesSz cx="6858000" cy="9144000"/>
  <p:embeddedFontLst>
    <p:embeddedFont>
      <p:font typeface="Anton" panose="020B0604020202020204" charset="0"/>
      <p:regular r:id="rId25"/>
    </p:embeddedFont>
    <p:embeddedFont>
      <p:font typeface="Barlow Semi Condensed"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Roboto Slab" panose="020B0604020202020204" charset="0"/>
      <p:regular r:id="rId34"/>
      <p:bold r:id="rId35"/>
    </p:embeddedFont>
    <p:embeddedFont>
      <p:font typeface="Roboto Slab Regular" panose="020B0604020202020204" charset="0"/>
      <p:regular r:id="rId36"/>
      <p:bold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brandfog.com/CEOSocialMediaSurvey/BRANDfog_2012_CEO_Survey.pdf"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brandfog.com/CEOSocialMediaSurvey/BRANDfog_2012_CEO_Survey.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Puja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a8f69fa90_7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a8f69fa90_7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proceeded with our analysis, a contrast that we were able to discern was that some of the CEOs were very company focused and their tweets mainly discussed their products and services, their employees and their company vision.</a:t>
            </a:r>
            <a:endParaRPr/>
          </a:p>
          <a:p>
            <a:pPr marL="0" lvl="0" indent="0" algn="l" rtl="0">
              <a:spcBef>
                <a:spcPts val="0"/>
              </a:spcBef>
              <a:spcAft>
                <a:spcPts val="0"/>
              </a:spcAft>
              <a:buNone/>
            </a:pPr>
            <a:r>
              <a:rPr lang="en"/>
              <a:t>There were some other CEOs who used Twitter as a platform to talk about their personal interests and their take on social and global issues. For example, if you see 19% of Bill Gates' tweets are book recommendations. These CEos are using social media to establish an</a:t>
            </a:r>
            <a:r>
              <a:rPr lang="en" sz="1200">
                <a:solidFill>
                  <a:srgbClr val="111111"/>
                </a:solidFill>
                <a:highlight>
                  <a:srgbClr val="FFFFFF"/>
                </a:highlight>
                <a:latin typeface="Times New Roman"/>
                <a:ea typeface="Times New Roman"/>
                <a:cs typeface="Times New Roman"/>
                <a:sym typeface="Times New Roman"/>
              </a:rPr>
              <a:t> emotional connection with their followers and who by association can also connect to their brand.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7a8f69fa90_7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7a8f69fa90_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did this excercise for each of the CEOs and we were able to broadly classify them into 4 buckets based on the kind of company that they were a part of (tech/non tech) and the kind of tweets (company related or general topics).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a8f69fa90_7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7a8f69fa90_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sentiment analysis, we found that john legere had the most positive tweets , whereas aron levie had the most -ve tweets. However, when we looked into the topics, we found out that john legere is mocking the competitors and being sarcastic in many of his tweets. On the other hand aron levie is praising the competitor initiatives and talking about the company. So, we decided to include both the things for out market analysis.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a952bcd1b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7a952bc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from picture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7a8f69fa90_5_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7a8f69fa90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Measured in share volume</a:t>
            </a:r>
            <a:endParaRPr/>
          </a:p>
          <a:p>
            <a:pPr marL="0" lvl="0" indent="0" algn="l" rtl="0">
              <a:spcBef>
                <a:spcPts val="0"/>
              </a:spcBef>
              <a:spcAft>
                <a:spcPts val="0"/>
              </a:spcAft>
              <a:buNone/>
            </a:pPr>
            <a:r>
              <a:rPr lang="en"/>
              <a:t>Financial model to stabilize the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7a8f69fa90_2_3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7a8f69fa90_2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5f391192_04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Source Sans Pro"/>
                <a:ea typeface="Source Sans Pro"/>
                <a:cs typeface="Source Sans Pro"/>
                <a:sym typeface="Source Sans Pro"/>
              </a:rPr>
              <a:t>Our main concern was if the stocks are influenced by actual events or just the tweets. Here are two examples for it. </a:t>
            </a:r>
            <a:endParaRPr sz="120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sz="1200">
                <a:solidFill>
                  <a:schemeClr val="dk1"/>
                </a:solidFill>
                <a:latin typeface="Source Sans Pro"/>
                <a:ea typeface="Source Sans Pro"/>
                <a:cs typeface="Source Sans Pro"/>
                <a:sym typeface="Source Sans Pro"/>
              </a:rPr>
              <a:t>Jack Dorsey’s personal trip to Africa would’ve never reached masses otherwise, and wouldn't affect stock. But we saw a steady rise being broken by this</a:t>
            </a:r>
            <a:endParaRPr sz="1200">
              <a:solidFill>
                <a:schemeClr val="dk1"/>
              </a:solidFill>
              <a:latin typeface="Source Sans Pro"/>
              <a:ea typeface="Source Sans Pro"/>
              <a:cs typeface="Source Sans Pro"/>
              <a:sym typeface="Source Sans Pr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7a8f69fa90_5_2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7a8f69fa90_5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a:solidFill>
                  <a:schemeClr val="dk1"/>
                </a:solidFill>
                <a:latin typeface="Source Sans Pro"/>
                <a:ea typeface="Source Sans Pro"/>
                <a:cs typeface="Source Sans Pro"/>
                <a:sym typeface="Source Sans Pro"/>
              </a:rPr>
              <a:t>After a botched presentation of bullet proof glass, elon musk was able to salvage his stock price over the weekend by tweeting the orderds flowing </a:t>
            </a:r>
            <a:endParaRPr sz="1200">
              <a:latin typeface="Source Sans Pro"/>
              <a:ea typeface="Source Sans Pro"/>
              <a:cs typeface="Source Sans Pro"/>
              <a:sym typeface="Source Sans Pro"/>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7a8f69fa90_5_2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7a8f69fa90_5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should they be on twitter:</a:t>
            </a:r>
            <a:endParaRPr/>
          </a:p>
          <a:p>
            <a:pPr marL="0" lvl="0" indent="0" algn="l" rtl="0">
              <a:spcBef>
                <a:spcPts val="0"/>
              </a:spcBef>
              <a:spcAft>
                <a:spcPts val="0"/>
              </a:spcAft>
              <a:buNone/>
            </a:pPr>
            <a:r>
              <a:rPr lang="en"/>
              <a:t>Increase engagement - we saw engagement has a high effect on stock price</a:t>
            </a:r>
            <a:endParaRPr/>
          </a:p>
          <a:p>
            <a:pPr marL="0" lvl="0" indent="0" algn="l" rtl="0">
              <a:spcBef>
                <a:spcPts val="0"/>
              </a:spcBef>
              <a:spcAft>
                <a:spcPts val="0"/>
              </a:spcAft>
              <a:buNone/>
            </a:pPr>
            <a:r>
              <a:rPr lang="en"/>
              <a:t>Connect with people they would not meet otherwise</a:t>
            </a:r>
            <a:endParaRPr/>
          </a:p>
          <a:p>
            <a:pPr marL="0" lvl="0" indent="0" algn="l" rtl="0">
              <a:spcBef>
                <a:spcPts val="0"/>
              </a:spcBef>
              <a:spcAft>
                <a:spcPts val="0"/>
              </a:spcAft>
              <a:buNone/>
            </a:pPr>
            <a:endParaRPr/>
          </a:p>
          <a:p>
            <a:pPr marL="0" lvl="0" indent="0" algn="l" rtl="0">
              <a:spcBef>
                <a:spcPts val="0"/>
              </a:spcBef>
              <a:spcAft>
                <a:spcPts val="0"/>
              </a:spcAft>
              <a:buNone/>
            </a:pPr>
            <a:r>
              <a:rPr lang="en"/>
              <a:t>What should they talk about</a:t>
            </a:r>
            <a:endParaRPr/>
          </a:p>
          <a:p>
            <a:pPr marL="0" lvl="0" indent="0" algn="l" rtl="0">
              <a:spcBef>
                <a:spcPts val="0"/>
              </a:spcBef>
              <a:spcAft>
                <a:spcPts val="0"/>
              </a:spcAft>
              <a:buNone/>
            </a:pPr>
            <a:r>
              <a:rPr lang="en"/>
              <a:t>Analysis yields that people engage with personal information</a:t>
            </a:r>
            <a:endParaRPr/>
          </a:p>
          <a:p>
            <a:pPr marL="0" lvl="0" indent="0" algn="l" rtl="0">
              <a:spcBef>
                <a:spcPts val="0"/>
              </a:spcBef>
              <a:spcAft>
                <a:spcPts val="0"/>
              </a:spcAft>
              <a:buNone/>
            </a:pPr>
            <a:r>
              <a:rPr lang="en"/>
              <a:t>Get people excited about new technology</a:t>
            </a:r>
            <a:endParaRPr/>
          </a:p>
          <a:p>
            <a:pPr marL="0" lvl="0" indent="0" algn="l" rtl="0">
              <a:spcBef>
                <a:spcPts val="0"/>
              </a:spcBef>
              <a:spcAft>
                <a:spcPts val="0"/>
              </a:spcAft>
              <a:buNone/>
            </a:pPr>
            <a:r>
              <a:rPr lang="en"/>
              <a:t>Get an idea about the sentiment and address concerns</a:t>
            </a:r>
            <a:endParaRPr/>
          </a:p>
          <a:p>
            <a:pPr marL="0" lvl="0" indent="0" algn="l" rtl="0">
              <a:spcBef>
                <a:spcPts val="0"/>
              </a:spcBef>
              <a:spcAft>
                <a:spcPts val="0"/>
              </a:spcAft>
              <a:buNone/>
            </a:pPr>
            <a:endParaRPr/>
          </a:p>
          <a:p>
            <a:pPr marL="0" lvl="0" indent="0" algn="l" rtl="0">
              <a:spcBef>
                <a:spcPts val="0"/>
              </a:spcBef>
              <a:spcAft>
                <a:spcPts val="0"/>
              </a:spcAft>
              <a:buNone/>
            </a:pPr>
            <a:r>
              <a:rPr lang="en"/>
              <a:t>How is this going to help</a:t>
            </a:r>
            <a:endParaRPr/>
          </a:p>
          <a:p>
            <a:pPr marL="0" lvl="0" indent="0" algn="l" rtl="0">
              <a:spcBef>
                <a:spcPts val="0"/>
              </a:spcBef>
              <a:spcAft>
                <a:spcPts val="0"/>
              </a:spcAft>
              <a:buNone/>
            </a:pPr>
            <a:r>
              <a:rPr lang="en"/>
              <a:t>Positive sentiments can be created from negative</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7a8f69fa90_2_3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7a8f69fa90_2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0097A7"/>
                </a:solidFill>
                <a:hlinkClick r:id="rId3"/>
              </a:rPr>
              <a:t>http://www.brandfog.com/CEOSocialMediaSurvey/BRANDfog_2012_CEO_Survey.pdf</a:t>
            </a:r>
            <a:endParaRPr/>
          </a:p>
          <a:p>
            <a:pPr marL="0" lvl="0" indent="0" algn="l" rtl="0">
              <a:spcBef>
                <a:spcPts val="0"/>
              </a:spcBef>
              <a:spcAft>
                <a:spcPts val="0"/>
              </a:spcAft>
              <a:buNone/>
            </a:pPr>
            <a:endParaRPr/>
          </a:p>
          <a:p>
            <a:pPr marL="0" lvl="0" indent="0" algn="l" rtl="0">
              <a:spcBef>
                <a:spcPts val="0"/>
              </a:spcBef>
              <a:spcAft>
                <a:spcPts val="0"/>
              </a:spcAft>
              <a:buNone/>
            </a:pPr>
            <a:r>
              <a:rPr lang="en"/>
              <a:t>Market sensitive so be careful</a:t>
            </a:r>
            <a:endParaRPr/>
          </a:p>
          <a:p>
            <a:pPr marL="0" lvl="0" indent="0" algn="l" rtl="0">
              <a:spcBef>
                <a:spcPts val="0"/>
              </a:spcBef>
              <a:spcAft>
                <a:spcPts val="0"/>
              </a:spcAft>
              <a:buNone/>
            </a:pPr>
            <a:r>
              <a:rPr lang="en"/>
              <a:t>Find a way to reach twitter and communicate in a language most comfortable to peeps - Anand Mahindra uses WhatsApp forwards because Indians be like that, Spotify CEO talks about Swedish artists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a8f69fa90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a8f69fa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35f391192_06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7c4bf15c34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7c4bf15c3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client is a large company who is trying to determine whether to get their CEO on Twitter. They want to ensure that this is a worthwhile investment or not. We have offered to look into what other CEOs tweet about, to give our CEO a basic understanding of what she would need to do. We also look into customer engagement based on these tweets, and what topics help the company build their brand presence. We tie it all together by looking at whether these tweets offer any support for increased success in the company’s value.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a8f69fa90_2_5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a8f69fa90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0097A7"/>
                </a:solidFill>
                <a:hlinkClick r:id="rId3"/>
              </a:rPr>
              <a:t>http://www.brandfog.com/CEOSocialMediaSurvey/BRANDfog_2012_CEO_Survey.pdf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a8f69fa90_2_2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a8f69fa90_2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Sayesha</a:t>
            </a:r>
            <a:endParaRPr/>
          </a:p>
          <a:p>
            <a:pPr marL="0" lvl="0" indent="0" algn="l" rtl="0">
              <a:spcBef>
                <a:spcPts val="0"/>
              </a:spcBef>
              <a:spcAft>
                <a:spcPts val="0"/>
              </a:spcAft>
              <a:buNone/>
            </a:pPr>
            <a:endParaRPr/>
          </a:p>
          <a:p>
            <a:pPr marL="0" lvl="0" indent="0" algn="l" rtl="0">
              <a:spcBef>
                <a:spcPts val="0"/>
              </a:spcBef>
              <a:spcAft>
                <a:spcPts val="0"/>
              </a:spcAft>
              <a:buNone/>
            </a:pPr>
            <a:r>
              <a:rPr lang="en"/>
              <a:t>Airline - 3</a:t>
            </a:r>
            <a:endParaRPr/>
          </a:p>
          <a:p>
            <a:pPr marL="0" lvl="0" indent="0" algn="l" rtl="0">
              <a:spcBef>
                <a:spcPts val="0"/>
              </a:spcBef>
              <a:spcAft>
                <a:spcPts val="0"/>
              </a:spcAft>
              <a:buNone/>
            </a:pPr>
            <a:r>
              <a:rPr lang="en"/>
              <a:t>Auto -3</a:t>
            </a:r>
            <a:endParaRPr/>
          </a:p>
          <a:p>
            <a:pPr marL="0" lvl="0" indent="0" algn="l" rtl="0">
              <a:spcBef>
                <a:spcPts val="0"/>
              </a:spcBef>
              <a:spcAft>
                <a:spcPts val="0"/>
              </a:spcAft>
              <a:buNone/>
            </a:pPr>
            <a:r>
              <a:rPr lang="en"/>
              <a:t>Finance - 3</a:t>
            </a:r>
            <a:endParaRPr/>
          </a:p>
          <a:p>
            <a:pPr marL="0" lvl="0" indent="0" algn="l" rtl="0">
              <a:spcBef>
                <a:spcPts val="0"/>
              </a:spcBef>
              <a:spcAft>
                <a:spcPts val="0"/>
              </a:spcAft>
              <a:buNone/>
            </a:pPr>
            <a:r>
              <a:rPr lang="en"/>
              <a:t>Food -1 media</a:t>
            </a:r>
            <a:endParaRPr/>
          </a:p>
          <a:p>
            <a:pPr marL="0" lvl="0" indent="0" algn="l" rtl="0">
              <a:spcBef>
                <a:spcPts val="0"/>
              </a:spcBef>
              <a:spcAft>
                <a:spcPts val="0"/>
              </a:spcAft>
              <a:buNone/>
            </a:pPr>
            <a:r>
              <a:rPr lang="en"/>
              <a:t>Services - 2</a:t>
            </a:r>
            <a:endParaRPr/>
          </a:p>
          <a:p>
            <a:pPr marL="0" lvl="0" indent="0" algn="l" rtl="0">
              <a:spcBef>
                <a:spcPts val="0"/>
              </a:spcBef>
              <a:spcAft>
                <a:spcPts val="0"/>
              </a:spcAft>
              <a:buNone/>
            </a:pPr>
            <a:r>
              <a:rPr lang="en"/>
              <a:t>Tech - 17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a8f69fa90_2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7a8f69fa9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a8f69fa90_3_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a8f69fa9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a8f69fa90_2_34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a8f69fa90_2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we did sentiment analysis, we wanted to dig deeper into what kind of topics each of the CEOs are talking about which led us to perform LDA on each of them.</a:t>
            </a:r>
            <a:endParaRPr/>
          </a:p>
          <a:p>
            <a:pPr marL="0" lvl="0" indent="0" algn="l" rtl="0">
              <a:spcBef>
                <a:spcPts val="0"/>
              </a:spcBef>
              <a:spcAft>
                <a:spcPts val="0"/>
              </a:spcAft>
              <a:buNone/>
            </a:pPr>
            <a:r>
              <a:rPr lang="en"/>
              <a:t>What you see on the slide is an example of the  the tweeting styles  of two prominent CEOS that are very different.</a:t>
            </a:r>
            <a:endParaRPr/>
          </a:p>
          <a:p>
            <a:pPr marL="0" lvl="0" indent="0" algn="l" rtl="0">
              <a:spcBef>
                <a:spcPts val="0"/>
              </a:spcBef>
              <a:spcAft>
                <a:spcPts val="0"/>
              </a:spcAft>
              <a:buNone/>
            </a:pPr>
            <a:r>
              <a:rPr lang="en"/>
              <a:t>For example, Elon Musk has a very casual tweeting style which as you know has gotten him into trouble. From the graph, it is clear that He uses Twitter mainly as a marketing tool where he talks about his various products. </a:t>
            </a:r>
            <a:endParaRPr/>
          </a:p>
          <a:p>
            <a:pPr marL="0" lvl="0" indent="0" algn="l" rtl="0">
              <a:spcBef>
                <a:spcPts val="0"/>
              </a:spcBef>
              <a:spcAft>
                <a:spcPts val="0"/>
              </a:spcAft>
              <a:buNone/>
            </a:pPr>
            <a:r>
              <a:rPr lang="en"/>
              <a:t>On the other hand, Tim Cook makes a lot of statements about current events and clarifies what Apple is doing to help out. We also saw that he tries to</a:t>
            </a:r>
            <a:endParaRPr/>
          </a:p>
          <a:p>
            <a:pPr marL="0" lvl="0" indent="0" algn="l" rtl="0">
              <a:spcBef>
                <a:spcPts val="0"/>
              </a:spcBef>
              <a:spcAft>
                <a:spcPts val="0"/>
              </a:spcAft>
              <a:buNone/>
            </a:pPr>
            <a:r>
              <a:rPr lang="en"/>
              <a:t>connects with his followers by retweeting their pictures and captions it with the very popular hashtag #shotoniphone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p:cSld name="CUSTOM_14_1">
    <p:bg>
      <p:bgPr>
        <a:solidFill>
          <a:srgbClr val="F3ECDD"/>
        </a:solidFill>
        <a:effectLst/>
      </p:bgPr>
    </p:bg>
    <p:spTree>
      <p:nvGrpSpPr>
        <p:cNvPr id="1" name="Shape 66"/>
        <p:cNvGrpSpPr/>
        <p:nvPr/>
      </p:nvGrpSpPr>
      <p:grpSpPr>
        <a:xfrm>
          <a:off x="0" y="0"/>
          <a:ext cx="0" cy="0"/>
          <a:chOff x="0" y="0"/>
          <a:chExt cx="0" cy="0"/>
        </a:xfrm>
      </p:grpSpPr>
      <p:sp>
        <p:nvSpPr>
          <p:cNvPr id="67" name="Google Shape;67;p12"/>
          <p:cNvSpPr txBox="1">
            <a:spLocks noGrp="1"/>
          </p:cNvSpPr>
          <p:nvPr>
            <p:ph type="ctrTitle"/>
          </p:nvPr>
        </p:nvSpPr>
        <p:spPr>
          <a:xfrm>
            <a:off x="1533599" y="429825"/>
            <a:ext cx="60546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700185" y="19156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6"/>
                </a:solidFill>
              </a:rPr>
              <a:t>THE ANATOMY </a:t>
            </a:r>
            <a:endParaRPr sz="4800">
              <a:solidFill>
                <a:schemeClr val="accent6"/>
              </a:solidFill>
            </a:endParaRPr>
          </a:p>
          <a:p>
            <a:pPr marL="0" lvl="0" indent="0" algn="ctr" rtl="0">
              <a:spcBef>
                <a:spcPts val="0"/>
              </a:spcBef>
              <a:spcAft>
                <a:spcPts val="0"/>
              </a:spcAft>
              <a:buNone/>
            </a:pPr>
            <a:r>
              <a:rPr lang="en" sz="4800">
                <a:solidFill>
                  <a:schemeClr val="accent6"/>
                </a:solidFill>
              </a:rPr>
              <a:t>OF A</a:t>
            </a:r>
            <a:endParaRPr sz="4800">
              <a:solidFill>
                <a:schemeClr val="accent6"/>
              </a:solidFill>
            </a:endParaRPr>
          </a:p>
          <a:p>
            <a:pPr marL="0" lvl="0" indent="0" algn="ctr" rtl="0">
              <a:spcBef>
                <a:spcPts val="0"/>
              </a:spcBef>
              <a:spcAft>
                <a:spcPts val="0"/>
              </a:spcAft>
              <a:buNone/>
            </a:pPr>
            <a:r>
              <a:rPr lang="en" sz="4800"/>
              <a:t>SOCIAL CEO</a:t>
            </a:r>
            <a:endParaRPr sz="4800"/>
          </a:p>
        </p:txBody>
      </p:sp>
      <p:pic>
        <p:nvPicPr>
          <p:cNvPr id="73" name="Google Shape;73;p13"/>
          <p:cNvPicPr preferRelativeResize="0"/>
          <p:nvPr/>
        </p:nvPicPr>
        <p:blipFill>
          <a:blip r:embed="rId3">
            <a:alphaModFix/>
          </a:blip>
          <a:stretch>
            <a:fillRect/>
          </a:stretch>
        </p:blipFill>
        <p:spPr>
          <a:xfrm>
            <a:off x="2968025" y="2254425"/>
            <a:ext cx="634650" cy="634650"/>
          </a:xfrm>
          <a:prstGeom prst="rect">
            <a:avLst/>
          </a:prstGeom>
          <a:noFill/>
          <a:ln>
            <a:noFill/>
          </a:ln>
        </p:spPr>
      </p:pic>
      <p:sp>
        <p:nvSpPr>
          <p:cNvPr id="74" name="Google Shape;74;p13"/>
          <p:cNvSpPr txBox="1"/>
          <p:nvPr/>
        </p:nvSpPr>
        <p:spPr>
          <a:xfrm>
            <a:off x="1766400" y="4488900"/>
            <a:ext cx="5611200" cy="65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Ananya Garg | Aishwarya Pawar | Sahana Subramanian</a:t>
            </a:r>
            <a:endParaRPr>
              <a:latin typeface="Source Sans Pro"/>
              <a:ea typeface="Source Sans Pro"/>
              <a:cs typeface="Source Sans Pro"/>
              <a:sym typeface="Source Sans Pro"/>
            </a:endParaRPr>
          </a:p>
          <a:p>
            <a:pPr marL="0" lvl="0" indent="0" algn="ctr" rtl="0">
              <a:spcBef>
                <a:spcPts val="0"/>
              </a:spcBef>
              <a:spcAft>
                <a:spcPts val="0"/>
              </a:spcAft>
              <a:buNone/>
            </a:pPr>
            <a:r>
              <a:rPr lang="en">
                <a:latin typeface="Source Sans Pro"/>
                <a:ea typeface="Source Sans Pro"/>
                <a:cs typeface="Source Sans Pro"/>
                <a:sym typeface="Source Sans Pro"/>
              </a:rPr>
              <a:t>Puja Subramaniam | Sayesha Aravapalli</a:t>
            </a:r>
            <a:endParaRPr>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2"/>
          <p:cNvSpPr txBox="1">
            <a:spLocks noGrp="1"/>
          </p:cNvSpPr>
          <p:nvPr>
            <p:ph type="title"/>
          </p:nvPr>
        </p:nvSpPr>
        <p:spPr>
          <a:xfrm>
            <a:off x="2685025" y="689125"/>
            <a:ext cx="35826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a:t>CEOs - Same yet different!</a:t>
            </a:r>
            <a:endParaRPr sz="3200"/>
          </a:p>
        </p:txBody>
      </p:sp>
      <p:sp>
        <p:nvSpPr>
          <p:cNvPr id="313" name="Google Shape;313;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14" name="Google Shape;314;p22"/>
          <p:cNvPicPr preferRelativeResize="0"/>
          <p:nvPr/>
        </p:nvPicPr>
        <p:blipFill rotWithShape="1">
          <a:blip r:embed="rId3">
            <a:alphaModFix/>
          </a:blip>
          <a:srcRect l="16019" t="6367" r="12973" b="14336"/>
          <a:stretch/>
        </p:blipFill>
        <p:spPr>
          <a:xfrm>
            <a:off x="0" y="2678500"/>
            <a:ext cx="2504175" cy="2475699"/>
          </a:xfrm>
          <a:prstGeom prst="rect">
            <a:avLst/>
          </a:prstGeom>
          <a:noFill/>
          <a:ln>
            <a:noFill/>
          </a:ln>
        </p:spPr>
      </p:pic>
      <p:pic>
        <p:nvPicPr>
          <p:cNvPr id="315" name="Google Shape;315;p22"/>
          <p:cNvPicPr preferRelativeResize="0"/>
          <p:nvPr/>
        </p:nvPicPr>
        <p:blipFill rotWithShape="1">
          <a:blip r:embed="rId4">
            <a:alphaModFix/>
          </a:blip>
          <a:srcRect b="2152"/>
          <a:stretch/>
        </p:blipFill>
        <p:spPr>
          <a:xfrm>
            <a:off x="0" y="-76200"/>
            <a:ext cx="2852925" cy="2693600"/>
          </a:xfrm>
          <a:prstGeom prst="rect">
            <a:avLst/>
          </a:prstGeom>
          <a:noFill/>
          <a:ln>
            <a:noFill/>
          </a:ln>
        </p:spPr>
      </p:pic>
      <p:sp>
        <p:nvSpPr>
          <p:cNvPr id="316" name="Google Shape;316;p22"/>
          <p:cNvSpPr txBox="1"/>
          <p:nvPr/>
        </p:nvSpPr>
        <p:spPr>
          <a:xfrm>
            <a:off x="2440025" y="1950200"/>
            <a:ext cx="2187600" cy="163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Company products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Team/Colleagues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Company roadmaps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Motivations/Mottos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Upcoming developments in organization sector</a:t>
            </a:r>
            <a:endParaRPr>
              <a:latin typeface="Source Sans Pro"/>
              <a:ea typeface="Source Sans Pro"/>
              <a:cs typeface="Source Sans Pro"/>
              <a:sym typeface="Source Sans Pro"/>
            </a:endParaRPr>
          </a:p>
        </p:txBody>
      </p:sp>
      <p:sp>
        <p:nvSpPr>
          <p:cNvPr id="317" name="Google Shape;317;p22"/>
          <p:cNvSpPr txBox="1"/>
          <p:nvPr/>
        </p:nvSpPr>
        <p:spPr>
          <a:xfrm>
            <a:off x="2566225" y="1349725"/>
            <a:ext cx="12933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ource Sans Pro"/>
                <a:ea typeface="Source Sans Pro"/>
                <a:cs typeface="Source Sans Pro"/>
                <a:sym typeface="Source Sans Pro"/>
              </a:rPr>
              <a:t>Michael Dell, Dell</a:t>
            </a:r>
            <a:endParaRPr b="1">
              <a:latin typeface="Source Sans Pro"/>
              <a:ea typeface="Source Sans Pro"/>
              <a:cs typeface="Source Sans Pro"/>
              <a:sym typeface="Source Sans Pro"/>
            </a:endParaRPr>
          </a:p>
        </p:txBody>
      </p:sp>
      <p:pic>
        <p:nvPicPr>
          <p:cNvPr id="318" name="Google Shape;318;p22"/>
          <p:cNvPicPr preferRelativeResize="0"/>
          <p:nvPr/>
        </p:nvPicPr>
        <p:blipFill rotWithShape="1">
          <a:blip r:embed="rId5">
            <a:alphaModFix/>
          </a:blip>
          <a:srcRect l="3716" t="7498" b="7862"/>
          <a:stretch/>
        </p:blipFill>
        <p:spPr>
          <a:xfrm>
            <a:off x="6632188" y="2673238"/>
            <a:ext cx="2504175" cy="2486220"/>
          </a:xfrm>
          <a:prstGeom prst="rect">
            <a:avLst/>
          </a:prstGeom>
          <a:noFill/>
          <a:ln>
            <a:noFill/>
          </a:ln>
        </p:spPr>
      </p:pic>
      <p:sp>
        <p:nvSpPr>
          <p:cNvPr id="319" name="Google Shape;319;p22"/>
          <p:cNvSpPr txBox="1"/>
          <p:nvPr/>
        </p:nvSpPr>
        <p:spPr>
          <a:xfrm>
            <a:off x="5692825" y="4078375"/>
            <a:ext cx="1088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ource Sans Pro"/>
                <a:ea typeface="Source Sans Pro"/>
                <a:cs typeface="Source Sans Pro"/>
                <a:sym typeface="Source Sans Pro"/>
              </a:rPr>
              <a:t>Bill Gross,</a:t>
            </a:r>
            <a:br>
              <a:rPr lang="en" b="1">
                <a:latin typeface="Source Sans Pro"/>
                <a:ea typeface="Source Sans Pro"/>
                <a:cs typeface="Source Sans Pro"/>
                <a:sym typeface="Source Sans Pro"/>
              </a:rPr>
            </a:br>
            <a:r>
              <a:rPr lang="en" b="1">
                <a:latin typeface="Source Sans Pro"/>
                <a:ea typeface="Source Sans Pro"/>
                <a:cs typeface="Source Sans Pro"/>
                <a:sym typeface="Source Sans Pro"/>
              </a:rPr>
              <a:t>IdeaLab </a:t>
            </a:r>
            <a:endParaRPr b="1">
              <a:latin typeface="Source Sans Pro"/>
              <a:ea typeface="Source Sans Pro"/>
              <a:cs typeface="Source Sans Pro"/>
              <a:sym typeface="Source Sans Pro"/>
            </a:endParaRPr>
          </a:p>
        </p:txBody>
      </p:sp>
      <p:pic>
        <p:nvPicPr>
          <p:cNvPr id="320" name="Google Shape;320;p22"/>
          <p:cNvPicPr preferRelativeResize="0"/>
          <p:nvPr/>
        </p:nvPicPr>
        <p:blipFill rotWithShape="1">
          <a:blip r:embed="rId6">
            <a:alphaModFix/>
          </a:blip>
          <a:srcRect l="10329" b="6279"/>
          <a:stretch/>
        </p:blipFill>
        <p:spPr>
          <a:xfrm>
            <a:off x="6705025" y="-152400"/>
            <a:ext cx="2665600" cy="2582451"/>
          </a:xfrm>
          <a:prstGeom prst="rect">
            <a:avLst/>
          </a:prstGeom>
          <a:noFill/>
          <a:ln>
            <a:noFill/>
          </a:ln>
        </p:spPr>
      </p:pic>
      <p:sp>
        <p:nvSpPr>
          <p:cNvPr id="321" name="Google Shape;321;p22"/>
          <p:cNvSpPr txBox="1"/>
          <p:nvPr/>
        </p:nvSpPr>
        <p:spPr>
          <a:xfrm>
            <a:off x="2504175" y="4125975"/>
            <a:ext cx="18366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ource Sans Pro"/>
                <a:ea typeface="Source Sans Pro"/>
                <a:cs typeface="Source Sans Pro"/>
                <a:sym typeface="Source Sans Pro"/>
              </a:rPr>
              <a:t>Dennis Muilenburg, Boeing</a:t>
            </a:r>
            <a:endParaRPr b="1">
              <a:latin typeface="Source Sans Pro"/>
              <a:ea typeface="Source Sans Pro"/>
              <a:cs typeface="Source Sans Pro"/>
              <a:sym typeface="Source Sans Pro"/>
            </a:endParaRPr>
          </a:p>
        </p:txBody>
      </p:sp>
      <p:sp>
        <p:nvSpPr>
          <p:cNvPr id="322" name="Google Shape;322;p22"/>
          <p:cNvSpPr txBox="1"/>
          <p:nvPr/>
        </p:nvSpPr>
        <p:spPr>
          <a:xfrm>
            <a:off x="5140250" y="1966325"/>
            <a:ext cx="1944600" cy="1680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Personal interests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Gratitude &amp; empathy</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Social causes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Explorative technologies</a:t>
            </a:r>
            <a:endParaRPr>
              <a:latin typeface="Source Sans Pro"/>
              <a:ea typeface="Source Sans Pro"/>
              <a:cs typeface="Source Sans Pro"/>
              <a:sym typeface="Source Sans Pro"/>
            </a:endParaRPr>
          </a:p>
        </p:txBody>
      </p:sp>
      <p:sp>
        <p:nvSpPr>
          <p:cNvPr id="323" name="Google Shape;323;p22"/>
          <p:cNvSpPr txBox="1"/>
          <p:nvPr/>
        </p:nvSpPr>
        <p:spPr>
          <a:xfrm>
            <a:off x="5228625" y="1315525"/>
            <a:ext cx="15978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Source Sans Pro"/>
                <a:ea typeface="Source Sans Pro"/>
                <a:cs typeface="Source Sans Pro"/>
                <a:sym typeface="Source Sans Pro"/>
              </a:rPr>
              <a:t>Bill Gates,</a:t>
            </a:r>
            <a:br>
              <a:rPr lang="en" b="1">
                <a:latin typeface="Source Sans Pro"/>
                <a:ea typeface="Source Sans Pro"/>
                <a:cs typeface="Source Sans Pro"/>
                <a:sym typeface="Source Sans Pro"/>
              </a:rPr>
            </a:br>
            <a:r>
              <a:rPr lang="en" b="1">
                <a:latin typeface="Source Sans Pro"/>
                <a:ea typeface="Source Sans Pro"/>
                <a:cs typeface="Source Sans Pro"/>
                <a:sym typeface="Source Sans Pro"/>
              </a:rPr>
              <a:t>Microsoft/B&amp;MGF</a:t>
            </a:r>
            <a:endParaRPr b="1">
              <a:latin typeface="Source Sans Pro"/>
              <a:ea typeface="Source Sans Pro"/>
              <a:cs typeface="Source Sans Pro"/>
              <a:sym typeface="Source Sans Pro"/>
            </a:endParaRPr>
          </a:p>
        </p:txBody>
      </p:sp>
      <p:sp>
        <p:nvSpPr>
          <p:cNvPr id="324" name="Google Shape;324;p22"/>
          <p:cNvSpPr/>
          <p:nvPr/>
        </p:nvSpPr>
        <p:spPr>
          <a:xfrm>
            <a:off x="2211625" y="2135100"/>
            <a:ext cx="354600" cy="915300"/>
          </a:xfrm>
          <a:prstGeom prst="rightBrace">
            <a:avLst>
              <a:gd name="adj1" fmla="val 8333"/>
              <a:gd name="adj2"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rot="10800000">
            <a:off x="6631225" y="2135100"/>
            <a:ext cx="354600" cy="915300"/>
          </a:xfrm>
          <a:prstGeom prst="rightBrace">
            <a:avLst>
              <a:gd name="adj1" fmla="val 8333"/>
              <a:gd name="adj2" fmla="val 5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txBox="1"/>
          <p:nvPr/>
        </p:nvSpPr>
        <p:spPr>
          <a:xfrm>
            <a:off x="5845000" y="-50425"/>
            <a:ext cx="787200" cy="354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327" name="Google Shape;327;p2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28" name="Google Shape;328;p22"/>
          <p:cNvGrpSpPr/>
          <p:nvPr/>
        </p:nvGrpSpPr>
        <p:grpSpPr>
          <a:xfrm rot="1725746">
            <a:off x="5375986" y="908139"/>
            <a:ext cx="165310" cy="164164"/>
            <a:chOff x="-1333975" y="2365850"/>
            <a:chExt cx="292225" cy="293575"/>
          </a:xfrm>
        </p:grpSpPr>
        <p:sp>
          <p:nvSpPr>
            <p:cNvPr id="329" name="Google Shape;329;p22"/>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316000" y="265898"/>
            <a:ext cx="7571700" cy="49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Company Map</a:t>
            </a:r>
            <a:endParaRPr sz="3600"/>
          </a:p>
        </p:txBody>
      </p:sp>
      <p:sp>
        <p:nvSpPr>
          <p:cNvPr id="342" name="Google Shape;342;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cxnSp>
        <p:nvCxnSpPr>
          <p:cNvPr id="343" name="Google Shape;343;p23"/>
          <p:cNvCxnSpPr/>
          <p:nvPr/>
        </p:nvCxnSpPr>
        <p:spPr>
          <a:xfrm rot="10800000" flipH="1">
            <a:off x="621300" y="2836675"/>
            <a:ext cx="8206200" cy="46800"/>
          </a:xfrm>
          <a:prstGeom prst="straightConnector1">
            <a:avLst/>
          </a:prstGeom>
          <a:noFill/>
          <a:ln w="38100" cap="flat" cmpd="sng">
            <a:solidFill>
              <a:schemeClr val="accent1"/>
            </a:solidFill>
            <a:prstDash val="solid"/>
            <a:round/>
            <a:headEnd type="none" w="med" len="med"/>
            <a:tailEnd type="none" w="med" len="med"/>
          </a:ln>
        </p:spPr>
      </p:cxnSp>
      <p:cxnSp>
        <p:nvCxnSpPr>
          <p:cNvPr id="344" name="Google Shape;344;p23"/>
          <p:cNvCxnSpPr/>
          <p:nvPr/>
        </p:nvCxnSpPr>
        <p:spPr>
          <a:xfrm flipH="1">
            <a:off x="4575500" y="751625"/>
            <a:ext cx="5400" cy="4156200"/>
          </a:xfrm>
          <a:prstGeom prst="straightConnector1">
            <a:avLst/>
          </a:prstGeom>
          <a:noFill/>
          <a:ln w="38100" cap="flat" cmpd="sng">
            <a:solidFill>
              <a:srgbClr val="0091EA"/>
            </a:solidFill>
            <a:prstDash val="solid"/>
            <a:round/>
            <a:headEnd type="none" w="med" len="med"/>
            <a:tailEnd type="none" w="med" len="med"/>
          </a:ln>
        </p:spPr>
      </p:cxnSp>
      <p:sp>
        <p:nvSpPr>
          <p:cNvPr id="345" name="Google Shape;345;p23"/>
          <p:cNvSpPr txBox="1"/>
          <p:nvPr/>
        </p:nvSpPr>
        <p:spPr>
          <a:xfrm>
            <a:off x="1652750" y="1050050"/>
            <a:ext cx="2624100" cy="1452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Elon Musk (Tesla)</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Michael Dell (Dell)</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Aaron Levie (Box)</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Sundar Pichai (Google)</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Daniel Ek (Spotify)</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Satya Nadella (Microsoft)</a:t>
            </a:r>
            <a:endParaRPr>
              <a:latin typeface="Source Sans Pro"/>
              <a:ea typeface="Source Sans Pro"/>
              <a:cs typeface="Source Sans Pro"/>
              <a:sym typeface="Source Sans Pro"/>
            </a:endParaRPr>
          </a:p>
        </p:txBody>
      </p:sp>
      <p:sp>
        <p:nvSpPr>
          <p:cNvPr id="346" name="Google Shape;346;p23"/>
          <p:cNvSpPr txBox="1"/>
          <p:nvPr/>
        </p:nvSpPr>
        <p:spPr>
          <a:xfrm>
            <a:off x="1652300" y="3031900"/>
            <a:ext cx="2624100" cy="1869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Dennis Muilenburg (Boeing)</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David M. Solomon</a:t>
            </a:r>
            <a:br>
              <a:rPr lang="en">
                <a:latin typeface="Source Sans Pro"/>
                <a:ea typeface="Source Sans Pro"/>
                <a:cs typeface="Source Sans Pro"/>
                <a:sym typeface="Source Sans Pro"/>
              </a:rPr>
            </a:br>
            <a:r>
              <a:rPr lang="en">
                <a:latin typeface="Source Sans Pro"/>
                <a:ea typeface="Source Sans Pro"/>
                <a:cs typeface="Source Sans Pro"/>
                <a:sym typeface="Source Sans Pro"/>
              </a:rPr>
              <a:t> (Goldman Sachs)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Robert Thomson (Newscorp)</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Brian Chesky (AirBNB)</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Richard Branson (Virgin)</a:t>
            </a:r>
            <a:endParaRPr>
              <a:latin typeface="Source Sans Pro"/>
              <a:ea typeface="Source Sans Pro"/>
              <a:cs typeface="Source Sans Pro"/>
              <a:sym typeface="Source Sans Pro"/>
            </a:endParaRPr>
          </a:p>
        </p:txBody>
      </p:sp>
      <p:sp>
        <p:nvSpPr>
          <p:cNvPr id="347" name="Google Shape;347;p23"/>
          <p:cNvSpPr txBox="1"/>
          <p:nvPr/>
        </p:nvSpPr>
        <p:spPr>
          <a:xfrm>
            <a:off x="5163418" y="1027275"/>
            <a:ext cx="2583600" cy="1548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Tim Cook (Apple)</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John Legere (T-Mobile)</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Bill Gross (Idealab)</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Drew Houston (Dropbox)</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Marc Benioff (Salesforce)</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Jack Dorsey (Twitter)</a:t>
            </a:r>
            <a:endParaRPr>
              <a:latin typeface="Source Sans Pro"/>
              <a:ea typeface="Source Sans Pro"/>
              <a:cs typeface="Source Sans Pro"/>
              <a:sym typeface="Source Sans Pro"/>
            </a:endParaRPr>
          </a:p>
        </p:txBody>
      </p:sp>
      <p:sp>
        <p:nvSpPr>
          <p:cNvPr id="348" name="Google Shape;348;p23"/>
          <p:cNvSpPr txBox="1"/>
          <p:nvPr/>
        </p:nvSpPr>
        <p:spPr>
          <a:xfrm>
            <a:off x="5163425" y="3058975"/>
            <a:ext cx="4170600" cy="1210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Bill Gates </a:t>
            </a:r>
            <a:endParaRPr>
              <a:latin typeface="Source Sans Pro"/>
              <a:ea typeface="Source Sans Pro"/>
              <a:cs typeface="Source Sans Pro"/>
              <a:sym typeface="Source Sans Pro"/>
            </a:endParaRPr>
          </a:p>
          <a:p>
            <a:pPr marL="457200" lvl="0" indent="0" algn="l" rtl="0">
              <a:spcBef>
                <a:spcPts val="0"/>
              </a:spcBef>
              <a:spcAft>
                <a:spcPts val="0"/>
              </a:spcAft>
              <a:buNone/>
            </a:pPr>
            <a:r>
              <a:rPr lang="en">
                <a:latin typeface="Source Sans Pro"/>
                <a:ea typeface="Source Sans Pro"/>
                <a:cs typeface="Source Sans Pro"/>
                <a:sym typeface="Source Sans Pro"/>
              </a:rPr>
              <a:t>(Microsoft/Bill &amp; Melinda Gates Foundation)</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Anand Mahindra  (Mahinda Group)</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Indira Nooyi (Pepsico)</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Char char="●"/>
            </a:pPr>
            <a:r>
              <a:rPr lang="en">
                <a:latin typeface="Source Sans Pro"/>
                <a:ea typeface="Source Sans Pro"/>
                <a:cs typeface="Source Sans Pro"/>
                <a:sym typeface="Source Sans Pro"/>
              </a:rPr>
              <a:t>Marissa Mayer (Yahoo)</a:t>
            </a:r>
            <a:endParaRPr>
              <a:latin typeface="Source Sans Pro"/>
              <a:ea typeface="Source Sans Pro"/>
              <a:cs typeface="Source Sans Pro"/>
              <a:sym typeface="Source Sans Pro"/>
            </a:endParaRPr>
          </a:p>
          <a:p>
            <a:pPr marL="457200" lvl="0" indent="0" algn="l" rtl="0">
              <a:spcBef>
                <a:spcPts val="0"/>
              </a:spcBef>
              <a:spcAft>
                <a:spcPts val="0"/>
              </a:spcAft>
              <a:buNone/>
            </a:pPr>
            <a:endParaRPr>
              <a:latin typeface="Source Sans Pro"/>
              <a:ea typeface="Source Sans Pro"/>
              <a:cs typeface="Source Sans Pro"/>
              <a:sym typeface="Source Sans Pro"/>
            </a:endParaRPr>
          </a:p>
        </p:txBody>
      </p:sp>
      <p:sp>
        <p:nvSpPr>
          <p:cNvPr id="349" name="Google Shape;349;p23"/>
          <p:cNvSpPr txBox="1"/>
          <p:nvPr/>
        </p:nvSpPr>
        <p:spPr>
          <a:xfrm>
            <a:off x="4580900" y="584075"/>
            <a:ext cx="693600" cy="33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accent1"/>
                </a:solidFill>
                <a:latin typeface="Roboto Slab Regular"/>
                <a:ea typeface="Roboto Slab Regular"/>
                <a:cs typeface="Roboto Slab Regular"/>
                <a:sym typeface="Roboto Slab Regular"/>
              </a:rPr>
              <a:t>Tech</a:t>
            </a:r>
            <a:endParaRPr>
              <a:solidFill>
                <a:schemeClr val="accent1"/>
              </a:solidFill>
              <a:latin typeface="Roboto Slab Regular"/>
              <a:ea typeface="Roboto Slab Regular"/>
              <a:cs typeface="Roboto Slab Regular"/>
              <a:sym typeface="Roboto Slab Regular"/>
            </a:endParaRPr>
          </a:p>
        </p:txBody>
      </p:sp>
      <p:sp>
        <p:nvSpPr>
          <p:cNvPr id="350" name="Google Shape;350;p23"/>
          <p:cNvSpPr txBox="1"/>
          <p:nvPr/>
        </p:nvSpPr>
        <p:spPr>
          <a:xfrm>
            <a:off x="4657100" y="4523975"/>
            <a:ext cx="1020900" cy="335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accent1"/>
                </a:solidFill>
                <a:latin typeface="Roboto Slab Regular"/>
                <a:ea typeface="Roboto Slab Regular"/>
                <a:cs typeface="Roboto Slab Regular"/>
                <a:sym typeface="Roboto Slab Regular"/>
              </a:rPr>
              <a:t>Non-Tech</a:t>
            </a:r>
            <a:endParaRPr>
              <a:solidFill>
                <a:schemeClr val="accent1"/>
              </a:solidFill>
              <a:latin typeface="Roboto Slab Regular"/>
              <a:ea typeface="Roboto Slab Regular"/>
              <a:cs typeface="Roboto Slab Regular"/>
              <a:sym typeface="Roboto Slab Regular"/>
            </a:endParaRPr>
          </a:p>
        </p:txBody>
      </p:sp>
      <p:sp>
        <p:nvSpPr>
          <p:cNvPr id="351" name="Google Shape;351;p23"/>
          <p:cNvSpPr txBox="1"/>
          <p:nvPr/>
        </p:nvSpPr>
        <p:spPr>
          <a:xfrm>
            <a:off x="368600" y="2542475"/>
            <a:ext cx="1836600" cy="574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accent1"/>
                </a:solidFill>
                <a:latin typeface="Roboto Slab Regular"/>
                <a:ea typeface="Roboto Slab Regular"/>
                <a:cs typeface="Roboto Slab Regular"/>
                <a:sym typeface="Roboto Slab Regular"/>
              </a:rPr>
              <a:t>Company Related</a:t>
            </a:r>
            <a:endParaRPr>
              <a:solidFill>
                <a:schemeClr val="accent1"/>
              </a:solidFill>
              <a:latin typeface="Roboto Slab Regular"/>
              <a:ea typeface="Roboto Slab Regular"/>
              <a:cs typeface="Roboto Slab Regular"/>
              <a:sym typeface="Roboto Slab Regular"/>
            </a:endParaRPr>
          </a:p>
        </p:txBody>
      </p:sp>
      <p:sp>
        <p:nvSpPr>
          <p:cNvPr id="352" name="Google Shape;352;p23"/>
          <p:cNvSpPr txBox="1"/>
          <p:nvPr/>
        </p:nvSpPr>
        <p:spPr>
          <a:xfrm>
            <a:off x="6802525" y="2513100"/>
            <a:ext cx="2288700" cy="57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Roboto Slab Regular"/>
                <a:ea typeface="Roboto Slab Regular"/>
                <a:cs typeface="Roboto Slab Regular"/>
                <a:sym typeface="Roboto Slab Regular"/>
              </a:rPr>
              <a:t>Non-Company Related</a:t>
            </a:r>
            <a:endParaRPr>
              <a:solidFill>
                <a:schemeClr val="accent1"/>
              </a:solidFill>
              <a:latin typeface="Roboto Slab Regular"/>
              <a:ea typeface="Roboto Slab Regular"/>
              <a:cs typeface="Roboto Slab Regular"/>
              <a:sym typeface="Roboto Slab Regul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4"/>
          <p:cNvSpPr txBox="1">
            <a:spLocks noGrp="1"/>
          </p:cNvSpPr>
          <p:nvPr>
            <p:ph type="title"/>
          </p:nvPr>
        </p:nvSpPr>
        <p:spPr>
          <a:xfrm>
            <a:off x="557550" y="2319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Sentiment Analysis vs. Topic Modeling</a:t>
            </a:r>
            <a:endParaRPr sz="3000"/>
          </a:p>
        </p:txBody>
      </p:sp>
      <p:sp>
        <p:nvSpPr>
          <p:cNvPr id="358" name="Google Shape;358;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59" name="Google Shape;359;p24"/>
          <p:cNvPicPr preferRelativeResize="0"/>
          <p:nvPr/>
        </p:nvPicPr>
        <p:blipFill>
          <a:blip r:embed="rId3">
            <a:alphaModFix/>
          </a:blip>
          <a:stretch>
            <a:fillRect/>
          </a:stretch>
        </p:blipFill>
        <p:spPr>
          <a:xfrm>
            <a:off x="5057725" y="1128300"/>
            <a:ext cx="3405986" cy="3180125"/>
          </a:xfrm>
          <a:prstGeom prst="rect">
            <a:avLst/>
          </a:prstGeom>
          <a:noFill/>
          <a:ln>
            <a:noFill/>
          </a:ln>
        </p:spPr>
      </p:pic>
      <p:pic>
        <p:nvPicPr>
          <p:cNvPr id="360" name="Google Shape;360;p24"/>
          <p:cNvPicPr preferRelativeResize="0"/>
          <p:nvPr/>
        </p:nvPicPr>
        <p:blipFill rotWithShape="1">
          <a:blip r:embed="rId4">
            <a:alphaModFix/>
          </a:blip>
          <a:srcRect l="-24501" b="-4536"/>
          <a:stretch/>
        </p:blipFill>
        <p:spPr>
          <a:xfrm>
            <a:off x="2" y="946375"/>
            <a:ext cx="3871725" cy="3511325"/>
          </a:xfrm>
          <a:prstGeom prst="rect">
            <a:avLst/>
          </a:prstGeom>
          <a:noFill/>
          <a:ln>
            <a:noFill/>
          </a:ln>
        </p:spPr>
      </p:pic>
      <p:sp>
        <p:nvSpPr>
          <p:cNvPr id="361" name="Google Shape;361;p24"/>
          <p:cNvSpPr txBox="1">
            <a:spLocks noGrp="1"/>
          </p:cNvSpPr>
          <p:nvPr>
            <p:ph type="body" idx="1"/>
          </p:nvPr>
        </p:nvSpPr>
        <p:spPr>
          <a:xfrm>
            <a:off x="1167150" y="4123975"/>
            <a:ext cx="2424900" cy="55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JOHN LEGERE</a:t>
            </a:r>
            <a:endParaRPr b="1"/>
          </a:p>
        </p:txBody>
      </p:sp>
      <p:sp>
        <p:nvSpPr>
          <p:cNvPr id="362" name="Google Shape;362;p24"/>
          <p:cNvSpPr txBox="1"/>
          <p:nvPr/>
        </p:nvSpPr>
        <p:spPr>
          <a:xfrm>
            <a:off x="5490525" y="4177625"/>
            <a:ext cx="21453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Source Sans Pro"/>
                <a:ea typeface="Source Sans Pro"/>
                <a:cs typeface="Source Sans Pro"/>
                <a:sym typeface="Source Sans Pro"/>
              </a:rPr>
              <a:t>AARON LEVIE</a:t>
            </a:r>
            <a:endParaRPr sz="2400" b="1">
              <a:latin typeface="Source Sans Pro"/>
              <a:ea typeface="Source Sans Pro"/>
              <a:cs typeface="Source Sans Pro"/>
              <a:sym typeface="Source Sans Pro"/>
            </a:endParaRPr>
          </a:p>
        </p:txBody>
      </p:sp>
      <p:grpSp>
        <p:nvGrpSpPr>
          <p:cNvPr id="363" name="Google Shape;363;p24"/>
          <p:cNvGrpSpPr/>
          <p:nvPr/>
        </p:nvGrpSpPr>
        <p:grpSpPr>
          <a:xfrm rot="2117991">
            <a:off x="7708145" y="334914"/>
            <a:ext cx="165315" cy="164167"/>
            <a:chOff x="-1333975" y="2365850"/>
            <a:chExt cx="292225" cy="293575"/>
          </a:xfrm>
        </p:grpSpPr>
        <p:sp>
          <p:nvSpPr>
            <p:cNvPr id="364" name="Google Shape;364;p24"/>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5"/>
          <p:cNvSpPr txBox="1">
            <a:spLocks noGrp="1"/>
          </p:cNvSpPr>
          <p:nvPr>
            <p:ph type="title"/>
          </p:nvPr>
        </p:nvSpPr>
        <p:spPr>
          <a:xfrm>
            <a:off x="6337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Market Analysis</a:t>
            </a:r>
            <a:endParaRPr sz="3600"/>
          </a:p>
        </p:txBody>
      </p:sp>
      <p:sp>
        <p:nvSpPr>
          <p:cNvPr id="377" name="Google Shape;377;p2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78" name="Google Shape;378;p25"/>
          <p:cNvSpPr/>
          <p:nvPr/>
        </p:nvSpPr>
        <p:spPr>
          <a:xfrm>
            <a:off x="514150" y="1649800"/>
            <a:ext cx="2382000" cy="2520000"/>
          </a:xfrm>
          <a:prstGeom prst="roundRect">
            <a:avLst>
              <a:gd name="adj" fmla="val 16667"/>
            </a:avLst>
          </a:prstGeom>
          <a:solidFill>
            <a:srgbClr val="FFFFFF"/>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txBox="1"/>
          <p:nvPr/>
        </p:nvSpPr>
        <p:spPr>
          <a:xfrm>
            <a:off x="466800" y="1892925"/>
            <a:ext cx="2429400" cy="19245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Age</a:t>
            </a:r>
            <a:endParaRPr sz="1300">
              <a:latin typeface="Source Sans Pro"/>
              <a:ea typeface="Source Sans Pro"/>
              <a:cs typeface="Source Sans Pro"/>
              <a:sym typeface="Source Sans Pro"/>
            </a:endParaRPr>
          </a:p>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Compensation</a:t>
            </a:r>
            <a:endParaRPr sz="1300">
              <a:latin typeface="Source Sans Pro"/>
              <a:ea typeface="Source Sans Pro"/>
              <a:cs typeface="Source Sans Pro"/>
              <a:sym typeface="Source Sans Pro"/>
            </a:endParaRPr>
          </a:p>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Gender</a:t>
            </a:r>
            <a:endParaRPr sz="1300">
              <a:latin typeface="Source Sans Pro"/>
              <a:ea typeface="Source Sans Pro"/>
              <a:cs typeface="Source Sans Pro"/>
              <a:sym typeface="Source Sans Pro"/>
            </a:endParaRPr>
          </a:p>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Charisma:</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Glassdoor approval score</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 # of Twitter followers</a:t>
            </a:r>
            <a:endParaRPr sz="1300">
              <a:latin typeface="Source Sans Pro"/>
              <a:ea typeface="Source Sans Pro"/>
              <a:cs typeface="Source Sans Pro"/>
              <a:sym typeface="Source Sans Pro"/>
            </a:endParaRPr>
          </a:p>
        </p:txBody>
      </p:sp>
      <p:sp>
        <p:nvSpPr>
          <p:cNvPr id="380" name="Google Shape;380;p25"/>
          <p:cNvSpPr/>
          <p:nvPr/>
        </p:nvSpPr>
        <p:spPr>
          <a:xfrm>
            <a:off x="3203775" y="1671375"/>
            <a:ext cx="2382000" cy="2520000"/>
          </a:xfrm>
          <a:prstGeom prst="roundRect">
            <a:avLst>
              <a:gd name="adj" fmla="val 16667"/>
            </a:avLst>
          </a:prstGeom>
          <a:solidFill>
            <a:srgbClr val="FFFFFF"/>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5"/>
          <p:cNvSpPr txBox="1"/>
          <p:nvPr/>
        </p:nvSpPr>
        <p:spPr>
          <a:xfrm>
            <a:off x="3218175" y="1865575"/>
            <a:ext cx="2382000" cy="19245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Tweeting style / topics</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Personal</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Business/Product</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Social</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Emotion</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Technology</a:t>
            </a:r>
            <a:endParaRPr sz="1300">
              <a:latin typeface="Source Sans Pro"/>
              <a:ea typeface="Source Sans Pro"/>
              <a:cs typeface="Source Sans Pro"/>
              <a:sym typeface="Source Sans Pro"/>
            </a:endParaRPr>
          </a:p>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Sentiment scores</a:t>
            </a:r>
            <a:endParaRPr sz="1300">
              <a:latin typeface="Source Sans Pro"/>
              <a:ea typeface="Source Sans Pro"/>
              <a:cs typeface="Source Sans Pro"/>
              <a:sym typeface="Source Sans Pro"/>
            </a:endParaRPr>
          </a:p>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Retweets &amp; Likes</a:t>
            </a:r>
            <a:endParaRPr sz="1300">
              <a:latin typeface="Source Sans Pro"/>
              <a:ea typeface="Source Sans Pro"/>
              <a:cs typeface="Source Sans Pro"/>
              <a:sym typeface="Source Sans Pro"/>
            </a:endParaRPr>
          </a:p>
        </p:txBody>
      </p:sp>
      <p:sp>
        <p:nvSpPr>
          <p:cNvPr id="382" name="Google Shape;382;p25"/>
          <p:cNvSpPr/>
          <p:nvPr/>
        </p:nvSpPr>
        <p:spPr>
          <a:xfrm>
            <a:off x="5870775" y="1671375"/>
            <a:ext cx="2382000" cy="2520000"/>
          </a:xfrm>
          <a:prstGeom prst="roundRect">
            <a:avLst>
              <a:gd name="adj" fmla="val 16667"/>
            </a:avLst>
          </a:prstGeom>
          <a:solidFill>
            <a:srgbClr val="FFFFFF"/>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txBox="1"/>
          <p:nvPr/>
        </p:nvSpPr>
        <p:spPr>
          <a:xfrm>
            <a:off x="5783400" y="1865575"/>
            <a:ext cx="2455200" cy="19245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Company statistics</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Current Ratio</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Cashflow</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Cash per share</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Outstanding shares</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Market cap</a:t>
            </a:r>
            <a:endParaRPr sz="1300">
              <a:latin typeface="Source Sans Pro"/>
              <a:ea typeface="Source Sans Pro"/>
              <a:cs typeface="Source Sans Pro"/>
              <a:sym typeface="Source Sans Pro"/>
            </a:endParaRPr>
          </a:p>
          <a:p>
            <a:pPr marL="914400" lvl="1"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Company leverage</a:t>
            </a:r>
            <a:endParaRPr sz="1300">
              <a:latin typeface="Source Sans Pro"/>
              <a:ea typeface="Source Sans Pro"/>
              <a:cs typeface="Source Sans Pro"/>
              <a:sym typeface="Source Sans Pro"/>
            </a:endParaRPr>
          </a:p>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Daily Returns</a:t>
            </a:r>
            <a:endParaRPr sz="1300">
              <a:latin typeface="Source Sans Pro"/>
              <a:ea typeface="Source Sans Pro"/>
              <a:cs typeface="Source Sans Pro"/>
              <a:sym typeface="Source Sans Pro"/>
            </a:endParaRPr>
          </a:p>
          <a:p>
            <a:pPr marL="457200" lvl="0" indent="-311150" algn="l" rtl="0">
              <a:spcBef>
                <a:spcPts val="0"/>
              </a:spcBef>
              <a:spcAft>
                <a:spcPts val="0"/>
              </a:spcAft>
              <a:buSzPts val="1300"/>
              <a:buFont typeface="Source Sans Pro"/>
              <a:buChar char="●"/>
            </a:pPr>
            <a:r>
              <a:rPr lang="en" sz="1300">
                <a:latin typeface="Source Sans Pro"/>
                <a:ea typeface="Source Sans Pro"/>
                <a:cs typeface="Source Sans Pro"/>
                <a:sym typeface="Source Sans Pro"/>
              </a:rPr>
              <a:t>Volume of stock traded</a:t>
            </a:r>
            <a:endParaRPr sz="1300">
              <a:latin typeface="Source Sans Pro"/>
              <a:ea typeface="Source Sans Pro"/>
              <a:cs typeface="Source Sans Pro"/>
              <a:sym typeface="Source Sans Pro"/>
            </a:endParaRPr>
          </a:p>
        </p:txBody>
      </p:sp>
      <p:sp>
        <p:nvSpPr>
          <p:cNvPr id="384" name="Google Shape;384;p25"/>
          <p:cNvSpPr txBox="1">
            <a:spLocks noGrp="1"/>
          </p:cNvSpPr>
          <p:nvPr>
            <p:ph type="body" idx="1"/>
          </p:nvPr>
        </p:nvSpPr>
        <p:spPr>
          <a:xfrm>
            <a:off x="786150" y="1152175"/>
            <a:ext cx="1717800" cy="55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chemeClr val="accent1"/>
                </a:solidFill>
              </a:rPr>
              <a:t>CEO Attributes</a:t>
            </a:r>
            <a:endParaRPr sz="1800" b="1">
              <a:solidFill>
                <a:schemeClr val="accent1"/>
              </a:solidFill>
            </a:endParaRPr>
          </a:p>
        </p:txBody>
      </p:sp>
      <p:sp>
        <p:nvSpPr>
          <p:cNvPr id="385" name="Google Shape;385;p25"/>
          <p:cNvSpPr txBox="1">
            <a:spLocks noGrp="1"/>
          </p:cNvSpPr>
          <p:nvPr>
            <p:ph type="body" idx="1"/>
          </p:nvPr>
        </p:nvSpPr>
        <p:spPr>
          <a:xfrm>
            <a:off x="3436863" y="1152175"/>
            <a:ext cx="1893900" cy="55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chemeClr val="accent1"/>
                </a:solidFill>
              </a:rPr>
              <a:t>Tweet Attributes</a:t>
            </a:r>
            <a:endParaRPr sz="1800" b="1">
              <a:solidFill>
                <a:schemeClr val="accent1"/>
              </a:solidFill>
            </a:endParaRPr>
          </a:p>
        </p:txBody>
      </p:sp>
      <p:sp>
        <p:nvSpPr>
          <p:cNvPr id="386" name="Google Shape;386;p25"/>
          <p:cNvSpPr txBox="1">
            <a:spLocks noGrp="1"/>
          </p:cNvSpPr>
          <p:nvPr>
            <p:ph type="body" idx="1"/>
          </p:nvPr>
        </p:nvSpPr>
        <p:spPr>
          <a:xfrm>
            <a:off x="5963450" y="1152175"/>
            <a:ext cx="2282100" cy="55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chemeClr val="accent1"/>
                </a:solidFill>
              </a:rPr>
              <a:t>Company Attributes</a:t>
            </a:r>
            <a:endParaRPr sz="1800" b="1">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6"/>
          <p:cNvSpPr txBox="1">
            <a:spLocks noGrp="1"/>
          </p:cNvSpPr>
          <p:nvPr>
            <p:ph type="title"/>
          </p:nvPr>
        </p:nvSpPr>
        <p:spPr>
          <a:xfrm>
            <a:off x="4813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Factors Affecting Stock Prices</a:t>
            </a:r>
            <a:endParaRPr sz="3600"/>
          </a:p>
        </p:txBody>
      </p:sp>
      <p:sp>
        <p:nvSpPr>
          <p:cNvPr id="392" name="Google Shape;392;p2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93" name="Google Shape;393;p26"/>
          <p:cNvSpPr txBox="1"/>
          <p:nvPr/>
        </p:nvSpPr>
        <p:spPr>
          <a:xfrm>
            <a:off x="2964575" y="2131475"/>
            <a:ext cx="1167900" cy="2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91EA"/>
                </a:solidFill>
                <a:latin typeface="Roboto Slab Regular"/>
                <a:ea typeface="Roboto Slab Regular"/>
                <a:cs typeface="Roboto Slab Regular"/>
                <a:sym typeface="Roboto Slab Regular"/>
              </a:rPr>
              <a:t>Sentiment Score</a:t>
            </a:r>
            <a:endParaRPr>
              <a:solidFill>
                <a:srgbClr val="0091EA"/>
              </a:solidFill>
              <a:latin typeface="Roboto Slab Regular"/>
              <a:ea typeface="Roboto Slab Regular"/>
              <a:cs typeface="Roboto Slab Regular"/>
              <a:sym typeface="Roboto Slab Regular"/>
            </a:endParaRPr>
          </a:p>
        </p:txBody>
      </p:sp>
      <p:sp>
        <p:nvSpPr>
          <p:cNvPr id="394" name="Google Shape;394;p26"/>
          <p:cNvSpPr txBox="1"/>
          <p:nvPr/>
        </p:nvSpPr>
        <p:spPr>
          <a:xfrm>
            <a:off x="5673628" y="2934925"/>
            <a:ext cx="1255500" cy="2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91EA"/>
                </a:solidFill>
                <a:latin typeface="Roboto Slab Regular"/>
                <a:ea typeface="Roboto Slab Regular"/>
                <a:cs typeface="Roboto Slab Regular"/>
                <a:sym typeface="Roboto Slab Regular"/>
              </a:rPr>
              <a:t>Technology</a:t>
            </a:r>
            <a:endParaRPr>
              <a:solidFill>
                <a:srgbClr val="0091EA"/>
              </a:solidFill>
              <a:latin typeface="Roboto Slab Regular"/>
              <a:ea typeface="Roboto Slab Regular"/>
              <a:cs typeface="Roboto Slab Regular"/>
              <a:sym typeface="Roboto Slab Regular"/>
            </a:endParaRPr>
          </a:p>
        </p:txBody>
      </p:sp>
      <p:sp>
        <p:nvSpPr>
          <p:cNvPr id="395" name="Google Shape;395;p26"/>
          <p:cNvSpPr txBox="1"/>
          <p:nvPr/>
        </p:nvSpPr>
        <p:spPr>
          <a:xfrm>
            <a:off x="1853168" y="3694562"/>
            <a:ext cx="972000" cy="230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0091EA"/>
                </a:solidFill>
                <a:latin typeface="Roboto Slab Regular"/>
                <a:ea typeface="Roboto Slab Regular"/>
                <a:cs typeface="Roboto Slab Regular"/>
                <a:sym typeface="Roboto Slab Regular"/>
              </a:rPr>
              <a:t>Emotion</a:t>
            </a:r>
            <a:endParaRPr>
              <a:solidFill>
                <a:srgbClr val="0091EA"/>
              </a:solidFill>
              <a:latin typeface="Roboto Slab Regular"/>
              <a:ea typeface="Roboto Slab Regular"/>
              <a:cs typeface="Roboto Slab Regular"/>
              <a:sym typeface="Roboto Slab Regular"/>
            </a:endParaRPr>
          </a:p>
        </p:txBody>
      </p:sp>
      <p:sp>
        <p:nvSpPr>
          <p:cNvPr id="396" name="Google Shape;396;p26"/>
          <p:cNvSpPr txBox="1"/>
          <p:nvPr/>
        </p:nvSpPr>
        <p:spPr>
          <a:xfrm>
            <a:off x="6317749" y="4412511"/>
            <a:ext cx="972000" cy="2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91EA"/>
                </a:solidFill>
                <a:latin typeface="Roboto Slab Regular"/>
                <a:ea typeface="Roboto Slab Regular"/>
                <a:cs typeface="Roboto Slab Regular"/>
                <a:sym typeface="Roboto Slab Regular"/>
              </a:rPr>
              <a:t>Business</a:t>
            </a:r>
            <a:endParaRPr>
              <a:solidFill>
                <a:srgbClr val="0091EA"/>
              </a:solidFill>
              <a:latin typeface="Roboto Slab Regular"/>
              <a:ea typeface="Roboto Slab Regular"/>
              <a:cs typeface="Roboto Slab Regular"/>
              <a:sym typeface="Roboto Slab Regular"/>
            </a:endParaRPr>
          </a:p>
        </p:txBody>
      </p:sp>
      <p:sp>
        <p:nvSpPr>
          <p:cNvPr id="397" name="Google Shape;397;p26"/>
          <p:cNvSpPr/>
          <p:nvPr/>
        </p:nvSpPr>
        <p:spPr>
          <a:xfrm>
            <a:off x="4194546" y="2016728"/>
            <a:ext cx="757287" cy="848980"/>
          </a:xfrm>
          <a:custGeom>
            <a:avLst/>
            <a:gdLst/>
            <a:ahLst/>
            <a:cxnLst/>
            <a:rect l="l" t="t" r="r" b="b"/>
            <a:pathLst>
              <a:path w="22357" h="25064" extrusionOk="0">
                <a:moveTo>
                  <a:pt x="5639" y="1"/>
                </a:moveTo>
                <a:lnTo>
                  <a:pt x="0" y="25064"/>
                </a:lnTo>
                <a:lnTo>
                  <a:pt x="22356" y="19625"/>
                </a:lnTo>
                <a:lnTo>
                  <a:pt x="18597" y="3234"/>
                </a:lnTo>
                <a:lnTo>
                  <a:pt x="5639" y="1"/>
                </a:lnTo>
                <a:close/>
              </a:path>
            </a:pathLst>
          </a:custGeom>
          <a:solidFill>
            <a:srgbClr val="1C6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4357546" y="2016728"/>
            <a:ext cx="286121" cy="130782"/>
          </a:xfrm>
          <a:custGeom>
            <a:avLst/>
            <a:gdLst/>
            <a:ahLst/>
            <a:cxnLst/>
            <a:rect l="l" t="t" r="r" b="b"/>
            <a:pathLst>
              <a:path w="8447" h="3861" extrusionOk="0">
                <a:moveTo>
                  <a:pt x="827" y="1"/>
                </a:moveTo>
                <a:lnTo>
                  <a:pt x="0" y="3861"/>
                </a:lnTo>
                <a:lnTo>
                  <a:pt x="0" y="3861"/>
                </a:lnTo>
                <a:lnTo>
                  <a:pt x="827" y="1"/>
                </a:lnTo>
                <a:lnTo>
                  <a:pt x="8447" y="1881"/>
                </a:lnTo>
                <a:lnTo>
                  <a:pt x="8447" y="1881"/>
                </a:lnTo>
                <a:close/>
              </a:path>
            </a:pathLst>
          </a:custGeom>
          <a:solidFill>
            <a:srgbClr val="5CC1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4357546" y="2016728"/>
            <a:ext cx="286121" cy="130782"/>
          </a:xfrm>
          <a:custGeom>
            <a:avLst/>
            <a:gdLst/>
            <a:ahLst/>
            <a:cxnLst/>
            <a:rect l="l" t="t" r="r" b="b"/>
            <a:pathLst>
              <a:path w="8447" h="3861" extrusionOk="0">
                <a:moveTo>
                  <a:pt x="827" y="1"/>
                </a:moveTo>
                <a:lnTo>
                  <a:pt x="0" y="3861"/>
                </a:lnTo>
                <a:cubicBezTo>
                  <a:pt x="2807" y="3234"/>
                  <a:pt x="5640" y="2507"/>
                  <a:pt x="8447" y="1881"/>
                </a:cubicBezTo>
                <a:lnTo>
                  <a:pt x="827" y="1"/>
                </a:lnTo>
                <a:close/>
              </a:path>
            </a:pathLst>
          </a:custGeom>
          <a:solidFill>
            <a:srgbClr val="1C6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208976" y="2218783"/>
            <a:ext cx="392244" cy="594293"/>
          </a:xfrm>
          <a:custGeom>
            <a:avLst/>
            <a:gdLst/>
            <a:ahLst/>
            <a:cxnLst/>
            <a:rect l="l" t="t" r="r" b="b"/>
            <a:pathLst>
              <a:path w="11580" h="17545" extrusionOk="0">
                <a:moveTo>
                  <a:pt x="3960" y="1"/>
                </a:moveTo>
                <a:lnTo>
                  <a:pt x="0" y="17545"/>
                </a:lnTo>
                <a:lnTo>
                  <a:pt x="11579" y="14512"/>
                </a:lnTo>
                <a:lnTo>
                  <a:pt x="9399" y="2708"/>
                </a:lnTo>
                <a:lnTo>
                  <a:pt x="3960" y="1"/>
                </a:lnTo>
                <a:close/>
              </a:path>
            </a:pathLst>
          </a:custGeom>
          <a:solidFill>
            <a:srgbClr val="1C6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4527321" y="2126275"/>
            <a:ext cx="410094" cy="584097"/>
          </a:xfrm>
          <a:custGeom>
            <a:avLst/>
            <a:gdLst/>
            <a:ahLst/>
            <a:cxnLst/>
            <a:rect l="l" t="t" r="r" b="b"/>
            <a:pathLst>
              <a:path w="12107" h="17244" extrusionOk="0">
                <a:moveTo>
                  <a:pt x="8773" y="0"/>
                </a:moveTo>
                <a:lnTo>
                  <a:pt x="1" y="5439"/>
                </a:lnTo>
                <a:lnTo>
                  <a:pt x="2181" y="17243"/>
                </a:lnTo>
                <a:lnTo>
                  <a:pt x="12106" y="14637"/>
                </a:lnTo>
                <a:lnTo>
                  <a:pt x="8773" y="0"/>
                </a:lnTo>
                <a:close/>
              </a:path>
            </a:pathLst>
          </a:custGeom>
          <a:solidFill>
            <a:srgbClr val="1C60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527321" y="2310479"/>
            <a:ext cx="73910" cy="399899"/>
          </a:xfrm>
          <a:custGeom>
            <a:avLst/>
            <a:gdLst/>
            <a:ahLst/>
            <a:cxnLst/>
            <a:rect l="l" t="t" r="r" b="b"/>
            <a:pathLst>
              <a:path w="2182" h="11806" extrusionOk="0">
                <a:moveTo>
                  <a:pt x="1" y="1"/>
                </a:moveTo>
                <a:lnTo>
                  <a:pt x="2181" y="11805"/>
                </a:lnTo>
                <a:lnTo>
                  <a:pt x="2181" y="11805"/>
                </a:lnTo>
                <a:close/>
              </a:path>
            </a:pathLst>
          </a:custGeom>
          <a:solidFill>
            <a:srgbClr val="036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3943237" y="2607617"/>
            <a:ext cx="1255620" cy="1033213"/>
          </a:xfrm>
          <a:custGeom>
            <a:avLst/>
            <a:gdLst/>
            <a:ahLst/>
            <a:cxnLst/>
            <a:rect l="l" t="t" r="r" b="b"/>
            <a:pathLst>
              <a:path w="37069" h="30503" extrusionOk="0">
                <a:moveTo>
                  <a:pt x="31028" y="1"/>
                </a:moveTo>
                <a:lnTo>
                  <a:pt x="4813" y="6893"/>
                </a:lnTo>
                <a:lnTo>
                  <a:pt x="1" y="27871"/>
                </a:lnTo>
                <a:lnTo>
                  <a:pt x="37069" y="30502"/>
                </a:lnTo>
                <a:lnTo>
                  <a:pt x="31028" y="1"/>
                </a:lnTo>
                <a:close/>
              </a:path>
            </a:pathLst>
          </a:custGeom>
          <a:solidFill>
            <a:srgbClr val="1853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a:off x="4070602" y="3081337"/>
            <a:ext cx="460158" cy="393090"/>
          </a:xfrm>
          <a:custGeom>
            <a:avLst/>
            <a:gdLst/>
            <a:ahLst/>
            <a:cxnLst/>
            <a:rect l="l" t="t" r="r" b="b"/>
            <a:pathLst>
              <a:path w="13585" h="11605" extrusionOk="0">
                <a:moveTo>
                  <a:pt x="8973" y="1"/>
                </a:moveTo>
                <a:lnTo>
                  <a:pt x="0" y="9926"/>
                </a:lnTo>
                <a:lnTo>
                  <a:pt x="13584" y="11605"/>
                </a:lnTo>
                <a:lnTo>
                  <a:pt x="8973" y="1"/>
                </a:lnTo>
                <a:close/>
              </a:path>
            </a:pathLst>
          </a:custGeom>
          <a:solidFill>
            <a:srgbClr val="1853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3978906" y="2841072"/>
            <a:ext cx="395631" cy="576476"/>
          </a:xfrm>
          <a:custGeom>
            <a:avLst/>
            <a:gdLst/>
            <a:ahLst/>
            <a:cxnLst/>
            <a:rect l="l" t="t" r="r" b="b"/>
            <a:pathLst>
              <a:path w="11680" h="17019" extrusionOk="0">
                <a:moveTo>
                  <a:pt x="3760" y="1"/>
                </a:moveTo>
                <a:lnTo>
                  <a:pt x="0" y="16718"/>
                </a:lnTo>
                <a:lnTo>
                  <a:pt x="2707" y="17019"/>
                </a:lnTo>
                <a:lnTo>
                  <a:pt x="11680" y="7094"/>
                </a:lnTo>
                <a:lnTo>
                  <a:pt x="3760" y="1"/>
                </a:lnTo>
                <a:close/>
              </a:path>
            </a:pathLst>
          </a:custGeom>
          <a:solidFill>
            <a:srgbClr val="1853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374517" y="2607617"/>
            <a:ext cx="806538" cy="948295"/>
          </a:xfrm>
          <a:custGeom>
            <a:avLst/>
            <a:gdLst/>
            <a:ahLst/>
            <a:cxnLst/>
            <a:rect l="l" t="t" r="r" b="b"/>
            <a:pathLst>
              <a:path w="23811" h="27996" extrusionOk="0">
                <a:moveTo>
                  <a:pt x="18296" y="1"/>
                </a:moveTo>
                <a:lnTo>
                  <a:pt x="1" y="13986"/>
                </a:lnTo>
                <a:lnTo>
                  <a:pt x="4712" y="25590"/>
                </a:lnTo>
                <a:lnTo>
                  <a:pt x="23810" y="27996"/>
                </a:lnTo>
                <a:lnTo>
                  <a:pt x="18296" y="1"/>
                </a:lnTo>
                <a:close/>
              </a:path>
            </a:pathLst>
          </a:custGeom>
          <a:solidFill>
            <a:srgbClr val="1853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374517" y="3081337"/>
            <a:ext cx="159641" cy="393090"/>
          </a:xfrm>
          <a:custGeom>
            <a:avLst/>
            <a:gdLst/>
            <a:ahLst/>
            <a:cxnLst/>
            <a:rect l="l" t="t" r="r" b="b"/>
            <a:pathLst>
              <a:path w="4713" h="11605" extrusionOk="0">
                <a:moveTo>
                  <a:pt x="1" y="1"/>
                </a:moveTo>
                <a:lnTo>
                  <a:pt x="4612" y="11605"/>
                </a:lnTo>
                <a:lnTo>
                  <a:pt x="4712" y="11605"/>
                </a:lnTo>
                <a:lnTo>
                  <a:pt x="1" y="1"/>
                </a:lnTo>
                <a:close/>
              </a:path>
            </a:pathLst>
          </a:custGeom>
          <a:solidFill>
            <a:srgbClr val="0350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3596879" y="3396326"/>
            <a:ext cx="1871083" cy="1185131"/>
          </a:xfrm>
          <a:custGeom>
            <a:avLst/>
            <a:gdLst/>
            <a:ahLst/>
            <a:cxnLst/>
            <a:rect l="l" t="t" r="r" b="b"/>
            <a:pathLst>
              <a:path w="55239" h="34988" extrusionOk="0">
                <a:moveTo>
                  <a:pt x="9298" y="0"/>
                </a:moveTo>
                <a:lnTo>
                  <a:pt x="0" y="34988"/>
                </a:lnTo>
                <a:lnTo>
                  <a:pt x="55239" y="29875"/>
                </a:lnTo>
                <a:lnTo>
                  <a:pt x="48246" y="4912"/>
                </a:lnTo>
                <a:lnTo>
                  <a:pt x="9298" y="0"/>
                </a:lnTo>
                <a:close/>
              </a:path>
            </a:pathLst>
          </a:custGeom>
          <a:solidFill>
            <a:srgbClr val="144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3819293" y="3750337"/>
            <a:ext cx="618918" cy="612110"/>
          </a:xfrm>
          <a:custGeom>
            <a:avLst/>
            <a:gdLst/>
            <a:ahLst/>
            <a:cxnLst/>
            <a:rect l="l" t="t" r="r" b="b"/>
            <a:pathLst>
              <a:path w="18272" h="18071" extrusionOk="0">
                <a:moveTo>
                  <a:pt x="18271" y="0"/>
                </a:moveTo>
                <a:lnTo>
                  <a:pt x="1" y="18070"/>
                </a:lnTo>
                <a:lnTo>
                  <a:pt x="16392" y="14512"/>
                </a:lnTo>
                <a:lnTo>
                  <a:pt x="18271" y="0"/>
                </a:lnTo>
                <a:close/>
              </a:path>
            </a:pathLst>
          </a:custGeom>
          <a:solidFill>
            <a:srgbClr val="144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4374517" y="3562712"/>
            <a:ext cx="987350" cy="679177"/>
          </a:xfrm>
          <a:custGeom>
            <a:avLst/>
            <a:gdLst/>
            <a:ahLst/>
            <a:cxnLst/>
            <a:rect l="l" t="t" r="r" b="b"/>
            <a:pathLst>
              <a:path w="29149" h="20051" extrusionOk="0">
                <a:moveTo>
                  <a:pt x="25289" y="0"/>
                </a:moveTo>
                <a:lnTo>
                  <a:pt x="1880" y="5539"/>
                </a:lnTo>
                <a:lnTo>
                  <a:pt x="1" y="20051"/>
                </a:lnTo>
                <a:lnTo>
                  <a:pt x="29149" y="13685"/>
                </a:lnTo>
                <a:lnTo>
                  <a:pt x="25289" y="0"/>
                </a:lnTo>
                <a:close/>
              </a:path>
            </a:pathLst>
          </a:custGeom>
          <a:solidFill>
            <a:srgbClr val="144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3646097" y="3396326"/>
            <a:ext cx="792108" cy="1000932"/>
          </a:xfrm>
          <a:custGeom>
            <a:avLst/>
            <a:gdLst/>
            <a:ahLst/>
            <a:cxnLst/>
            <a:rect l="l" t="t" r="r" b="b"/>
            <a:pathLst>
              <a:path w="23385" h="29550" extrusionOk="0">
                <a:moveTo>
                  <a:pt x="7845" y="0"/>
                </a:moveTo>
                <a:lnTo>
                  <a:pt x="1" y="29549"/>
                </a:lnTo>
                <a:lnTo>
                  <a:pt x="4913" y="28521"/>
                </a:lnTo>
                <a:lnTo>
                  <a:pt x="23384" y="10451"/>
                </a:lnTo>
                <a:lnTo>
                  <a:pt x="7845" y="0"/>
                </a:lnTo>
                <a:close/>
              </a:path>
            </a:pathLst>
          </a:custGeom>
          <a:solidFill>
            <a:srgbClr val="144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3812519" y="3750337"/>
            <a:ext cx="625693" cy="612110"/>
          </a:xfrm>
          <a:custGeom>
            <a:avLst/>
            <a:gdLst/>
            <a:ahLst/>
            <a:cxnLst/>
            <a:rect l="l" t="t" r="r" b="b"/>
            <a:pathLst>
              <a:path w="18472" h="18071" extrusionOk="0">
                <a:moveTo>
                  <a:pt x="18471" y="0"/>
                </a:moveTo>
                <a:lnTo>
                  <a:pt x="0" y="18070"/>
                </a:lnTo>
                <a:lnTo>
                  <a:pt x="201" y="18070"/>
                </a:lnTo>
                <a:lnTo>
                  <a:pt x="18471" y="0"/>
                </a:lnTo>
                <a:close/>
              </a:path>
            </a:pathLst>
          </a:custGeom>
          <a:solidFill>
            <a:srgbClr val="0149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3363388" y="4011806"/>
            <a:ext cx="2416125" cy="1131680"/>
          </a:xfrm>
          <a:custGeom>
            <a:avLst/>
            <a:gdLst/>
            <a:ahLst/>
            <a:cxnLst/>
            <a:rect l="l" t="t" r="r" b="b"/>
            <a:pathLst>
              <a:path w="71330" h="33410" extrusionOk="0">
                <a:moveTo>
                  <a:pt x="60878" y="1"/>
                </a:moveTo>
                <a:lnTo>
                  <a:pt x="6668" y="11805"/>
                </a:lnTo>
                <a:lnTo>
                  <a:pt x="1" y="33409"/>
                </a:lnTo>
                <a:lnTo>
                  <a:pt x="71330" y="33409"/>
                </a:lnTo>
                <a:lnTo>
                  <a:pt x="60878"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682699" y="1857998"/>
            <a:ext cx="17851" cy="6808"/>
          </a:xfrm>
          <a:custGeom>
            <a:avLst/>
            <a:gdLst/>
            <a:ahLst/>
            <a:cxnLst/>
            <a:rect l="l" t="t" r="r" b="b"/>
            <a:pathLst>
              <a:path w="527" h="201" extrusionOk="0">
                <a:moveTo>
                  <a:pt x="0" y="0"/>
                </a:moveTo>
                <a:lnTo>
                  <a:pt x="0" y="0"/>
                </a:lnTo>
                <a:lnTo>
                  <a:pt x="527" y="201"/>
                </a:lnTo>
                <a:lnTo>
                  <a:pt x="527" y="201"/>
                </a:lnTo>
                <a:close/>
              </a:path>
            </a:pathLst>
          </a:custGeom>
          <a:solidFill>
            <a:srgbClr val="052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4145293" y="4011806"/>
            <a:ext cx="1280245" cy="1131680"/>
          </a:xfrm>
          <a:custGeom>
            <a:avLst/>
            <a:gdLst/>
            <a:ahLst/>
            <a:cxnLst/>
            <a:rect l="l" t="t" r="r" b="b"/>
            <a:pathLst>
              <a:path w="37796" h="33410" extrusionOk="0">
                <a:moveTo>
                  <a:pt x="37795" y="1"/>
                </a:moveTo>
                <a:lnTo>
                  <a:pt x="1" y="18271"/>
                </a:lnTo>
                <a:lnTo>
                  <a:pt x="24838" y="33409"/>
                </a:lnTo>
                <a:lnTo>
                  <a:pt x="37795"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3363388" y="4411682"/>
            <a:ext cx="781913" cy="731815"/>
          </a:xfrm>
          <a:custGeom>
            <a:avLst/>
            <a:gdLst/>
            <a:ahLst/>
            <a:cxnLst/>
            <a:rect l="l" t="t" r="r" b="b"/>
            <a:pathLst>
              <a:path w="23084" h="21605" extrusionOk="0">
                <a:moveTo>
                  <a:pt x="6668" y="0"/>
                </a:moveTo>
                <a:lnTo>
                  <a:pt x="1" y="21604"/>
                </a:lnTo>
                <a:lnTo>
                  <a:pt x="23084" y="6466"/>
                </a:lnTo>
                <a:lnTo>
                  <a:pt x="6668" y="0"/>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6"/>
          <p:cNvSpPr/>
          <p:nvPr/>
        </p:nvSpPr>
        <p:spPr>
          <a:xfrm>
            <a:off x="5425549" y="4011806"/>
            <a:ext cx="354035" cy="1131680"/>
          </a:xfrm>
          <a:custGeom>
            <a:avLst/>
            <a:gdLst/>
            <a:ahLst/>
            <a:cxnLst/>
            <a:rect l="l" t="t" r="r" b="b"/>
            <a:pathLst>
              <a:path w="10452" h="33410" extrusionOk="0">
                <a:moveTo>
                  <a:pt x="0" y="1"/>
                </a:moveTo>
                <a:lnTo>
                  <a:pt x="0" y="1"/>
                </a:lnTo>
                <a:lnTo>
                  <a:pt x="10452" y="33409"/>
                </a:lnTo>
                <a:close/>
              </a:path>
            </a:pathLst>
          </a:custGeom>
          <a:solidFill>
            <a:srgbClr val="7AC7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4986614" y="4011806"/>
            <a:ext cx="792955" cy="1131680"/>
          </a:xfrm>
          <a:custGeom>
            <a:avLst/>
            <a:gdLst/>
            <a:ahLst/>
            <a:cxnLst/>
            <a:rect l="l" t="t" r="r" b="b"/>
            <a:pathLst>
              <a:path w="23410" h="33410" extrusionOk="0">
                <a:moveTo>
                  <a:pt x="12958" y="1"/>
                </a:moveTo>
                <a:lnTo>
                  <a:pt x="1" y="33409"/>
                </a:lnTo>
                <a:lnTo>
                  <a:pt x="23410" y="33409"/>
                </a:lnTo>
                <a:lnTo>
                  <a:pt x="12958" y="1"/>
                </a:ln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6"/>
          <p:cNvCxnSpPr/>
          <p:nvPr/>
        </p:nvCxnSpPr>
        <p:spPr>
          <a:xfrm>
            <a:off x="2906925" y="3944650"/>
            <a:ext cx="1031400" cy="0"/>
          </a:xfrm>
          <a:prstGeom prst="straightConnector1">
            <a:avLst/>
          </a:prstGeom>
          <a:noFill/>
          <a:ln w="19050" cap="flat" cmpd="sng">
            <a:solidFill>
              <a:srgbClr val="14466F"/>
            </a:solidFill>
            <a:prstDash val="solid"/>
            <a:round/>
            <a:headEnd type="oval" w="med" len="med"/>
            <a:tailEnd type="none" w="med" len="med"/>
          </a:ln>
        </p:spPr>
      </p:cxnSp>
      <p:cxnSp>
        <p:nvCxnSpPr>
          <p:cNvPr id="420" name="Google Shape;420;p26"/>
          <p:cNvCxnSpPr/>
          <p:nvPr/>
        </p:nvCxnSpPr>
        <p:spPr>
          <a:xfrm>
            <a:off x="3859713" y="2526650"/>
            <a:ext cx="531300" cy="0"/>
          </a:xfrm>
          <a:prstGeom prst="straightConnector1">
            <a:avLst/>
          </a:prstGeom>
          <a:noFill/>
          <a:ln w="19050" cap="flat" cmpd="sng">
            <a:solidFill>
              <a:srgbClr val="1C6098"/>
            </a:solidFill>
            <a:prstDash val="solid"/>
            <a:round/>
            <a:headEnd type="oval" w="med" len="med"/>
            <a:tailEnd type="none" w="med" len="med"/>
          </a:ln>
        </p:spPr>
      </p:cxnSp>
      <p:cxnSp>
        <p:nvCxnSpPr>
          <p:cNvPr id="421" name="Google Shape;421;p26"/>
          <p:cNvCxnSpPr/>
          <p:nvPr/>
        </p:nvCxnSpPr>
        <p:spPr>
          <a:xfrm>
            <a:off x="5465775" y="4566425"/>
            <a:ext cx="773100" cy="0"/>
          </a:xfrm>
          <a:prstGeom prst="straightConnector1">
            <a:avLst/>
          </a:prstGeom>
          <a:noFill/>
          <a:ln w="19050" cap="flat" cmpd="sng">
            <a:solidFill>
              <a:srgbClr val="123D60"/>
            </a:solidFill>
            <a:prstDash val="solid"/>
            <a:round/>
            <a:headEnd type="none" w="med" len="med"/>
            <a:tailEnd type="oval" w="med" len="med"/>
          </a:ln>
        </p:spPr>
      </p:cxnSp>
      <p:cxnSp>
        <p:nvCxnSpPr>
          <p:cNvPr id="422" name="Google Shape;422;p26"/>
          <p:cNvCxnSpPr/>
          <p:nvPr/>
        </p:nvCxnSpPr>
        <p:spPr>
          <a:xfrm>
            <a:off x="4872775" y="3126075"/>
            <a:ext cx="683100" cy="0"/>
          </a:xfrm>
          <a:prstGeom prst="straightConnector1">
            <a:avLst/>
          </a:prstGeom>
          <a:noFill/>
          <a:ln w="19050" cap="flat" cmpd="sng">
            <a:solidFill>
              <a:srgbClr val="185384"/>
            </a:solidFill>
            <a:prstDash val="solid"/>
            <a:round/>
            <a:headEnd type="none" w="med" len="med"/>
            <a:tailEnd type="oval" w="med" len="med"/>
          </a:ln>
        </p:spPr>
      </p:cxnSp>
      <p:sp>
        <p:nvSpPr>
          <p:cNvPr id="423" name="Google Shape;423;p26"/>
          <p:cNvSpPr/>
          <p:nvPr/>
        </p:nvSpPr>
        <p:spPr>
          <a:xfrm>
            <a:off x="4606499" y="1739354"/>
            <a:ext cx="17851" cy="331951"/>
          </a:xfrm>
          <a:custGeom>
            <a:avLst/>
            <a:gdLst/>
            <a:ahLst/>
            <a:cxnLst/>
            <a:rect l="l" t="t" r="r" b="b"/>
            <a:pathLst>
              <a:path w="527" h="9800" extrusionOk="0">
                <a:moveTo>
                  <a:pt x="0" y="0"/>
                </a:moveTo>
                <a:lnTo>
                  <a:pt x="0" y="9800"/>
                </a:lnTo>
                <a:lnTo>
                  <a:pt x="527" y="9800"/>
                </a:lnTo>
                <a:lnTo>
                  <a:pt x="527" y="0"/>
                </a:lnTo>
                <a:close/>
              </a:path>
            </a:pathLst>
          </a:custGeom>
          <a:solidFill>
            <a:srgbClr val="053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6"/>
          <p:cNvSpPr/>
          <p:nvPr/>
        </p:nvSpPr>
        <p:spPr>
          <a:xfrm>
            <a:off x="4415486" y="1643425"/>
            <a:ext cx="215666" cy="148565"/>
          </a:xfrm>
          <a:custGeom>
            <a:avLst/>
            <a:gdLst/>
            <a:ahLst/>
            <a:cxnLst/>
            <a:rect l="l" t="t" r="r" b="b"/>
            <a:pathLst>
              <a:path w="6367" h="4386" extrusionOk="0">
                <a:moveTo>
                  <a:pt x="6366" y="0"/>
                </a:moveTo>
                <a:lnTo>
                  <a:pt x="0" y="2080"/>
                </a:lnTo>
                <a:lnTo>
                  <a:pt x="6366" y="4386"/>
                </a:lnTo>
                <a:lnTo>
                  <a:pt x="6366" y="0"/>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6"/>
          <p:cNvSpPr/>
          <p:nvPr/>
        </p:nvSpPr>
        <p:spPr>
          <a:xfrm>
            <a:off x="4524999" y="1643425"/>
            <a:ext cx="106156" cy="148565"/>
          </a:xfrm>
          <a:custGeom>
            <a:avLst/>
            <a:gdLst/>
            <a:ahLst/>
            <a:cxnLst/>
            <a:rect l="l" t="t" r="r" b="b"/>
            <a:pathLst>
              <a:path w="3134" h="4386" extrusionOk="0">
                <a:moveTo>
                  <a:pt x="3133" y="0"/>
                </a:moveTo>
                <a:lnTo>
                  <a:pt x="0" y="3233"/>
                </a:lnTo>
                <a:lnTo>
                  <a:pt x="2406" y="4085"/>
                </a:lnTo>
                <a:lnTo>
                  <a:pt x="2933" y="4286"/>
                </a:lnTo>
                <a:lnTo>
                  <a:pt x="3133" y="4386"/>
                </a:lnTo>
                <a:lnTo>
                  <a:pt x="3133" y="0"/>
                </a:lnTo>
                <a:close/>
              </a:path>
            </a:pathLst>
          </a:custGeom>
          <a:solidFill>
            <a:srgbClr val="F46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6"/>
          <p:cNvSpPr txBox="1"/>
          <p:nvPr/>
        </p:nvSpPr>
        <p:spPr>
          <a:xfrm>
            <a:off x="4682700" y="1491025"/>
            <a:ext cx="1975200" cy="2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91EA"/>
                </a:solidFill>
                <a:latin typeface="Roboto Slab Regular"/>
                <a:ea typeface="Roboto Slab Regular"/>
                <a:cs typeface="Roboto Slab Regular"/>
                <a:sym typeface="Roboto Slab Regular"/>
              </a:rPr>
              <a:t>Twitter Followers</a:t>
            </a:r>
            <a:endParaRPr>
              <a:solidFill>
                <a:srgbClr val="0091EA"/>
              </a:solidFill>
              <a:latin typeface="Roboto Slab Regular"/>
              <a:ea typeface="Roboto Slab Regular"/>
              <a:cs typeface="Roboto Slab Regular"/>
              <a:sym typeface="Roboto Slab Regular"/>
            </a:endParaRPr>
          </a:p>
        </p:txBody>
      </p:sp>
      <p:grpSp>
        <p:nvGrpSpPr>
          <p:cNvPr id="427" name="Google Shape;427;p26"/>
          <p:cNvGrpSpPr/>
          <p:nvPr/>
        </p:nvGrpSpPr>
        <p:grpSpPr>
          <a:xfrm rot="-1475388">
            <a:off x="1794508" y="3804101"/>
            <a:ext cx="165313" cy="164191"/>
            <a:chOff x="-1333975" y="2365850"/>
            <a:chExt cx="292225" cy="293575"/>
          </a:xfrm>
        </p:grpSpPr>
        <p:sp>
          <p:nvSpPr>
            <p:cNvPr id="428" name="Google Shape;428;p26"/>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6"/>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6"/>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6"/>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6"/>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6"/>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6"/>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6"/>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7"/>
          <p:cNvSpPr/>
          <p:nvPr/>
        </p:nvSpPr>
        <p:spPr>
          <a:xfrm rot="10800000">
            <a:off x="1079469" y="3294100"/>
            <a:ext cx="1304906" cy="0"/>
          </a:xfrm>
          <a:custGeom>
            <a:avLst/>
            <a:gdLst/>
            <a:ahLst/>
            <a:cxnLst/>
            <a:rect l="l" t="t" r="r" b="b"/>
            <a:pathLst>
              <a:path w="4046219" h="120000" extrusionOk="0">
                <a:moveTo>
                  <a:pt x="4046143" y="0"/>
                </a:moveTo>
                <a:lnTo>
                  <a:pt x="0" y="0"/>
                </a:lnTo>
              </a:path>
            </a:pathLst>
          </a:custGeom>
          <a:noFill/>
          <a:ln w="19050" cap="flat" cmpd="sng">
            <a:solidFill>
              <a:srgbClr val="9ED4DD"/>
            </a:solidFill>
            <a:prstDash val="solid"/>
            <a:round/>
            <a:headEnd type="none" w="sm" len="sm"/>
            <a:tailEnd type="diamond"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1" name="Google Shape;441;p27"/>
          <p:cNvSpPr txBox="1">
            <a:spLocks noGrp="1"/>
          </p:cNvSpPr>
          <p:nvPr>
            <p:ph type="title"/>
          </p:nvPr>
        </p:nvSpPr>
        <p:spPr>
          <a:xfrm>
            <a:off x="557550" y="765325"/>
            <a:ext cx="78159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Customer Engagement</a:t>
            </a:r>
            <a:endParaRPr sz="3600"/>
          </a:p>
          <a:p>
            <a:pPr marL="0" lvl="0" indent="0" algn="l" rtl="0">
              <a:spcBef>
                <a:spcPts val="0"/>
              </a:spcBef>
              <a:spcAft>
                <a:spcPts val="0"/>
              </a:spcAft>
              <a:buNone/>
            </a:pPr>
            <a:endParaRPr sz="1000"/>
          </a:p>
          <a:p>
            <a:pPr marL="0" lvl="0" indent="0" algn="l" rtl="0">
              <a:spcBef>
                <a:spcPts val="0"/>
              </a:spcBef>
              <a:spcAft>
                <a:spcPts val="0"/>
              </a:spcAft>
              <a:buNone/>
            </a:pPr>
            <a:r>
              <a:rPr lang="en" sz="2400"/>
              <a:t>CEO’s views on social issues + company technology</a:t>
            </a:r>
            <a:endParaRPr sz="2400"/>
          </a:p>
        </p:txBody>
      </p:sp>
      <p:sp>
        <p:nvSpPr>
          <p:cNvPr id="442" name="Google Shape;442;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443" name="Google Shape;443;p27"/>
          <p:cNvSpPr/>
          <p:nvPr/>
        </p:nvSpPr>
        <p:spPr>
          <a:xfrm rot="10800000">
            <a:off x="1125694" y="2054950"/>
            <a:ext cx="1304906" cy="0"/>
          </a:xfrm>
          <a:custGeom>
            <a:avLst/>
            <a:gdLst/>
            <a:ahLst/>
            <a:cxnLst/>
            <a:rect l="l" t="t" r="r" b="b"/>
            <a:pathLst>
              <a:path w="4046219" h="120000" extrusionOk="0">
                <a:moveTo>
                  <a:pt x="4046143" y="0"/>
                </a:moveTo>
                <a:lnTo>
                  <a:pt x="0" y="0"/>
                </a:lnTo>
              </a:path>
            </a:pathLst>
          </a:custGeom>
          <a:noFill/>
          <a:ln w="19050" cap="flat" cmpd="sng">
            <a:solidFill>
              <a:srgbClr val="123D60"/>
            </a:solidFill>
            <a:prstDash val="solid"/>
            <a:round/>
            <a:headEnd type="none" w="sm" len="sm"/>
            <a:tailEnd type="diamond"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4" name="Google Shape;444;p27"/>
          <p:cNvSpPr/>
          <p:nvPr/>
        </p:nvSpPr>
        <p:spPr>
          <a:xfrm flipH="1">
            <a:off x="843125" y="1670834"/>
            <a:ext cx="565708" cy="2534412"/>
          </a:xfrm>
          <a:custGeom>
            <a:avLst/>
            <a:gdLst/>
            <a:ahLst/>
            <a:cxnLst/>
            <a:rect l="l" t="t" r="r" b="b"/>
            <a:pathLst>
              <a:path w="1178559" h="5280025" extrusionOk="0">
                <a:moveTo>
                  <a:pt x="589000" y="0"/>
                </a:moveTo>
                <a:lnTo>
                  <a:pt x="0" y="408266"/>
                </a:lnTo>
                <a:lnTo>
                  <a:pt x="0" y="5279859"/>
                </a:lnTo>
                <a:lnTo>
                  <a:pt x="1178001" y="5279859"/>
                </a:lnTo>
                <a:lnTo>
                  <a:pt x="1178001" y="408266"/>
                </a:lnTo>
                <a:lnTo>
                  <a:pt x="589000" y="0"/>
                </a:lnTo>
                <a:close/>
              </a:path>
            </a:pathLst>
          </a:custGeom>
          <a:solidFill>
            <a:srgbClr val="123D6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5" name="Google Shape;445;p27"/>
          <p:cNvSpPr/>
          <p:nvPr/>
        </p:nvSpPr>
        <p:spPr>
          <a:xfrm rot="10800000">
            <a:off x="1125694" y="2752494"/>
            <a:ext cx="1304906" cy="0"/>
          </a:xfrm>
          <a:custGeom>
            <a:avLst/>
            <a:gdLst/>
            <a:ahLst/>
            <a:cxnLst/>
            <a:rect l="l" t="t" r="r" b="b"/>
            <a:pathLst>
              <a:path w="4046219" h="120000" extrusionOk="0">
                <a:moveTo>
                  <a:pt x="4046143" y="0"/>
                </a:moveTo>
                <a:lnTo>
                  <a:pt x="0" y="0"/>
                </a:lnTo>
              </a:path>
            </a:pathLst>
          </a:custGeom>
          <a:noFill/>
          <a:ln w="19050" cap="flat" cmpd="sng">
            <a:solidFill>
              <a:schemeClr val="accent1"/>
            </a:solidFill>
            <a:prstDash val="solid"/>
            <a:round/>
            <a:headEnd type="none" w="sm" len="sm"/>
            <a:tailEnd type="diamond"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6" name="Google Shape;446;p27"/>
          <p:cNvSpPr/>
          <p:nvPr/>
        </p:nvSpPr>
        <p:spPr>
          <a:xfrm flipH="1">
            <a:off x="1126022" y="2361716"/>
            <a:ext cx="565708" cy="1864766"/>
          </a:xfrm>
          <a:custGeom>
            <a:avLst/>
            <a:gdLst/>
            <a:ahLst/>
            <a:cxnLst/>
            <a:rect l="l" t="t" r="r" b="b"/>
            <a:pathLst>
              <a:path w="1178559" h="3884929" extrusionOk="0">
                <a:moveTo>
                  <a:pt x="589000" y="0"/>
                </a:moveTo>
                <a:lnTo>
                  <a:pt x="0" y="408266"/>
                </a:lnTo>
                <a:lnTo>
                  <a:pt x="0" y="3884307"/>
                </a:lnTo>
                <a:lnTo>
                  <a:pt x="1178001" y="3884307"/>
                </a:lnTo>
                <a:lnTo>
                  <a:pt x="1178001" y="408266"/>
                </a:lnTo>
                <a:lnTo>
                  <a:pt x="589000" y="0"/>
                </a:lnTo>
                <a:close/>
              </a:path>
            </a:pathLst>
          </a:custGeom>
          <a:solidFill>
            <a:srgbClr val="0091E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7" name="Google Shape;447;p27"/>
          <p:cNvSpPr txBox="1"/>
          <p:nvPr/>
        </p:nvSpPr>
        <p:spPr>
          <a:xfrm>
            <a:off x="2430600" y="2561825"/>
            <a:ext cx="1069200" cy="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123D60"/>
                </a:solidFill>
                <a:latin typeface="Anton"/>
                <a:ea typeface="Anton"/>
                <a:cs typeface="Anton"/>
                <a:sym typeface="Anton"/>
              </a:rPr>
              <a:t>Emotion</a:t>
            </a:r>
            <a:endParaRPr sz="1000">
              <a:solidFill>
                <a:srgbClr val="123D60"/>
              </a:solidFill>
              <a:latin typeface="Anton"/>
              <a:ea typeface="Anton"/>
              <a:cs typeface="Anton"/>
              <a:sym typeface="Anton"/>
            </a:endParaRPr>
          </a:p>
        </p:txBody>
      </p:sp>
      <p:sp>
        <p:nvSpPr>
          <p:cNvPr id="448" name="Google Shape;448;p27"/>
          <p:cNvSpPr txBox="1"/>
          <p:nvPr/>
        </p:nvSpPr>
        <p:spPr>
          <a:xfrm>
            <a:off x="2456700" y="3181300"/>
            <a:ext cx="1069200" cy="266100"/>
          </a:xfrm>
          <a:prstGeom prst="rect">
            <a:avLst/>
          </a:prstGeom>
          <a:noFill/>
          <a:ln>
            <a:noFill/>
          </a:ln>
        </p:spPr>
        <p:txBody>
          <a:bodyPr spcFirstLastPara="1" wrap="square" lIns="91425" tIns="91425" rIns="91425" bIns="91425" anchor="t" anchorCtr="0">
            <a:noAutofit/>
          </a:bodyPr>
          <a:lstStyle/>
          <a:p>
            <a:pPr marL="0" lvl="0" indent="0" algn="l" rtl="0">
              <a:spcBef>
                <a:spcPts val="100"/>
              </a:spcBef>
              <a:spcAft>
                <a:spcPts val="0"/>
              </a:spcAft>
              <a:buClr>
                <a:srgbClr val="000000"/>
              </a:buClr>
              <a:buFont typeface="Arial"/>
              <a:buNone/>
            </a:pPr>
            <a:r>
              <a:rPr lang="en" sz="1000">
                <a:solidFill>
                  <a:srgbClr val="123D60"/>
                </a:solidFill>
                <a:latin typeface="Anton"/>
                <a:ea typeface="Anton"/>
                <a:cs typeface="Anton"/>
                <a:sym typeface="Anton"/>
              </a:rPr>
              <a:t>Personal</a:t>
            </a:r>
            <a:endParaRPr sz="1000">
              <a:solidFill>
                <a:srgbClr val="123D60"/>
              </a:solidFill>
              <a:latin typeface="Anton"/>
              <a:ea typeface="Anton"/>
              <a:cs typeface="Anton"/>
              <a:sym typeface="Anton"/>
            </a:endParaRPr>
          </a:p>
        </p:txBody>
      </p:sp>
      <p:sp>
        <p:nvSpPr>
          <p:cNvPr id="449" name="Google Shape;449;p27"/>
          <p:cNvSpPr txBox="1"/>
          <p:nvPr/>
        </p:nvSpPr>
        <p:spPr>
          <a:xfrm>
            <a:off x="2456700" y="1919650"/>
            <a:ext cx="1017000" cy="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123D60"/>
                </a:solidFill>
                <a:latin typeface="Anton"/>
                <a:ea typeface="Anton"/>
                <a:cs typeface="Anton"/>
                <a:sym typeface="Anton"/>
              </a:rPr>
              <a:t>Social</a:t>
            </a:r>
            <a:endParaRPr sz="1000">
              <a:solidFill>
                <a:srgbClr val="123D60"/>
              </a:solidFill>
              <a:latin typeface="Anton"/>
              <a:ea typeface="Anton"/>
              <a:cs typeface="Anton"/>
              <a:sym typeface="Anton"/>
            </a:endParaRPr>
          </a:p>
        </p:txBody>
      </p:sp>
      <p:cxnSp>
        <p:nvCxnSpPr>
          <p:cNvPr id="450" name="Google Shape;450;p27"/>
          <p:cNvCxnSpPr/>
          <p:nvPr/>
        </p:nvCxnSpPr>
        <p:spPr>
          <a:xfrm rot="10800000">
            <a:off x="4021619" y="2131150"/>
            <a:ext cx="981300" cy="0"/>
          </a:xfrm>
          <a:prstGeom prst="straightConnector1">
            <a:avLst/>
          </a:prstGeom>
          <a:noFill/>
          <a:ln w="19050" cap="flat" cmpd="sng">
            <a:solidFill>
              <a:srgbClr val="FFFFFF"/>
            </a:solidFill>
            <a:prstDash val="solid"/>
            <a:round/>
            <a:headEnd type="none" w="sm" len="sm"/>
            <a:tailEnd type="diamond" w="sm" len="sm"/>
          </a:ln>
        </p:spPr>
      </p:cxnSp>
      <p:sp>
        <p:nvSpPr>
          <p:cNvPr id="451" name="Google Shape;451;p27"/>
          <p:cNvSpPr/>
          <p:nvPr/>
        </p:nvSpPr>
        <p:spPr>
          <a:xfrm flipH="1">
            <a:off x="1408817" y="2998082"/>
            <a:ext cx="565708" cy="1254252"/>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solidFill>
            <a:srgbClr val="9ED4D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452" name="Google Shape;452;p27"/>
          <p:cNvGrpSpPr/>
          <p:nvPr/>
        </p:nvGrpSpPr>
        <p:grpSpPr>
          <a:xfrm>
            <a:off x="1546352" y="3221415"/>
            <a:ext cx="290635" cy="287631"/>
            <a:chOff x="3282325" y="2035675"/>
            <a:chExt cx="459575" cy="454825"/>
          </a:xfrm>
        </p:grpSpPr>
        <p:sp>
          <p:nvSpPr>
            <p:cNvPr id="453" name="Google Shape;453;p27"/>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54" name="Google Shape;454;p27"/>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55" name="Google Shape;455;p27"/>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56" name="Google Shape;456;p27"/>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457" name="Google Shape;457;p27"/>
          <p:cNvSpPr/>
          <p:nvPr/>
        </p:nvSpPr>
        <p:spPr>
          <a:xfrm>
            <a:off x="6337269" y="3294100"/>
            <a:ext cx="1304906" cy="0"/>
          </a:xfrm>
          <a:custGeom>
            <a:avLst/>
            <a:gdLst/>
            <a:ahLst/>
            <a:cxnLst/>
            <a:rect l="l" t="t" r="r" b="b"/>
            <a:pathLst>
              <a:path w="4046219" h="120000" extrusionOk="0">
                <a:moveTo>
                  <a:pt x="4046143" y="0"/>
                </a:moveTo>
                <a:lnTo>
                  <a:pt x="0" y="0"/>
                </a:lnTo>
              </a:path>
            </a:pathLst>
          </a:custGeom>
          <a:noFill/>
          <a:ln w="19050" cap="flat" cmpd="sng">
            <a:solidFill>
              <a:srgbClr val="9ED4DD"/>
            </a:solidFill>
            <a:prstDash val="solid"/>
            <a:round/>
            <a:headEnd type="none" w="sm" len="sm"/>
            <a:tailEnd type="diamond"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8" name="Google Shape;458;p27"/>
          <p:cNvSpPr/>
          <p:nvPr/>
        </p:nvSpPr>
        <p:spPr>
          <a:xfrm>
            <a:off x="6322307" y="2015975"/>
            <a:ext cx="1304906" cy="0"/>
          </a:xfrm>
          <a:custGeom>
            <a:avLst/>
            <a:gdLst/>
            <a:ahLst/>
            <a:cxnLst/>
            <a:rect l="l" t="t" r="r" b="b"/>
            <a:pathLst>
              <a:path w="4046219" h="120000" extrusionOk="0">
                <a:moveTo>
                  <a:pt x="4046143" y="0"/>
                </a:moveTo>
                <a:lnTo>
                  <a:pt x="0" y="0"/>
                </a:lnTo>
              </a:path>
            </a:pathLst>
          </a:custGeom>
          <a:noFill/>
          <a:ln w="19050" cap="flat" cmpd="sng">
            <a:solidFill>
              <a:srgbClr val="123D60"/>
            </a:solidFill>
            <a:prstDash val="solid"/>
            <a:round/>
            <a:headEnd type="none" w="sm" len="sm"/>
            <a:tailEnd type="diamond"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59" name="Google Shape;459;p27"/>
          <p:cNvSpPr/>
          <p:nvPr/>
        </p:nvSpPr>
        <p:spPr>
          <a:xfrm flipH="1">
            <a:off x="7396325" y="1594634"/>
            <a:ext cx="565708" cy="2534412"/>
          </a:xfrm>
          <a:custGeom>
            <a:avLst/>
            <a:gdLst/>
            <a:ahLst/>
            <a:cxnLst/>
            <a:rect l="l" t="t" r="r" b="b"/>
            <a:pathLst>
              <a:path w="1178559" h="5280025" extrusionOk="0">
                <a:moveTo>
                  <a:pt x="589000" y="0"/>
                </a:moveTo>
                <a:lnTo>
                  <a:pt x="0" y="408266"/>
                </a:lnTo>
                <a:lnTo>
                  <a:pt x="0" y="5279859"/>
                </a:lnTo>
                <a:lnTo>
                  <a:pt x="1178001" y="5279859"/>
                </a:lnTo>
                <a:lnTo>
                  <a:pt x="1178001" y="408266"/>
                </a:lnTo>
                <a:lnTo>
                  <a:pt x="589000" y="0"/>
                </a:lnTo>
                <a:close/>
              </a:path>
            </a:pathLst>
          </a:custGeom>
          <a:solidFill>
            <a:srgbClr val="123D6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0" name="Google Shape;460;p27"/>
          <p:cNvSpPr/>
          <p:nvPr/>
        </p:nvSpPr>
        <p:spPr>
          <a:xfrm>
            <a:off x="6307294" y="2676294"/>
            <a:ext cx="1304906" cy="0"/>
          </a:xfrm>
          <a:custGeom>
            <a:avLst/>
            <a:gdLst/>
            <a:ahLst/>
            <a:cxnLst/>
            <a:rect l="l" t="t" r="r" b="b"/>
            <a:pathLst>
              <a:path w="4046219" h="120000" extrusionOk="0">
                <a:moveTo>
                  <a:pt x="4046143" y="0"/>
                </a:moveTo>
                <a:lnTo>
                  <a:pt x="0" y="0"/>
                </a:lnTo>
              </a:path>
            </a:pathLst>
          </a:custGeom>
          <a:noFill/>
          <a:ln w="19050" cap="flat" cmpd="sng">
            <a:solidFill>
              <a:schemeClr val="accent1"/>
            </a:solidFill>
            <a:prstDash val="solid"/>
            <a:round/>
            <a:headEnd type="none" w="sm" len="sm"/>
            <a:tailEnd type="diamond"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1" name="Google Shape;461;p27"/>
          <p:cNvSpPr/>
          <p:nvPr/>
        </p:nvSpPr>
        <p:spPr>
          <a:xfrm flipH="1">
            <a:off x="7069622" y="2285516"/>
            <a:ext cx="565708" cy="1864766"/>
          </a:xfrm>
          <a:custGeom>
            <a:avLst/>
            <a:gdLst/>
            <a:ahLst/>
            <a:cxnLst/>
            <a:rect l="l" t="t" r="r" b="b"/>
            <a:pathLst>
              <a:path w="1178559" h="3884929" extrusionOk="0">
                <a:moveTo>
                  <a:pt x="589000" y="0"/>
                </a:moveTo>
                <a:lnTo>
                  <a:pt x="0" y="408266"/>
                </a:lnTo>
                <a:lnTo>
                  <a:pt x="0" y="3884307"/>
                </a:lnTo>
                <a:lnTo>
                  <a:pt x="1178001" y="3884307"/>
                </a:lnTo>
                <a:lnTo>
                  <a:pt x="1178001" y="408266"/>
                </a:lnTo>
                <a:lnTo>
                  <a:pt x="589000" y="0"/>
                </a:lnTo>
                <a:close/>
              </a:path>
            </a:pathLst>
          </a:custGeom>
          <a:solidFill>
            <a:srgbClr val="0091E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462" name="Google Shape;462;p27"/>
          <p:cNvGrpSpPr/>
          <p:nvPr/>
        </p:nvGrpSpPr>
        <p:grpSpPr>
          <a:xfrm>
            <a:off x="7189749" y="2487924"/>
            <a:ext cx="315852" cy="299837"/>
            <a:chOff x="6222125" y="2025975"/>
            <a:chExt cx="499450" cy="474125"/>
          </a:xfrm>
        </p:grpSpPr>
        <p:sp>
          <p:nvSpPr>
            <p:cNvPr id="463" name="Google Shape;463;p27"/>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64" name="Google Shape;464;p27"/>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65" name="Google Shape;465;p27"/>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466" name="Google Shape;466;p27"/>
          <p:cNvSpPr txBox="1"/>
          <p:nvPr/>
        </p:nvSpPr>
        <p:spPr>
          <a:xfrm>
            <a:off x="5417188" y="3078063"/>
            <a:ext cx="1069200" cy="26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123D60"/>
                </a:solidFill>
                <a:latin typeface="Anton"/>
                <a:ea typeface="Anton"/>
                <a:cs typeface="Anton"/>
                <a:sym typeface="Anton"/>
              </a:rPr>
              <a:t>GlassDoor CEO Approval</a:t>
            </a:r>
            <a:endParaRPr sz="1000">
              <a:solidFill>
                <a:srgbClr val="123D60"/>
              </a:solidFill>
              <a:latin typeface="Anton"/>
              <a:ea typeface="Anton"/>
              <a:cs typeface="Anton"/>
              <a:sym typeface="Anton"/>
            </a:endParaRPr>
          </a:p>
        </p:txBody>
      </p:sp>
      <p:sp>
        <p:nvSpPr>
          <p:cNvPr id="467" name="Google Shape;467;p27"/>
          <p:cNvSpPr txBox="1"/>
          <p:nvPr/>
        </p:nvSpPr>
        <p:spPr>
          <a:xfrm>
            <a:off x="5520513" y="1828488"/>
            <a:ext cx="1069200" cy="266100"/>
          </a:xfrm>
          <a:prstGeom prst="rect">
            <a:avLst/>
          </a:prstGeom>
          <a:noFill/>
          <a:ln>
            <a:noFill/>
          </a:ln>
        </p:spPr>
        <p:txBody>
          <a:bodyPr spcFirstLastPara="1" wrap="square" lIns="91425" tIns="91425" rIns="91425" bIns="91425" anchor="t" anchorCtr="0">
            <a:noAutofit/>
          </a:bodyPr>
          <a:lstStyle/>
          <a:p>
            <a:pPr marL="0" lvl="0" indent="0" algn="l" rtl="0">
              <a:spcBef>
                <a:spcPts val="100"/>
              </a:spcBef>
              <a:spcAft>
                <a:spcPts val="0"/>
              </a:spcAft>
              <a:buClr>
                <a:srgbClr val="000000"/>
              </a:buClr>
              <a:buFont typeface="Arial"/>
              <a:buNone/>
            </a:pPr>
            <a:r>
              <a:rPr lang="en" sz="1000">
                <a:solidFill>
                  <a:srgbClr val="123D60"/>
                </a:solidFill>
                <a:latin typeface="Anton"/>
                <a:ea typeface="Anton"/>
                <a:cs typeface="Anton"/>
                <a:sym typeface="Anton"/>
              </a:rPr>
              <a:t>Technology</a:t>
            </a:r>
            <a:endParaRPr sz="1000">
              <a:solidFill>
                <a:srgbClr val="123D60"/>
              </a:solidFill>
              <a:latin typeface="Anton"/>
              <a:ea typeface="Anton"/>
              <a:cs typeface="Anton"/>
              <a:sym typeface="Anton"/>
            </a:endParaRPr>
          </a:p>
        </p:txBody>
      </p:sp>
      <p:sp>
        <p:nvSpPr>
          <p:cNvPr id="468" name="Google Shape;468;p27"/>
          <p:cNvSpPr txBox="1"/>
          <p:nvPr/>
        </p:nvSpPr>
        <p:spPr>
          <a:xfrm>
            <a:off x="5549863" y="2504088"/>
            <a:ext cx="1017000" cy="28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123D60"/>
                </a:solidFill>
                <a:latin typeface="Anton"/>
                <a:ea typeface="Anton"/>
                <a:cs typeface="Anton"/>
                <a:sym typeface="Anton"/>
              </a:rPr>
              <a:t>Product</a:t>
            </a:r>
            <a:endParaRPr sz="1000">
              <a:solidFill>
                <a:srgbClr val="123D60"/>
              </a:solidFill>
              <a:latin typeface="Anton"/>
              <a:ea typeface="Anton"/>
              <a:cs typeface="Anton"/>
              <a:sym typeface="Anton"/>
            </a:endParaRPr>
          </a:p>
        </p:txBody>
      </p:sp>
      <p:sp>
        <p:nvSpPr>
          <p:cNvPr id="469" name="Google Shape;469;p27"/>
          <p:cNvSpPr/>
          <p:nvPr/>
        </p:nvSpPr>
        <p:spPr>
          <a:xfrm flipH="1">
            <a:off x="6742817" y="2921882"/>
            <a:ext cx="565708" cy="1254252"/>
          </a:xfrm>
          <a:custGeom>
            <a:avLst/>
            <a:gdLst/>
            <a:ahLst/>
            <a:cxnLst/>
            <a:rect l="l" t="t" r="r" b="b"/>
            <a:pathLst>
              <a:path w="1178559" h="2613025" extrusionOk="0">
                <a:moveTo>
                  <a:pt x="589000" y="0"/>
                </a:moveTo>
                <a:lnTo>
                  <a:pt x="0" y="408254"/>
                </a:lnTo>
                <a:lnTo>
                  <a:pt x="0" y="2612885"/>
                </a:lnTo>
                <a:lnTo>
                  <a:pt x="1178001" y="2612885"/>
                </a:lnTo>
                <a:lnTo>
                  <a:pt x="1178001" y="408254"/>
                </a:lnTo>
                <a:lnTo>
                  <a:pt x="589000" y="0"/>
                </a:lnTo>
                <a:close/>
              </a:path>
            </a:pathLst>
          </a:custGeom>
          <a:solidFill>
            <a:srgbClr val="9ED4D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470" name="Google Shape;470;p27"/>
          <p:cNvGrpSpPr/>
          <p:nvPr/>
        </p:nvGrpSpPr>
        <p:grpSpPr>
          <a:xfrm>
            <a:off x="6880352" y="3145215"/>
            <a:ext cx="290635" cy="287631"/>
            <a:chOff x="3282325" y="2035675"/>
            <a:chExt cx="459575" cy="454825"/>
          </a:xfrm>
        </p:grpSpPr>
        <p:sp>
          <p:nvSpPr>
            <p:cNvPr id="471" name="Google Shape;471;p27"/>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72" name="Google Shape;472;p27"/>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73" name="Google Shape;473;p27"/>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474" name="Google Shape;474;p27"/>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475" name="Google Shape;475;p27"/>
          <p:cNvSpPr txBox="1"/>
          <p:nvPr/>
        </p:nvSpPr>
        <p:spPr>
          <a:xfrm>
            <a:off x="3373488" y="2258400"/>
            <a:ext cx="1775400" cy="155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Engagement score measured by: </a:t>
            </a:r>
            <a:endParaRPr>
              <a:latin typeface="Source Sans Pro"/>
              <a:ea typeface="Source Sans Pro"/>
              <a:cs typeface="Source Sans Pro"/>
              <a:sym typeface="Source Sans Pro"/>
            </a:endParaRPr>
          </a:p>
          <a:p>
            <a:pPr marL="0" lvl="0" indent="0" algn="ctr" rtl="0">
              <a:spcBef>
                <a:spcPts val="0"/>
              </a:spcBef>
              <a:spcAft>
                <a:spcPts val="0"/>
              </a:spcAft>
              <a:buNone/>
            </a:pPr>
            <a:endParaRPr>
              <a:latin typeface="Source Sans Pro"/>
              <a:ea typeface="Source Sans Pro"/>
              <a:cs typeface="Source Sans Pro"/>
              <a:sym typeface="Source Sans Pro"/>
            </a:endParaRPr>
          </a:p>
          <a:p>
            <a:pPr marL="0" lvl="0" indent="0" algn="ctr" rtl="0">
              <a:spcBef>
                <a:spcPts val="0"/>
              </a:spcBef>
              <a:spcAft>
                <a:spcPts val="0"/>
              </a:spcAft>
              <a:buNone/>
            </a:pPr>
            <a:endParaRPr>
              <a:latin typeface="Source Sans Pro"/>
              <a:ea typeface="Source Sans Pro"/>
              <a:cs typeface="Source Sans Pro"/>
              <a:sym typeface="Source Sans Pro"/>
            </a:endParaRPr>
          </a:p>
          <a:p>
            <a:pPr marL="0" lvl="0" indent="0" algn="ctr"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a:latin typeface="Source Sans Pro"/>
                <a:ea typeface="Source Sans Pro"/>
                <a:cs typeface="Source Sans Pro"/>
                <a:sym typeface="Source Sans Pro"/>
              </a:rPr>
              <a:t>    60%                40%</a:t>
            </a:r>
            <a:endParaRPr>
              <a:latin typeface="Source Sans Pro"/>
              <a:ea typeface="Source Sans Pro"/>
              <a:cs typeface="Source Sans Pro"/>
              <a:sym typeface="Source Sans Pro"/>
            </a:endParaRPr>
          </a:p>
        </p:txBody>
      </p:sp>
      <p:grpSp>
        <p:nvGrpSpPr>
          <p:cNvPr id="476" name="Google Shape;476;p27"/>
          <p:cNvGrpSpPr/>
          <p:nvPr/>
        </p:nvGrpSpPr>
        <p:grpSpPr>
          <a:xfrm>
            <a:off x="945246" y="1884193"/>
            <a:ext cx="361678" cy="335851"/>
            <a:chOff x="-61784125" y="1931250"/>
            <a:chExt cx="316650" cy="317050"/>
          </a:xfrm>
        </p:grpSpPr>
        <p:sp>
          <p:nvSpPr>
            <p:cNvPr id="477" name="Google Shape;477;p27"/>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8" name="Google Shape;478;p27"/>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79" name="Google Shape;479;p27"/>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80" name="Google Shape;480;p27"/>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481" name="Google Shape;481;p27"/>
          <p:cNvGrpSpPr/>
          <p:nvPr/>
        </p:nvGrpSpPr>
        <p:grpSpPr>
          <a:xfrm>
            <a:off x="1248695" y="2596878"/>
            <a:ext cx="320378" cy="320378"/>
            <a:chOff x="1278900" y="2333250"/>
            <a:chExt cx="381175" cy="381175"/>
          </a:xfrm>
        </p:grpSpPr>
        <p:sp>
          <p:nvSpPr>
            <p:cNvPr id="482" name="Google Shape;482;p27"/>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solidFill>
              <a:srgbClr val="FFFFFF"/>
            </a:solid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3" name="Google Shape;483;p27"/>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solidFill>
              <a:srgbClr val="FFFFFF"/>
            </a:solid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4" name="Google Shape;484;p27"/>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solidFill>
              <a:srgbClr val="FFFFFF"/>
            </a:solid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5" name="Google Shape;485;p27"/>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solidFill>
              <a:srgbClr val="FFFFFF"/>
            </a:solid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86" name="Google Shape;486;p27"/>
          <p:cNvSpPr/>
          <p:nvPr/>
        </p:nvSpPr>
        <p:spPr>
          <a:xfrm>
            <a:off x="7554805" y="1800523"/>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87" name="Google Shape;487;p27"/>
          <p:cNvGrpSpPr/>
          <p:nvPr/>
        </p:nvGrpSpPr>
        <p:grpSpPr>
          <a:xfrm>
            <a:off x="4497646" y="2975077"/>
            <a:ext cx="345971" cy="325505"/>
            <a:chOff x="5972700" y="2330200"/>
            <a:chExt cx="411625" cy="387275"/>
          </a:xfrm>
        </p:grpSpPr>
        <p:sp>
          <p:nvSpPr>
            <p:cNvPr id="488" name="Google Shape;488;p2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solidFill>
              <a:srgbClr val="263238"/>
            </a:solidFill>
            <a:ln w="12175" cap="rnd" cmpd="sng">
              <a:solidFill>
                <a:srgbClr val="14466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89" name="Google Shape;489;p2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solidFill>
              <a:srgbClr val="263238"/>
            </a:solidFill>
            <a:ln w="12175" cap="rnd" cmpd="sng">
              <a:solidFill>
                <a:srgbClr val="14466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490" name="Google Shape;490;p27"/>
          <p:cNvSpPr/>
          <p:nvPr/>
        </p:nvSpPr>
        <p:spPr>
          <a:xfrm>
            <a:off x="3525900" y="2998075"/>
            <a:ext cx="434056" cy="279518"/>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28"/>
          <p:cNvSpPr txBox="1">
            <a:spLocks noGrp="1"/>
          </p:cNvSpPr>
          <p:nvPr>
            <p:ph type="title"/>
          </p:nvPr>
        </p:nvSpPr>
        <p:spPr>
          <a:xfrm>
            <a:off x="477000" y="291700"/>
            <a:ext cx="80649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Engagement Score IRL</a:t>
            </a:r>
            <a:endParaRPr sz="3600"/>
          </a:p>
        </p:txBody>
      </p:sp>
      <p:sp>
        <p:nvSpPr>
          <p:cNvPr id="496" name="Google Shape;496;p28"/>
          <p:cNvSpPr txBox="1">
            <a:spLocks noGrp="1"/>
          </p:cNvSpPr>
          <p:nvPr>
            <p:ph type="body" idx="1"/>
          </p:nvPr>
        </p:nvSpPr>
        <p:spPr>
          <a:xfrm>
            <a:off x="552725" y="1339600"/>
            <a:ext cx="3740700" cy="456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000000"/>
                </a:solidFill>
                <a:latin typeface="Roboto Slab Regular"/>
                <a:ea typeface="Roboto Slab Regular"/>
                <a:cs typeface="Roboto Slab Regular"/>
                <a:sym typeface="Roboto Slab Regular"/>
              </a:rPr>
              <a:t>Jack Dorsey’s personal trip affects us</a:t>
            </a:r>
            <a:endParaRPr b="1"/>
          </a:p>
          <a:p>
            <a:pPr marL="0" lvl="0" indent="0" algn="l" rtl="0">
              <a:spcBef>
                <a:spcPts val="600"/>
              </a:spcBef>
              <a:spcAft>
                <a:spcPts val="0"/>
              </a:spcAft>
              <a:buNone/>
            </a:pPr>
            <a:endParaRPr/>
          </a:p>
        </p:txBody>
      </p:sp>
      <p:sp>
        <p:nvSpPr>
          <p:cNvPr id="497" name="Google Shape;497;p2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498" name="Google Shape;498;p28"/>
          <p:cNvPicPr preferRelativeResize="0"/>
          <p:nvPr/>
        </p:nvPicPr>
        <p:blipFill>
          <a:blip r:embed="rId3">
            <a:alphaModFix/>
          </a:blip>
          <a:stretch>
            <a:fillRect/>
          </a:stretch>
        </p:blipFill>
        <p:spPr>
          <a:xfrm>
            <a:off x="276325" y="1873125"/>
            <a:ext cx="4198599" cy="2997376"/>
          </a:xfrm>
          <a:prstGeom prst="rect">
            <a:avLst/>
          </a:prstGeom>
          <a:noFill/>
          <a:ln>
            <a:noFill/>
          </a:ln>
        </p:spPr>
      </p:pic>
      <p:pic>
        <p:nvPicPr>
          <p:cNvPr id="499" name="Google Shape;499;p28"/>
          <p:cNvPicPr preferRelativeResize="0"/>
          <p:nvPr/>
        </p:nvPicPr>
        <p:blipFill>
          <a:blip r:embed="rId4">
            <a:alphaModFix/>
          </a:blip>
          <a:stretch>
            <a:fillRect/>
          </a:stretch>
        </p:blipFill>
        <p:spPr>
          <a:xfrm>
            <a:off x="4678075" y="2362200"/>
            <a:ext cx="4275000" cy="2476427"/>
          </a:xfrm>
          <a:prstGeom prst="rect">
            <a:avLst/>
          </a:prstGeom>
          <a:noFill/>
          <a:ln>
            <a:noFill/>
          </a:ln>
        </p:spPr>
      </p:pic>
      <p:sp>
        <p:nvSpPr>
          <p:cNvPr id="500" name="Google Shape;500;p28"/>
          <p:cNvSpPr txBox="1">
            <a:spLocks noGrp="1"/>
          </p:cNvSpPr>
          <p:nvPr>
            <p:ph type="body" idx="1"/>
          </p:nvPr>
        </p:nvSpPr>
        <p:spPr>
          <a:xfrm>
            <a:off x="5193750" y="1905300"/>
            <a:ext cx="3461700" cy="456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000000"/>
                </a:solidFill>
                <a:latin typeface="Roboto Slab Regular"/>
                <a:ea typeface="Roboto Slab Regular"/>
                <a:cs typeface="Roboto Slab Regular"/>
                <a:sym typeface="Roboto Slab Regular"/>
              </a:rPr>
              <a:t>Effect on Twitter’s stock price</a:t>
            </a:r>
            <a:endParaRPr sz="1200">
              <a:solidFill>
                <a:srgbClr val="000000"/>
              </a:solidFill>
            </a:endParaRPr>
          </a:p>
        </p:txBody>
      </p:sp>
      <p:grpSp>
        <p:nvGrpSpPr>
          <p:cNvPr id="501" name="Google Shape;501;p28"/>
          <p:cNvGrpSpPr/>
          <p:nvPr/>
        </p:nvGrpSpPr>
        <p:grpSpPr>
          <a:xfrm rot="1359997">
            <a:off x="4004544" y="1441628"/>
            <a:ext cx="165309" cy="164163"/>
            <a:chOff x="-1333975" y="2365850"/>
            <a:chExt cx="292225" cy="293575"/>
          </a:xfrm>
        </p:grpSpPr>
        <p:sp>
          <p:nvSpPr>
            <p:cNvPr id="502" name="Google Shape;502;p28"/>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8"/>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8"/>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8"/>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8"/>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8"/>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8"/>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29"/>
          <p:cNvSpPr txBox="1">
            <a:spLocks noGrp="1"/>
          </p:cNvSpPr>
          <p:nvPr>
            <p:ph type="title"/>
          </p:nvPr>
        </p:nvSpPr>
        <p:spPr>
          <a:xfrm>
            <a:off x="248400" y="291700"/>
            <a:ext cx="80649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Engagement Score IRL</a:t>
            </a:r>
            <a:endParaRPr sz="3600"/>
          </a:p>
        </p:txBody>
      </p:sp>
      <p:sp>
        <p:nvSpPr>
          <p:cNvPr id="515" name="Google Shape;515;p2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516" name="Google Shape;516;p29"/>
          <p:cNvSpPr txBox="1">
            <a:spLocks noGrp="1"/>
          </p:cNvSpPr>
          <p:nvPr>
            <p:ph type="body" idx="1"/>
          </p:nvPr>
        </p:nvSpPr>
        <p:spPr>
          <a:xfrm>
            <a:off x="6011475" y="1935750"/>
            <a:ext cx="2541600" cy="45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solidFill>
                  <a:srgbClr val="000000"/>
                </a:solidFill>
                <a:latin typeface="Roboto Slab Regular"/>
                <a:ea typeface="Roboto Slab Regular"/>
                <a:cs typeface="Roboto Slab Regular"/>
                <a:sym typeface="Roboto Slab Regular"/>
              </a:rPr>
              <a:t>Effect on Tesla’s stock price</a:t>
            </a:r>
            <a:endParaRPr sz="1200">
              <a:solidFill>
                <a:srgbClr val="000000"/>
              </a:solidFill>
            </a:endParaRPr>
          </a:p>
        </p:txBody>
      </p:sp>
      <p:pic>
        <p:nvPicPr>
          <p:cNvPr id="517" name="Google Shape;517;p29"/>
          <p:cNvPicPr preferRelativeResize="0"/>
          <p:nvPr/>
        </p:nvPicPr>
        <p:blipFill>
          <a:blip r:embed="rId3">
            <a:alphaModFix/>
          </a:blip>
          <a:stretch>
            <a:fillRect/>
          </a:stretch>
        </p:blipFill>
        <p:spPr>
          <a:xfrm>
            <a:off x="489202" y="1594750"/>
            <a:ext cx="4521496" cy="1827125"/>
          </a:xfrm>
          <a:prstGeom prst="rect">
            <a:avLst/>
          </a:prstGeom>
          <a:noFill/>
          <a:ln>
            <a:noFill/>
          </a:ln>
        </p:spPr>
      </p:pic>
      <p:pic>
        <p:nvPicPr>
          <p:cNvPr id="518" name="Google Shape;518;p29"/>
          <p:cNvPicPr preferRelativeResize="0"/>
          <p:nvPr/>
        </p:nvPicPr>
        <p:blipFill>
          <a:blip r:embed="rId4">
            <a:alphaModFix/>
          </a:blip>
          <a:stretch>
            <a:fillRect/>
          </a:stretch>
        </p:blipFill>
        <p:spPr>
          <a:xfrm>
            <a:off x="501400" y="3472675"/>
            <a:ext cx="4497099" cy="1598500"/>
          </a:xfrm>
          <a:prstGeom prst="rect">
            <a:avLst/>
          </a:prstGeom>
          <a:noFill/>
          <a:ln>
            <a:noFill/>
          </a:ln>
        </p:spPr>
      </p:pic>
      <p:pic>
        <p:nvPicPr>
          <p:cNvPr id="519" name="Google Shape;519;p29"/>
          <p:cNvPicPr preferRelativeResize="0"/>
          <p:nvPr/>
        </p:nvPicPr>
        <p:blipFill>
          <a:blip r:embed="rId5">
            <a:alphaModFix/>
          </a:blip>
          <a:stretch>
            <a:fillRect/>
          </a:stretch>
        </p:blipFill>
        <p:spPr>
          <a:xfrm>
            <a:off x="5759050" y="2392650"/>
            <a:ext cx="3346425" cy="2469125"/>
          </a:xfrm>
          <a:prstGeom prst="rect">
            <a:avLst/>
          </a:prstGeom>
          <a:noFill/>
          <a:ln>
            <a:noFill/>
          </a:ln>
        </p:spPr>
      </p:pic>
      <p:sp>
        <p:nvSpPr>
          <p:cNvPr id="520" name="Google Shape;520;p29"/>
          <p:cNvSpPr txBox="1"/>
          <p:nvPr/>
        </p:nvSpPr>
        <p:spPr>
          <a:xfrm>
            <a:off x="695100" y="1246850"/>
            <a:ext cx="4111200" cy="2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Slab Regular"/>
                <a:ea typeface="Roboto Slab Regular"/>
                <a:cs typeface="Roboto Slab Regular"/>
                <a:sym typeface="Roboto Slab Regular"/>
              </a:rPr>
              <a:t>Elon Musk’s tweets on the product and tech</a:t>
            </a:r>
            <a:endParaRPr>
              <a:latin typeface="Roboto Slab Regular"/>
              <a:ea typeface="Roboto Slab Regular"/>
              <a:cs typeface="Roboto Slab Regular"/>
              <a:sym typeface="Roboto Slab Regul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0"/>
          <p:cNvSpPr/>
          <p:nvPr/>
        </p:nvSpPr>
        <p:spPr>
          <a:xfrm>
            <a:off x="3058620" y="18408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07D8B"/>
              </a:solidFill>
              <a:latin typeface="Source Sans Pro"/>
              <a:ea typeface="Source Sans Pro"/>
              <a:cs typeface="Source Sans Pro"/>
              <a:sym typeface="Source Sans Pro"/>
            </a:endParaRPr>
          </a:p>
        </p:txBody>
      </p:sp>
      <p:sp>
        <p:nvSpPr>
          <p:cNvPr id="526" name="Google Shape;526;p30"/>
          <p:cNvSpPr/>
          <p:nvPr/>
        </p:nvSpPr>
        <p:spPr>
          <a:xfrm>
            <a:off x="902675" y="18408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07D8B"/>
              </a:solidFill>
              <a:latin typeface="Source Sans Pro"/>
              <a:ea typeface="Source Sans Pro"/>
              <a:cs typeface="Source Sans Pro"/>
              <a:sym typeface="Source Sans Pro"/>
            </a:endParaRPr>
          </a:p>
        </p:txBody>
      </p:sp>
      <p:sp>
        <p:nvSpPr>
          <p:cNvPr id="527" name="Google Shape;527;p30"/>
          <p:cNvSpPr/>
          <p:nvPr/>
        </p:nvSpPr>
        <p:spPr>
          <a:xfrm>
            <a:off x="5247991" y="1840800"/>
            <a:ext cx="2390100" cy="2412300"/>
          </a:xfrm>
          <a:prstGeom prst="ellipse">
            <a:avLst/>
          </a:prstGeom>
          <a:noFill/>
          <a:ln w="9525" cap="flat" cmpd="sng">
            <a:solidFill>
              <a:srgbClr val="0091EA"/>
            </a:solidFill>
            <a:prstDash val="dash"/>
            <a:round/>
            <a:headEnd type="none" w="sm" len="sm"/>
            <a:tailEnd type="none" w="sm" len="sm"/>
          </a:ln>
        </p:spPr>
        <p:txBody>
          <a:bodyPr spcFirstLastPara="1" wrap="square" lIns="91425" tIns="91425" rIns="91425" bIns="91425" anchor="ctr" anchorCtr="0">
            <a:noAutofit/>
          </a:bodyPr>
          <a:lstStyle/>
          <a:p>
            <a:pPr marL="457200" lvl="0" indent="-317500" algn="l" rtl="0">
              <a:spcBef>
                <a:spcPts val="60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Relate with emotion</a:t>
            </a:r>
            <a:endParaRPr>
              <a:solidFill>
                <a:schemeClr val="dk1"/>
              </a:solidFill>
              <a:latin typeface="Source Sans Pro"/>
              <a:ea typeface="Source Sans Pro"/>
              <a:cs typeface="Source Sans Pro"/>
              <a:sym typeface="Source Sans Pro"/>
            </a:endParaRPr>
          </a:p>
          <a:p>
            <a:pPr marL="457200" lvl="0" indent="-317500" algn="l" rtl="0">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Gain investor trust  </a:t>
            </a:r>
            <a:endParaRPr>
              <a:solidFill>
                <a:schemeClr val="dk1"/>
              </a:solidFill>
              <a:latin typeface="Source Sans Pro"/>
              <a:ea typeface="Source Sans Pro"/>
              <a:cs typeface="Source Sans Pro"/>
              <a:sym typeface="Source Sans Pro"/>
            </a:endParaRPr>
          </a:p>
          <a:p>
            <a:pPr marL="457200" lvl="0" indent="-317500" algn="l" rtl="0">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Connect with employees &amp; customers</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ctr" rtl="0">
              <a:spcBef>
                <a:spcPts val="0"/>
              </a:spcBef>
              <a:spcAft>
                <a:spcPts val="0"/>
              </a:spcAft>
              <a:buNone/>
            </a:pPr>
            <a:endParaRPr>
              <a:solidFill>
                <a:srgbClr val="607D8B"/>
              </a:solidFill>
              <a:latin typeface="Source Sans Pro"/>
              <a:ea typeface="Source Sans Pro"/>
              <a:cs typeface="Source Sans Pro"/>
              <a:sym typeface="Source Sans Pro"/>
            </a:endParaRPr>
          </a:p>
        </p:txBody>
      </p:sp>
      <p:sp>
        <p:nvSpPr>
          <p:cNvPr id="528" name="Google Shape;528;p3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529" name="Google Shape;529;p30"/>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Our Advice</a:t>
            </a:r>
            <a:endParaRPr sz="3600"/>
          </a:p>
        </p:txBody>
      </p:sp>
      <p:sp>
        <p:nvSpPr>
          <p:cNvPr id="530" name="Google Shape;530;p30"/>
          <p:cNvSpPr txBox="1">
            <a:spLocks noGrp="1"/>
          </p:cNvSpPr>
          <p:nvPr>
            <p:ph type="body" idx="4294967295"/>
          </p:nvPr>
        </p:nvSpPr>
        <p:spPr>
          <a:xfrm>
            <a:off x="1776725" y="1276350"/>
            <a:ext cx="893400" cy="75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latin typeface="Roboto Slab Regular"/>
                <a:ea typeface="Roboto Slab Regular"/>
                <a:cs typeface="Roboto Slab Regular"/>
                <a:sym typeface="Roboto Slab Regular"/>
              </a:rPr>
              <a:t>Why?</a:t>
            </a:r>
            <a:endParaRPr sz="1800">
              <a:latin typeface="Roboto Slab Regular"/>
              <a:ea typeface="Roboto Slab Regular"/>
              <a:cs typeface="Roboto Slab Regular"/>
              <a:sym typeface="Roboto Slab Regular"/>
            </a:endParaRPr>
          </a:p>
          <a:p>
            <a:pPr marL="0" lvl="0" indent="0" algn="l" rtl="0">
              <a:spcBef>
                <a:spcPts val="600"/>
              </a:spcBef>
              <a:spcAft>
                <a:spcPts val="0"/>
              </a:spcAft>
              <a:buNone/>
            </a:pPr>
            <a:r>
              <a:rPr lang="en" sz="1800"/>
              <a:t>      </a:t>
            </a:r>
            <a:endParaRPr sz="1800"/>
          </a:p>
        </p:txBody>
      </p:sp>
      <p:sp>
        <p:nvSpPr>
          <p:cNvPr id="531" name="Google Shape;531;p30"/>
          <p:cNvSpPr txBox="1"/>
          <p:nvPr/>
        </p:nvSpPr>
        <p:spPr>
          <a:xfrm>
            <a:off x="4034700" y="1050750"/>
            <a:ext cx="6795000" cy="7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532" name="Google Shape;532;p30"/>
          <p:cNvSpPr txBox="1">
            <a:spLocks noGrp="1"/>
          </p:cNvSpPr>
          <p:nvPr>
            <p:ph type="body" idx="4294967295"/>
          </p:nvPr>
        </p:nvSpPr>
        <p:spPr>
          <a:xfrm>
            <a:off x="3812525" y="1276350"/>
            <a:ext cx="893400" cy="75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latin typeface="Roboto Slab Regular"/>
                <a:ea typeface="Roboto Slab Regular"/>
                <a:cs typeface="Roboto Slab Regular"/>
                <a:sym typeface="Roboto Slab Regular"/>
              </a:rPr>
              <a:t>What?</a:t>
            </a:r>
            <a:endParaRPr sz="1800">
              <a:latin typeface="Roboto Slab Regular"/>
              <a:ea typeface="Roboto Slab Regular"/>
              <a:cs typeface="Roboto Slab Regular"/>
              <a:sym typeface="Roboto Slab Regular"/>
            </a:endParaRPr>
          </a:p>
          <a:p>
            <a:pPr marL="0" lvl="0" indent="0" algn="l" rtl="0">
              <a:spcBef>
                <a:spcPts val="600"/>
              </a:spcBef>
              <a:spcAft>
                <a:spcPts val="0"/>
              </a:spcAft>
              <a:buNone/>
            </a:pPr>
            <a:r>
              <a:rPr lang="en" sz="1800"/>
              <a:t>      </a:t>
            </a:r>
            <a:endParaRPr sz="1800"/>
          </a:p>
        </p:txBody>
      </p:sp>
      <p:sp>
        <p:nvSpPr>
          <p:cNvPr id="533" name="Google Shape;533;p30"/>
          <p:cNvSpPr txBox="1">
            <a:spLocks noGrp="1"/>
          </p:cNvSpPr>
          <p:nvPr>
            <p:ph type="body" idx="4294967295"/>
          </p:nvPr>
        </p:nvSpPr>
        <p:spPr>
          <a:xfrm>
            <a:off x="6072550" y="1241725"/>
            <a:ext cx="893400" cy="756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latin typeface="Roboto Slab Regular"/>
                <a:ea typeface="Roboto Slab Regular"/>
                <a:cs typeface="Roboto Slab Regular"/>
                <a:sym typeface="Roboto Slab Regular"/>
              </a:rPr>
              <a:t>How?</a:t>
            </a:r>
            <a:endParaRPr sz="1800">
              <a:latin typeface="Roboto Slab Regular"/>
              <a:ea typeface="Roboto Slab Regular"/>
              <a:cs typeface="Roboto Slab Regular"/>
              <a:sym typeface="Roboto Slab Regular"/>
            </a:endParaRPr>
          </a:p>
          <a:p>
            <a:pPr marL="0" lvl="0" indent="0" algn="l" rtl="0">
              <a:spcBef>
                <a:spcPts val="600"/>
              </a:spcBef>
              <a:spcAft>
                <a:spcPts val="0"/>
              </a:spcAft>
              <a:buNone/>
            </a:pPr>
            <a:r>
              <a:rPr lang="en" sz="1800"/>
              <a:t>      </a:t>
            </a:r>
            <a:endParaRPr sz="1800"/>
          </a:p>
        </p:txBody>
      </p:sp>
      <p:sp>
        <p:nvSpPr>
          <p:cNvPr id="534" name="Google Shape;534;p30"/>
          <p:cNvSpPr txBox="1"/>
          <p:nvPr/>
        </p:nvSpPr>
        <p:spPr>
          <a:xfrm>
            <a:off x="902675" y="2325675"/>
            <a:ext cx="2390100" cy="1613100"/>
          </a:xfrm>
          <a:prstGeom prst="rect">
            <a:avLst/>
          </a:prstGeom>
          <a:noFill/>
          <a:ln>
            <a:noFill/>
          </a:ln>
        </p:spPr>
        <p:txBody>
          <a:bodyPr spcFirstLastPara="1" wrap="square" lIns="91425" tIns="91425" rIns="91425" bIns="91425" anchor="t" anchorCtr="0">
            <a:noAutofit/>
          </a:bodyPr>
          <a:lstStyle/>
          <a:p>
            <a:pPr marL="457200" lvl="0" indent="-317500" algn="l" rtl="0">
              <a:spcBef>
                <a:spcPts val="60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Higher engagement with customers &amp; followers</a:t>
            </a:r>
            <a:endParaRPr>
              <a:solidFill>
                <a:schemeClr val="dk1"/>
              </a:solidFill>
              <a:latin typeface="Source Sans Pro"/>
              <a:ea typeface="Source Sans Pro"/>
              <a:cs typeface="Source Sans Pro"/>
              <a:sym typeface="Source Sans Pro"/>
            </a:endParaRPr>
          </a:p>
          <a:p>
            <a:pPr marL="457200" lvl="0" indent="-317500" algn="l" rtl="0">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Turning the negative into the positive</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457200" lvl="0" indent="0" algn="l" rtl="0">
              <a:spcBef>
                <a:spcPts val="600"/>
              </a:spcBef>
              <a:spcAft>
                <a:spcPts val="0"/>
              </a:spcAft>
              <a:buNone/>
            </a:pPr>
            <a:endParaRPr sz="1800">
              <a:solidFill>
                <a:schemeClr val="dk1"/>
              </a:solidFill>
              <a:latin typeface="Source Sans Pro"/>
              <a:ea typeface="Source Sans Pro"/>
              <a:cs typeface="Source Sans Pro"/>
              <a:sym typeface="Source Sans Pro"/>
            </a:endParaRPr>
          </a:p>
        </p:txBody>
      </p:sp>
      <p:sp>
        <p:nvSpPr>
          <p:cNvPr id="535" name="Google Shape;535;p30"/>
          <p:cNvSpPr txBox="1"/>
          <p:nvPr/>
        </p:nvSpPr>
        <p:spPr>
          <a:xfrm>
            <a:off x="3292775" y="2265675"/>
            <a:ext cx="1729200" cy="1613100"/>
          </a:xfrm>
          <a:prstGeom prst="rect">
            <a:avLst/>
          </a:prstGeom>
          <a:noFill/>
          <a:ln>
            <a:noFill/>
          </a:ln>
        </p:spPr>
        <p:txBody>
          <a:bodyPr spcFirstLastPara="1" wrap="square" lIns="91425" tIns="91425" rIns="91425" bIns="91425" anchor="t" anchorCtr="0">
            <a:noAutofit/>
          </a:bodyPr>
          <a:lstStyle/>
          <a:p>
            <a:pPr marL="457200" lvl="0" indent="-317500" algn="l" rtl="0">
              <a:spcBef>
                <a:spcPts val="60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Post about company → new launches, products, etc. </a:t>
            </a:r>
            <a:endParaRPr>
              <a:solidFill>
                <a:schemeClr val="dk1"/>
              </a:solidFill>
              <a:latin typeface="Source Sans Pro"/>
              <a:ea typeface="Source Sans Pro"/>
              <a:cs typeface="Source Sans Pro"/>
              <a:sym typeface="Source Sans Pro"/>
            </a:endParaRPr>
          </a:p>
          <a:p>
            <a:pPr marL="457200" lvl="0" indent="-317500" algn="l" rtl="0">
              <a:spcBef>
                <a:spcPts val="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Talk about current events</a:t>
            </a:r>
            <a:endParaRPr>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Potential Concerns</a:t>
            </a:r>
            <a:endParaRPr sz="3600"/>
          </a:p>
        </p:txBody>
      </p:sp>
      <p:sp>
        <p:nvSpPr>
          <p:cNvPr id="541" name="Google Shape;541;p31"/>
          <p:cNvSpPr txBox="1">
            <a:spLocks noGrp="1"/>
          </p:cNvSpPr>
          <p:nvPr>
            <p:ph type="body" idx="2"/>
          </p:nvPr>
        </p:nvSpPr>
        <p:spPr>
          <a:xfrm>
            <a:off x="3253800" y="2641525"/>
            <a:ext cx="2419800" cy="94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000000"/>
                </a:solidFill>
              </a:rPr>
              <a:t>Not all countries allow access to Twitter.  What is the best way to reach customers around the globe?</a:t>
            </a:r>
            <a:endParaRPr sz="1000">
              <a:solidFill>
                <a:srgbClr val="000000"/>
              </a:solidFill>
            </a:endParaRPr>
          </a:p>
          <a:p>
            <a:pPr marL="0" lvl="0" indent="0" algn="l" rtl="0">
              <a:spcBef>
                <a:spcPts val="600"/>
              </a:spcBef>
              <a:spcAft>
                <a:spcPts val="0"/>
              </a:spcAft>
              <a:buNone/>
            </a:pPr>
            <a:endParaRPr>
              <a:solidFill>
                <a:srgbClr val="000000"/>
              </a:solidFill>
            </a:endParaRPr>
          </a:p>
        </p:txBody>
      </p:sp>
      <p:sp>
        <p:nvSpPr>
          <p:cNvPr id="542" name="Google Shape;542;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543" name="Google Shape;543;p31"/>
          <p:cNvSpPr txBox="1"/>
          <p:nvPr/>
        </p:nvSpPr>
        <p:spPr>
          <a:xfrm>
            <a:off x="3552022" y="2006950"/>
            <a:ext cx="18813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1"/>
                </a:solidFill>
                <a:latin typeface="Roboto Slab Regular"/>
                <a:ea typeface="Roboto Slab Regular"/>
                <a:cs typeface="Roboto Slab Regular"/>
                <a:sym typeface="Roboto Slab Regular"/>
              </a:rPr>
              <a:t>GLOBAL</a:t>
            </a:r>
            <a:endParaRPr sz="1800">
              <a:solidFill>
                <a:schemeClr val="accent1"/>
              </a:solidFill>
              <a:latin typeface="Roboto Slab Regular"/>
              <a:ea typeface="Roboto Slab Regular"/>
              <a:cs typeface="Roboto Slab Regular"/>
              <a:sym typeface="Roboto Slab Regular"/>
            </a:endParaRPr>
          </a:p>
        </p:txBody>
      </p:sp>
      <p:sp>
        <p:nvSpPr>
          <p:cNvPr id="544" name="Google Shape;544;p31"/>
          <p:cNvSpPr txBox="1"/>
          <p:nvPr/>
        </p:nvSpPr>
        <p:spPr>
          <a:xfrm>
            <a:off x="6142822" y="2006950"/>
            <a:ext cx="18813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1"/>
                </a:solidFill>
                <a:latin typeface="Roboto Slab Regular"/>
                <a:ea typeface="Roboto Slab Regular"/>
                <a:cs typeface="Roboto Slab Regular"/>
                <a:sym typeface="Roboto Slab Regular"/>
              </a:rPr>
              <a:t>LANGUAGE</a:t>
            </a:r>
            <a:endParaRPr sz="1800">
              <a:solidFill>
                <a:schemeClr val="accent1"/>
              </a:solidFill>
              <a:latin typeface="Roboto Slab Regular"/>
              <a:ea typeface="Roboto Slab Regular"/>
              <a:cs typeface="Roboto Slab Regular"/>
              <a:sym typeface="Roboto Slab Regular"/>
            </a:endParaRPr>
          </a:p>
        </p:txBody>
      </p:sp>
      <p:sp>
        <p:nvSpPr>
          <p:cNvPr id="545" name="Google Shape;545;p31"/>
          <p:cNvSpPr txBox="1"/>
          <p:nvPr/>
        </p:nvSpPr>
        <p:spPr>
          <a:xfrm>
            <a:off x="739489" y="2006950"/>
            <a:ext cx="18813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1"/>
                </a:solidFill>
                <a:latin typeface="Roboto Slab Regular"/>
                <a:ea typeface="Roboto Slab Regular"/>
                <a:cs typeface="Roboto Slab Regular"/>
                <a:sym typeface="Roboto Slab Regular"/>
              </a:rPr>
              <a:t>SENSITIVITY</a:t>
            </a:r>
            <a:endParaRPr sz="1800">
              <a:solidFill>
                <a:schemeClr val="accent1"/>
              </a:solidFill>
              <a:latin typeface="Roboto Slab Regular"/>
              <a:ea typeface="Roboto Slab Regular"/>
              <a:cs typeface="Roboto Slab Regular"/>
              <a:sym typeface="Roboto Slab Regular"/>
            </a:endParaRPr>
          </a:p>
        </p:txBody>
      </p:sp>
      <p:sp>
        <p:nvSpPr>
          <p:cNvPr id="546" name="Google Shape;546;p31"/>
          <p:cNvSpPr/>
          <p:nvPr/>
        </p:nvSpPr>
        <p:spPr>
          <a:xfrm>
            <a:off x="1541757" y="1749297"/>
            <a:ext cx="271760" cy="270723"/>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547" name="Google Shape;547;p31"/>
          <p:cNvGrpSpPr/>
          <p:nvPr/>
        </p:nvGrpSpPr>
        <p:grpSpPr>
          <a:xfrm>
            <a:off x="4362172" y="1756947"/>
            <a:ext cx="330816" cy="330816"/>
            <a:chOff x="5941025" y="3634400"/>
            <a:chExt cx="467650" cy="467650"/>
          </a:xfrm>
        </p:grpSpPr>
        <p:sp>
          <p:nvSpPr>
            <p:cNvPr id="548" name="Google Shape;548;p31"/>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49" name="Google Shape;549;p31"/>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0" name="Google Shape;550;p31"/>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1" name="Google Shape;551;p31"/>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2" name="Google Shape;552;p31"/>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3" name="Google Shape;553;p31"/>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554" name="Google Shape;554;p31"/>
          <p:cNvSpPr txBox="1">
            <a:spLocks noGrp="1"/>
          </p:cNvSpPr>
          <p:nvPr>
            <p:ph type="body" idx="2"/>
          </p:nvPr>
        </p:nvSpPr>
        <p:spPr>
          <a:xfrm>
            <a:off x="557550" y="2682400"/>
            <a:ext cx="2419800" cy="94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000000"/>
                </a:solidFill>
              </a:rPr>
              <a:t>The market reacts to all news. How can CEO tweets leverage this sensitivity with their tweets to increase market cap?</a:t>
            </a:r>
            <a:endParaRPr sz="1000">
              <a:solidFill>
                <a:srgbClr val="000000"/>
              </a:solidFill>
            </a:endParaRPr>
          </a:p>
          <a:p>
            <a:pPr marL="0" lvl="0" indent="0" algn="l" rtl="0">
              <a:spcBef>
                <a:spcPts val="600"/>
              </a:spcBef>
              <a:spcAft>
                <a:spcPts val="0"/>
              </a:spcAft>
              <a:buNone/>
            </a:pPr>
            <a:endParaRPr>
              <a:solidFill>
                <a:srgbClr val="000000"/>
              </a:solidFill>
            </a:endParaRPr>
          </a:p>
        </p:txBody>
      </p:sp>
      <p:sp>
        <p:nvSpPr>
          <p:cNvPr id="555" name="Google Shape;555;p31"/>
          <p:cNvSpPr txBox="1">
            <a:spLocks noGrp="1"/>
          </p:cNvSpPr>
          <p:nvPr>
            <p:ph type="body" idx="2"/>
          </p:nvPr>
        </p:nvSpPr>
        <p:spPr>
          <a:xfrm>
            <a:off x="5997000" y="2641525"/>
            <a:ext cx="2419800" cy="94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000000"/>
                </a:solidFill>
              </a:rPr>
              <a:t>CEO’s tweet in a variety of languages. How can we make sure that international CEOs can influence customers speaking other languages?</a:t>
            </a:r>
            <a:endParaRPr sz="1000">
              <a:solidFill>
                <a:srgbClr val="000000"/>
              </a:solidFill>
            </a:endParaRPr>
          </a:p>
          <a:p>
            <a:pPr marL="0" lvl="0" indent="0" algn="l" rtl="0">
              <a:spcBef>
                <a:spcPts val="600"/>
              </a:spcBef>
              <a:spcAft>
                <a:spcPts val="0"/>
              </a:spcAft>
              <a:buNone/>
            </a:pPr>
            <a:endParaRPr>
              <a:solidFill>
                <a:srgbClr val="000000"/>
              </a:solidFill>
            </a:endParaRPr>
          </a:p>
        </p:txBody>
      </p:sp>
      <p:grpSp>
        <p:nvGrpSpPr>
          <p:cNvPr id="556" name="Google Shape;556;p31"/>
          <p:cNvGrpSpPr/>
          <p:nvPr/>
        </p:nvGrpSpPr>
        <p:grpSpPr>
          <a:xfrm>
            <a:off x="6955890" y="1725027"/>
            <a:ext cx="366458" cy="366437"/>
            <a:chOff x="1923675" y="1633650"/>
            <a:chExt cx="436000" cy="435975"/>
          </a:xfrm>
        </p:grpSpPr>
        <p:sp>
          <p:nvSpPr>
            <p:cNvPr id="557" name="Google Shape;557;p31"/>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8" name="Google Shape;558;p31"/>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9" name="Google Shape;559;p31"/>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0" name="Google Shape;560;p31"/>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1" name="Google Shape;561;p31"/>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2" name="Google Shape;562;p31"/>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p:nvPr/>
        </p:nvSpPr>
        <p:spPr>
          <a:xfrm>
            <a:off x="5068319" y="4039346"/>
            <a:ext cx="2251800"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accent1"/>
                </a:solidFill>
                <a:latin typeface="Source Sans Pro"/>
                <a:ea typeface="Source Sans Pro"/>
                <a:cs typeface="Source Sans Pro"/>
                <a:sym typeface="Source Sans Pro"/>
              </a:rPr>
              <a:t>INSIGHTS AND</a:t>
            </a:r>
            <a:endParaRPr sz="1800" b="1">
              <a:solidFill>
                <a:schemeClr val="accent1"/>
              </a:solidFill>
              <a:latin typeface="Source Sans Pro"/>
              <a:ea typeface="Source Sans Pro"/>
              <a:cs typeface="Source Sans Pro"/>
              <a:sym typeface="Source Sans Pro"/>
            </a:endParaRPr>
          </a:p>
          <a:p>
            <a:pPr marL="0" lvl="0" indent="0" algn="ctr" rtl="0">
              <a:spcBef>
                <a:spcPts val="0"/>
              </a:spcBef>
              <a:spcAft>
                <a:spcPts val="0"/>
              </a:spcAft>
              <a:buNone/>
            </a:pPr>
            <a:r>
              <a:rPr lang="en" sz="1800" b="1">
                <a:solidFill>
                  <a:schemeClr val="accent1"/>
                </a:solidFill>
                <a:latin typeface="Source Sans Pro"/>
                <a:ea typeface="Source Sans Pro"/>
                <a:cs typeface="Source Sans Pro"/>
                <a:sym typeface="Source Sans Pro"/>
              </a:rPr>
              <a:t> NEXT STEPS</a:t>
            </a:r>
            <a:endParaRPr sz="1800" b="1">
              <a:solidFill>
                <a:schemeClr val="accent1"/>
              </a:solidFill>
              <a:latin typeface="Source Sans Pro"/>
              <a:ea typeface="Source Sans Pro"/>
              <a:cs typeface="Source Sans Pro"/>
              <a:sym typeface="Source Sans Pro"/>
            </a:endParaRPr>
          </a:p>
        </p:txBody>
      </p:sp>
      <p:sp>
        <p:nvSpPr>
          <p:cNvPr id="81" name="Google Shape;81;p14"/>
          <p:cNvSpPr txBox="1"/>
          <p:nvPr/>
        </p:nvSpPr>
        <p:spPr>
          <a:xfrm>
            <a:off x="5317319" y="3374033"/>
            <a:ext cx="1753800" cy="5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6"/>
                </a:solidFill>
                <a:latin typeface="Source Sans Pro"/>
                <a:ea typeface="Source Sans Pro"/>
                <a:cs typeface="Source Sans Pro"/>
                <a:sym typeface="Source Sans Pro"/>
              </a:rPr>
              <a:t>04</a:t>
            </a:r>
            <a:endParaRPr sz="4800">
              <a:solidFill>
                <a:schemeClr val="accent6"/>
              </a:solidFill>
              <a:latin typeface="Source Sans Pro"/>
              <a:ea typeface="Source Sans Pro"/>
              <a:cs typeface="Source Sans Pro"/>
              <a:sym typeface="Source Sans Pro"/>
            </a:endParaRPr>
          </a:p>
        </p:txBody>
      </p:sp>
      <p:sp>
        <p:nvSpPr>
          <p:cNvPr id="82" name="Google Shape;82;p14"/>
          <p:cNvSpPr txBox="1"/>
          <p:nvPr/>
        </p:nvSpPr>
        <p:spPr>
          <a:xfrm>
            <a:off x="4651777" y="2371900"/>
            <a:ext cx="3084900" cy="57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1800" b="1">
                <a:solidFill>
                  <a:schemeClr val="accent1"/>
                </a:solidFill>
                <a:latin typeface="Source Sans Pro"/>
                <a:ea typeface="Source Sans Pro"/>
                <a:cs typeface="Source Sans Pro"/>
                <a:sym typeface="Source Sans Pro"/>
              </a:rPr>
              <a:t>DATA SOURCE AND</a:t>
            </a:r>
            <a:endParaRPr sz="1800" b="1">
              <a:solidFill>
                <a:schemeClr val="accent1"/>
              </a:solidFill>
              <a:latin typeface="Source Sans Pro"/>
              <a:ea typeface="Source Sans Pro"/>
              <a:cs typeface="Source Sans Pro"/>
              <a:sym typeface="Source Sans Pro"/>
            </a:endParaRPr>
          </a:p>
          <a:p>
            <a:pPr marL="0" marR="0" lvl="0" indent="0" algn="ctr" rtl="0">
              <a:lnSpc>
                <a:spcPct val="100000"/>
              </a:lnSpc>
              <a:spcBef>
                <a:spcPts val="0"/>
              </a:spcBef>
              <a:spcAft>
                <a:spcPts val="0"/>
              </a:spcAft>
              <a:buNone/>
            </a:pPr>
            <a:r>
              <a:rPr lang="en" sz="1800" b="1">
                <a:solidFill>
                  <a:schemeClr val="accent1"/>
                </a:solidFill>
                <a:latin typeface="Source Sans Pro"/>
                <a:ea typeface="Source Sans Pro"/>
                <a:cs typeface="Source Sans Pro"/>
                <a:sym typeface="Source Sans Pro"/>
              </a:rPr>
              <a:t>PRE-PROCESSING</a:t>
            </a:r>
            <a:endParaRPr sz="1800" b="1">
              <a:solidFill>
                <a:schemeClr val="accent1"/>
              </a:solidFill>
              <a:latin typeface="Source Sans Pro"/>
              <a:ea typeface="Source Sans Pro"/>
              <a:cs typeface="Source Sans Pro"/>
              <a:sym typeface="Source Sans Pro"/>
            </a:endParaRPr>
          </a:p>
        </p:txBody>
      </p:sp>
      <p:sp>
        <p:nvSpPr>
          <p:cNvPr id="83" name="Google Shape;83;p14"/>
          <p:cNvSpPr txBox="1"/>
          <p:nvPr/>
        </p:nvSpPr>
        <p:spPr>
          <a:xfrm>
            <a:off x="5317319" y="1642483"/>
            <a:ext cx="1753800" cy="57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4800">
                <a:solidFill>
                  <a:schemeClr val="accent6"/>
                </a:solidFill>
                <a:latin typeface="Source Sans Pro"/>
                <a:ea typeface="Source Sans Pro"/>
                <a:cs typeface="Source Sans Pro"/>
                <a:sym typeface="Source Sans Pro"/>
              </a:rPr>
              <a:t>02</a:t>
            </a:r>
            <a:endParaRPr sz="4800">
              <a:solidFill>
                <a:schemeClr val="accent1"/>
              </a:solidFill>
              <a:latin typeface="Source Sans Pro"/>
              <a:ea typeface="Source Sans Pro"/>
              <a:cs typeface="Source Sans Pro"/>
              <a:sym typeface="Source Sans Pro"/>
            </a:endParaRPr>
          </a:p>
        </p:txBody>
      </p:sp>
      <p:sp>
        <p:nvSpPr>
          <p:cNvPr id="84" name="Google Shape;84;p14"/>
          <p:cNvSpPr txBox="1"/>
          <p:nvPr/>
        </p:nvSpPr>
        <p:spPr>
          <a:xfrm>
            <a:off x="1885321" y="2371896"/>
            <a:ext cx="2251800"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accent1"/>
                </a:solidFill>
                <a:latin typeface="Source Sans Pro"/>
                <a:ea typeface="Source Sans Pro"/>
                <a:cs typeface="Source Sans Pro"/>
                <a:sym typeface="Source Sans Pro"/>
              </a:rPr>
              <a:t>PROBLEM AND</a:t>
            </a:r>
            <a:endParaRPr sz="1800" b="1">
              <a:solidFill>
                <a:schemeClr val="accent1"/>
              </a:solidFill>
              <a:latin typeface="Source Sans Pro"/>
              <a:ea typeface="Source Sans Pro"/>
              <a:cs typeface="Source Sans Pro"/>
              <a:sym typeface="Source Sans Pro"/>
            </a:endParaRPr>
          </a:p>
          <a:p>
            <a:pPr marL="0" lvl="0" indent="0" algn="ctr" rtl="0">
              <a:spcBef>
                <a:spcPts val="0"/>
              </a:spcBef>
              <a:spcAft>
                <a:spcPts val="0"/>
              </a:spcAft>
              <a:buNone/>
            </a:pPr>
            <a:r>
              <a:rPr lang="en" sz="1800" b="1">
                <a:solidFill>
                  <a:schemeClr val="accent1"/>
                </a:solidFill>
                <a:latin typeface="Source Sans Pro"/>
                <a:ea typeface="Source Sans Pro"/>
                <a:cs typeface="Source Sans Pro"/>
                <a:sym typeface="Source Sans Pro"/>
              </a:rPr>
              <a:t>SIGNIFICANCE</a:t>
            </a:r>
            <a:endParaRPr sz="1800" b="1">
              <a:solidFill>
                <a:schemeClr val="accent1"/>
              </a:solidFill>
              <a:latin typeface="Source Sans Pro"/>
              <a:ea typeface="Source Sans Pro"/>
              <a:cs typeface="Source Sans Pro"/>
              <a:sym typeface="Source Sans Pro"/>
            </a:endParaRPr>
          </a:p>
        </p:txBody>
      </p:sp>
      <p:sp>
        <p:nvSpPr>
          <p:cNvPr id="85" name="Google Shape;85;p14"/>
          <p:cNvSpPr txBox="1"/>
          <p:nvPr/>
        </p:nvSpPr>
        <p:spPr>
          <a:xfrm>
            <a:off x="2134321" y="1642482"/>
            <a:ext cx="1753800" cy="5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6"/>
                </a:solidFill>
                <a:latin typeface="Source Sans Pro"/>
                <a:ea typeface="Source Sans Pro"/>
                <a:cs typeface="Source Sans Pro"/>
                <a:sym typeface="Source Sans Pro"/>
              </a:rPr>
              <a:t>01</a:t>
            </a:r>
            <a:endParaRPr sz="4800">
              <a:solidFill>
                <a:schemeClr val="accent6"/>
              </a:solidFill>
              <a:latin typeface="Source Sans Pro"/>
              <a:ea typeface="Source Sans Pro"/>
              <a:cs typeface="Source Sans Pro"/>
              <a:sym typeface="Source Sans Pro"/>
            </a:endParaRPr>
          </a:p>
        </p:txBody>
      </p:sp>
      <p:sp>
        <p:nvSpPr>
          <p:cNvPr id="86" name="Google Shape;86;p14"/>
          <p:cNvSpPr txBox="1"/>
          <p:nvPr/>
        </p:nvSpPr>
        <p:spPr>
          <a:xfrm>
            <a:off x="1885321" y="3772846"/>
            <a:ext cx="2251800" cy="5778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1800" b="1">
                <a:solidFill>
                  <a:schemeClr val="accent1"/>
                </a:solidFill>
                <a:latin typeface="Source Sans Pro"/>
                <a:ea typeface="Source Sans Pro"/>
                <a:cs typeface="Source Sans Pro"/>
                <a:sym typeface="Source Sans Pro"/>
              </a:rPr>
              <a:t>ANALYSIS</a:t>
            </a:r>
            <a:endParaRPr sz="1800" b="1">
              <a:solidFill>
                <a:schemeClr val="accent1"/>
              </a:solidFill>
              <a:latin typeface="Source Sans Pro"/>
              <a:ea typeface="Source Sans Pro"/>
              <a:cs typeface="Source Sans Pro"/>
              <a:sym typeface="Source Sans Pro"/>
            </a:endParaRPr>
          </a:p>
        </p:txBody>
      </p:sp>
      <p:sp>
        <p:nvSpPr>
          <p:cNvPr id="87" name="Google Shape;87;p14"/>
          <p:cNvSpPr txBox="1"/>
          <p:nvPr/>
        </p:nvSpPr>
        <p:spPr>
          <a:xfrm>
            <a:off x="2138546" y="3374032"/>
            <a:ext cx="1753800" cy="57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6"/>
                </a:solidFill>
                <a:latin typeface="Source Sans Pro"/>
                <a:ea typeface="Source Sans Pro"/>
                <a:cs typeface="Source Sans Pro"/>
                <a:sym typeface="Source Sans Pro"/>
              </a:rPr>
              <a:t>03</a:t>
            </a:r>
            <a:endParaRPr sz="4800">
              <a:solidFill>
                <a:schemeClr val="accent6"/>
              </a:solidFill>
              <a:latin typeface="Source Sans Pro"/>
              <a:ea typeface="Source Sans Pro"/>
              <a:cs typeface="Source Sans Pro"/>
              <a:sym typeface="Source Sans Pro"/>
            </a:endParaRPr>
          </a:p>
        </p:txBody>
      </p:sp>
      <p:sp>
        <p:nvSpPr>
          <p:cNvPr id="88" name="Google Shape;88;p14"/>
          <p:cNvSpPr txBox="1"/>
          <p:nvPr/>
        </p:nvSpPr>
        <p:spPr>
          <a:xfrm>
            <a:off x="2147850" y="295400"/>
            <a:ext cx="4848300" cy="94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a:solidFill>
                  <a:schemeClr val="accent1"/>
                </a:solidFill>
                <a:latin typeface="Roboto Slab Regular"/>
                <a:ea typeface="Roboto Slab Regular"/>
                <a:cs typeface="Roboto Slab Regular"/>
                <a:sym typeface="Roboto Slab Regular"/>
              </a:rPr>
              <a:t>AGENDA</a:t>
            </a:r>
            <a:endParaRPr sz="4800">
              <a:solidFill>
                <a:schemeClr val="accent1"/>
              </a:solidFill>
              <a:latin typeface="Roboto Slab Regular"/>
              <a:ea typeface="Roboto Slab Regular"/>
              <a:cs typeface="Roboto Slab Regular"/>
              <a:sym typeface="Roboto Slab Regul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66"/>
        <p:cNvGrpSpPr/>
        <p:nvPr/>
      </p:nvGrpSpPr>
      <p:grpSpPr>
        <a:xfrm>
          <a:off x="0" y="0"/>
          <a:ext cx="0" cy="0"/>
          <a:chOff x="0" y="0"/>
          <a:chExt cx="0" cy="0"/>
        </a:xfrm>
      </p:grpSpPr>
      <p:sp>
        <p:nvSpPr>
          <p:cNvPr id="567" name="Google Shape;567;p32"/>
          <p:cNvSpPr/>
          <p:nvPr/>
        </p:nvSpPr>
        <p:spPr>
          <a:xfrm>
            <a:off x="387175" y="327675"/>
            <a:ext cx="2572500" cy="2496900"/>
          </a:xfrm>
          <a:prstGeom prst="ellipse">
            <a:avLst/>
          </a:prstGeom>
          <a:noFill/>
          <a:ln w="9525" cap="flat" cmpd="sng">
            <a:solidFill>
              <a:srgbClr val="ECEFF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91EA"/>
                </a:solidFill>
                <a:latin typeface="Roboto Slab"/>
                <a:ea typeface="Roboto Slab"/>
                <a:cs typeface="Roboto Slab"/>
                <a:sym typeface="Roboto Slab"/>
              </a:rPr>
              <a:t>Questions?</a:t>
            </a:r>
            <a:endParaRPr sz="1800">
              <a:solidFill>
                <a:srgbClr val="FFFFFF"/>
              </a:solidFill>
              <a:latin typeface="Roboto Slab"/>
              <a:ea typeface="Roboto Slab"/>
              <a:cs typeface="Roboto Slab"/>
              <a:sym typeface="Roboto Slab"/>
            </a:endParaRPr>
          </a:p>
        </p:txBody>
      </p:sp>
      <p:sp>
        <p:nvSpPr>
          <p:cNvPr id="568" name="Google Shape;568;p32"/>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3"/>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Appendix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8930-37F6-4C5A-801E-0C277B5BEA80}"/>
              </a:ext>
            </a:extLst>
          </p:cNvPr>
          <p:cNvSpPr>
            <a:spLocks noGrp="1"/>
          </p:cNvSpPr>
          <p:nvPr>
            <p:ph type="title"/>
          </p:nvPr>
        </p:nvSpPr>
        <p:spPr>
          <a:xfrm>
            <a:off x="786150" y="308120"/>
            <a:ext cx="7571700" cy="284728"/>
          </a:xfrm>
        </p:spPr>
        <p:txBody>
          <a:bodyPr/>
          <a:lstStyle/>
          <a:p>
            <a:r>
              <a:rPr lang="en-US" dirty="0"/>
              <a:t>Other CEO Tweets Topic Modeling</a:t>
            </a:r>
          </a:p>
        </p:txBody>
      </p:sp>
      <p:sp>
        <p:nvSpPr>
          <p:cNvPr id="3" name="Slide Number Placeholder 2">
            <a:extLst>
              <a:ext uri="{FF2B5EF4-FFF2-40B4-BE49-F238E27FC236}">
                <a16:creationId xmlns:a16="http://schemas.microsoft.com/office/drawing/2014/main" id="{9B5B1BCF-0336-489C-B03C-955F7CE6A7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4" name="Picture 3" descr="A picture containing accessory, umbrella, rain&#10;&#10;Description automatically generated">
            <a:extLst>
              <a:ext uri="{FF2B5EF4-FFF2-40B4-BE49-F238E27FC236}">
                <a16:creationId xmlns:a16="http://schemas.microsoft.com/office/drawing/2014/main" id="{F29A3EF9-07DC-4385-8A2B-6BBB4AC50BCF}"/>
              </a:ext>
            </a:extLst>
          </p:cNvPr>
          <p:cNvPicPr>
            <a:picLocks noChangeAspect="1"/>
          </p:cNvPicPr>
          <p:nvPr/>
        </p:nvPicPr>
        <p:blipFill>
          <a:blip r:embed="rId2"/>
          <a:stretch>
            <a:fillRect/>
          </a:stretch>
        </p:blipFill>
        <p:spPr>
          <a:xfrm>
            <a:off x="180136" y="633245"/>
            <a:ext cx="2406882" cy="2390129"/>
          </a:xfrm>
          <a:prstGeom prst="rect">
            <a:avLst/>
          </a:prstGeom>
        </p:spPr>
      </p:pic>
      <p:pic>
        <p:nvPicPr>
          <p:cNvPr id="7" name="Picture 6" descr="A close up of a card&#10;&#10;Description automatically generated">
            <a:extLst>
              <a:ext uri="{FF2B5EF4-FFF2-40B4-BE49-F238E27FC236}">
                <a16:creationId xmlns:a16="http://schemas.microsoft.com/office/drawing/2014/main" id="{A46823F4-8088-499A-917B-2B4F03E0894D}"/>
              </a:ext>
            </a:extLst>
          </p:cNvPr>
          <p:cNvPicPr>
            <a:picLocks noChangeAspect="1"/>
          </p:cNvPicPr>
          <p:nvPr/>
        </p:nvPicPr>
        <p:blipFill>
          <a:blip r:embed="rId3"/>
          <a:stretch>
            <a:fillRect/>
          </a:stretch>
        </p:blipFill>
        <p:spPr>
          <a:xfrm>
            <a:off x="6284564" y="667327"/>
            <a:ext cx="2369568" cy="2390129"/>
          </a:xfrm>
          <a:prstGeom prst="rect">
            <a:avLst/>
          </a:prstGeom>
        </p:spPr>
      </p:pic>
      <p:sp>
        <p:nvSpPr>
          <p:cNvPr id="8" name="TextBox 7">
            <a:extLst>
              <a:ext uri="{FF2B5EF4-FFF2-40B4-BE49-F238E27FC236}">
                <a16:creationId xmlns:a16="http://schemas.microsoft.com/office/drawing/2014/main" id="{DE5EAFD1-30E2-4052-AF19-E6A8630D8196}"/>
              </a:ext>
            </a:extLst>
          </p:cNvPr>
          <p:cNvSpPr txBox="1"/>
          <p:nvPr/>
        </p:nvSpPr>
        <p:spPr>
          <a:xfrm>
            <a:off x="2450037" y="1698319"/>
            <a:ext cx="1735811" cy="307777"/>
          </a:xfrm>
          <a:prstGeom prst="rect">
            <a:avLst/>
          </a:prstGeom>
          <a:noFill/>
        </p:spPr>
        <p:txBody>
          <a:bodyPr wrap="square" rtlCol="0">
            <a:spAutoFit/>
          </a:bodyPr>
          <a:lstStyle/>
          <a:p>
            <a:pPr algn="ctr"/>
            <a:r>
              <a:rPr lang="en-US" b="1" dirty="0"/>
              <a:t>Anand Mahindra</a:t>
            </a:r>
          </a:p>
        </p:txBody>
      </p:sp>
      <p:sp>
        <p:nvSpPr>
          <p:cNvPr id="9" name="TextBox 8">
            <a:extLst>
              <a:ext uri="{FF2B5EF4-FFF2-40B4-BE49-F238E27FC236}">
                <a16:creationId xmlns:a16="http://schemas.microsoft.com/office/drawing/2014/main" id="{9F4A0988-2700-4813-BD04-64DBFD0455AD}"/>
              </a:ext>
            </a:extLst>
          </p:cNvPr>
          <p:cNvSpPr txBox="1"/>
          <p:nvPr/>
        </p:nvSpPr>
        <p:spPr>
          <a:xfrm>
            <a:off x="4976861" y="1679893"/>
            <a:ext cx="1735811" cy="307777"/>
          </a:xfrm>
          <a:prstGeom prst="rect">
            <a:avLst/>
          </a:prstGeom>
          <a:noFill/>
        </p:spPr>
        <p:txBody>
          <a:bodyPr wrap="square" rtlCol="0">
            <a:spAutoFit/>
          </a:bodyPr>
          <a:lstStyle/>
          <a:p>
            <a:pPr algn="ctr"/>
            <a:r>
              <a:rPr lang="en-US" b="1" dirty="0"/>
              <a:t>Sundar Pichai</a:t>
            </a:r>
          </a:p>
        </p:txBody>
      </p:sp>
      <p:pic>
        <p:nvPicPr>
          <p:cNvPr id="11" name="Picture 10" descr="A picture containing accessory, umbrella&#10;&#10;Description automatically generated">
            <a:extLst>
              <a:ext uri="{FF2B5EF4-FFF2-40B4-BE49-F238E27FC236}">
                <a16:creationId xmlns:a16="http://schemas.microsoft.com/office/drawing/2014/main" id="{5E64F675-33D8-4679-B33A-505654D829DA}"/>
              </a:ext>
            </a:extLst>
          </p:cNvPr>
          <p:cNvPicPr>
            <a:picLocks noChangeAspect="1"/>
          </p:cNvPicPr>
          <p:nvPr/>
        </p:nvPicPr>
        <p:blipFill>
          <a:blip r:embed="rId4"/>
          <a:stretch>
            <a:fillRect/>
          </a:stretch>
        </p:blipFill>
        <p:spPr>
          <a:xfrm>
            <a:off x="6284564" y="2895158"/>
            <a:ext cx="2508511" cy="2248293"/>
          </a:xfrm>
          <a:prstGeom prst="rect">
            <a:avLst/>
          </a:prstGeom>
        </p:spPr>
      </p:pic>
      <p:sp>
        <p:nvSpPr>
          <p:cNvPr id="13" name="TextBox 12">
            <a:extLst>
              <a:ext uri="{FF2B5EF4-FFF2-40B4-BE49-F238E27FC236}">
                <a16:creationId xmlns:a16="http://schemas.microsoft.com/office/drawing/2014/main" id="{27F30ECC-1CE4-44B9-B610-9039F42FE196}"/>
              </a:ext>
            </a:extLst>
          </p:cNvPr>
          <p:cNvSpPr txBox="1"/>
          <p:nvPr/>
        </p:nvSpPr>
        <p:spPr>
          <a:xfrm>
            <a:off x="5046603" y="4019304"/>
            <a:ext cx="1735811" cy="307777"/>
          </a:xfrm>
          <a:prstGeom prst="rect">
            <a:avLst/>
          </a:prstGeom>
          <a:noFill/>
        </p:spPr>
        <p:txBody>
          <a:bodyPr wrap="square" rtlCol="0">
            <a:spAutoFit/>
          </a:bodyPr>
          <a:lstStyle/>
          <a:p>
            <a:pPr algn="ctr"/>
            <a:r>
              <a:rPr lang="en-US" b="1" dirty="0"/>
              <a:t>Marc Benioff</a:t>
            </a:r>
          </a:p>
        </p:txBody>
      </p:sp>
      <p:pic>
        <p:nvPicPr>
          <p:cNvPr id="15" name="Picture 14" descr="A picture containing umbrella&#10;&#10;Description automatically generated">
            <a:extLst>
              <a:ext uri="{FF2B5EF4-FFF2-40B4-BE49-F238E27FC236}">
                <a16:creationId xmlns:a16="http://schemas.microsoft.com/office/drawing/2014/main" id="{29107441-8136-4386-8BA4-F6FBC8F1A4A6}"/>
              </a:ext>
            </a:extLst>
          </p:cNvPr>
          <p:cNvPicPr>
            <a:picLocks noChangeAspect="1"/>
          </p:cNvPicPr>
          <p:nvPr/>
        </p:nvPicPr>
        <p:blipFill>
          <a:blip r:embed="rId5"/>
          <a:stretch>
            <a:fillRect/>
          </a:stretch>
        </p:blipFill>
        <p:spPr>
          <a:xfrm>
            <a:off x="137951" y="2913832"/>
            <a:ext cx="2636248" cy="2447944"/>
          </a:xfrm>
          <a:prstGeom prst="rect">
            <a:avLst/>
          </a:prstGeom>
        </p:spPr>
      </p:pic>
      <p:sp>
        <p:nvSpPr>
          <p:cNvPr id="16" name="TextBox 15">
            <a:extLst>
              <a:ext uri="{FF2B5EF4-FFF2-40B4-BE49-F238E27FC236}">
                <a16:creationId xmlns:a16="http://schemas.microsoft.com/office/drawing/2014/main" id="{8937A1D5-E2A8-4A1F-8C4F-2D244A67A20F}"/>
              </a:ext>
            </a:extLst>
          </p:cNvPr>
          <p:cNvSpPr txBox="1"/>
          <p:nvPr/>
        </p:nvSpPr>
        <p:spPr>
          <a:xfrm>
            <a:off x="2423515" y="4019303"/>
            <a:ext cx="1735811" cy="307777"/>
          </a:xfrm>
          <a:prstGeom prst="rect">
            <a:avLst/>
          </a:prstGeom>
          <a:noFill/>
        </p:spPr>
        <p:txBody>
          <a:bodyPr wrap="square" rtlCol="0">
            <a:spAutoFit/>
          </a:bodyPr>
          <a:lstStyle/>
          <a:p>
            <a:pPr algn="ctr"/>
            <a:r>
              <a:rPr lang="en-US" b="1" dirty="0"/>
              <a:t>Daniel </a:t>
            </a:r>
            <a:r>
              <a:rPr lang="en-US" b="1" dirty="0" err="1"/>
              <a:t>Ek</a:t>
            </a:r>
            <a:endParaRPr lang="en-US" b="1" dirty="0"/>
          </a:p>
        </p:txBody>
      </p:sp>
    </p:spTree>
    <p:extLst>
      <p:ext uri="{BB962C8B-B14F-4D97-AF65-F5344CB8AC3E}">
        <p14:creationId xmlns:p14="http://schemas.microsoft.com/office/powerpoint/2010/main" val="3170859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txBox="1">
            <a:spLocks noGrp="1"/>
          </p:cNvSpPr>
          <p:nvPr>
            <p:ph type="ctrTitle" idx="4294967295"/>
          </p:nvPr>
        </p:nvSpPr>
        <p:spPr>
          <a:xfrm>
            <a:off x="533400" y="14045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b="1"/>
              <a:t>BUSINESS</a:t>
            </a:r>
            <a:endParaRPr sz="5000" b="1"/>
          </a:p>
          <a:p>
            <a:pPr marL="0" lvl="0" indent="0" algn="r" rtl="0">
              <a:spcBef>
                <a:spcPts val="0"/>
              </a:spcBef>
              <a:spcAft>
                <a:spcPts val="0"/>
              </a:spcAft>
              <a:buNone/>
            </a:pPr>
            <a:r>
              <a:rPr lang="en" sz="5000" b="1"/>
              <a:t>PROBLEM</a:t>
            </a:r>
            <a:endParaRPr sz="5000" b="1"/>
          </a:p>
        </p:txBody>
      </p:sp>
      <p:sp>
        <p:nvSpPr>
          <p:cNvPr id="95" name="Google Shape;95;p15"/>
          <p:cNvSpPr txBox="1">
            <a:spLocks noGrp="1"/>
          </p:cNvSpPr>
          <p:nvPr>
            <p:ph type="subTitle" idx="4294967295"/>
          </p:nvPr>
        </p:nvSpPr>
        <p:spPr>
          <a:xfrm>
            <a:off x="1066800" y="2394563"/>
            <a:ext cx="5055000" cy="16794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chemeClr val="dk2"/>
                </a:solidFill>
              </a:rPr>
              <a:t>How should a CEO be active on Twitter to increase business success? </a:t>
            </a:r>
            <a:endParaRPr>
              <a:solidFill>
                <a:schemeClr val="dk2"/>
              </a:solidFill>
            </a:endParaRPr>
          </a:p>
        </p:txBody>
      </p:sp>
      <p:cxnSp>
        <p:nvCxnSpPr>
          <p:cNvPr id="96" name="Google Shape;96;p15"/>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97" name="Google Shape;97;p15"/>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98" name="Google Shape;98;p15"/>
          <p:cNvCxnSpPr>
            <a:endCxn id="93"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99" name="Google Shape;99;p15"/>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01" name="Google Shape;101;p15"/>
          <p:cNvPicPr preferRelativeResize="0"/>
          <p:nvPr/>
        </p:nvPicPr>
        <p:blipFill>
          <a:blip r:embed="rId3">
            <a:alphaModFix/>
          </a:blip>
          <a:stretch>
            <a:fillRect/>
          </a:stretch>
        </p:blipFill>
        <p:spPr>
          <a:xfrm>
            <a:off x="6214925" y="1388075"/>
            <a:ext cx="965800" cy="965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252750" y="2319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Problem Significance</a:t>
            </a:r>
            <a:endParaRPr sz="3600"/>
          </a:p>
        </p:txBody>
      </p:sp>
      <p:sp>
        <p:nvSpPr>
          <p:cNvPr id="107" name="Google Shape;107;p16"/>
          <p:cNvSpPr txBox="1">
            <a:spLocks noGrp="1"/>
          </p:cNvSpPr>
          <p:nvPr>
            <p:ph type="body" idx="1"/>
          </p:nvPr>
        </p:nvSpPr>
        <p:spPr>
          <a:xfrm>
            <a:off x="467738" y="2641525"/>
            <a:ext cx="2419800" cy="117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000000"/>
                </a:solidFill>
              </a:rPr>
              <a:t>81% of survey respondents feel that CEOs who engage in social media are better equipped to lead their respective company</a:t>
            </a:r>
            <a:endParaRPr sz="1400">
              <a:solidFill>
                <a:srgbClr val="000000"/>
              </a:solidFill>
            </a:endParaRPr>
          </a:p>
          <a:p>
            <a:pPr marL="0" lvl="0" indent="0" algn="l" rtl="0">
              <a:spcBef>
                <a:spcPts val="600"/>
              </a:spcBef>
              <a:spcAft>
                <a:spcPts val="0"/>
              </a:spcAft>
              <a:buNone/>
            </a:pPr>
            <a:endParaRPr sz="1400">
              <a:solidFill>
                <a:srgbClr val="000000"/>
              </a:solidFill>
            </a:endParaRPr>
          </a:p>
        </p:txBody>
      </p:sp>
      <p:sp>
        <p:nvSpPr>
          <p:cNvPr id="108" name="Google Shape;108;p16"/>
          <p:cNvSpPr txBox="1">
            <a:spLocks noGrp="1"/>
          </p:cNvSpPr>
          <p:nvPr>
            <p:ph type="body" idx="2"/>
          </p:nvPr>
        </p:nvSpPr>
        <p:spPr>
          <a:xfrm>
            <a:off x="3101400" y="2641525"/>
            <a:ext cx="2419800" cy="6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rgbClr val="000000"/>
                </a:solidFill>
              </a:rPr>
              <a:t>Allows CEOs to build their company brand, encourage company culture, and set the tone for how customers should view the business</a:t>
            </a:r>
            <a:endParaRPr sz="1400">
              <a:solidFill>
                <a:srgbClr val="000000"/>
              </a:solidFill>
            </a:endParaRPr>
          </a:p>
          <a:p>
            <a:pPr marL="0" lvl="0" indent="0" algn="l" rtl="0">
              <a:spcBef>
                <a:spcPts val="600"/>
              </a:spcBef>
              <a:spcAft>
                <a:spcPts val="0"/>
              </a:spcAft>
              <a:buNone/>
            </a:pPr>
            <a:endParaRPr sz="1400">
              <a:solidFill>
                <a:srgbClr val="000000"/>
              </a:solidFill>
            </a:endParaRPr>
          </a:p>
        </p:txBody>
      </p:sp>
      <p:sp>
        <p:nvSpPr>
          <p:cNvPr id="109" name="Google Shape;109;p16"/>
          <p:cNvSpPr txBox="1">
            <a:spLocks noGrp="1"/>
          </p:cNvSpPr>
          <p:nvPr>
            <p:ph type="body" idx="3"/>
          </p:nvPr>
        </p:nvSpPr>
        <p:spPr>
          <a:xfrm>
            <a:off x="5861850" y="2563650"/>
            <a:ext cx="2419800" cy="1174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400">
                <a:solidFill>
                  <a:srgbClr val="000000"/>
                </a:solidFill>
              </a:rPr>
              <a:t>Monthly active users on Twitter has increased, so direct interaction with the CEO/brand increases company presence. </a:t>
            </a:r>
            <a:endParaRPr sz="1400">
              <a:solidFill>
                <a:srgbClr val="000000"/>
              </a:solidFill>
            </a:endParaRPr>
          </a:p>
        </p:txBody>
      </p:sp>
      <p:sp>
        <p:nvSpPr>
          <p:cNvPr id="110" name="Google Shape;110;p1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11" name="Google Shape;111;p16"/>
          <p:cNvSpPr txBox="1"/>
          <p:nvPr/>
        </p:nvSpPr>
        <p:spPr>
          <a:xfrm>
            <a:off x="3399622" y="2006950"/>
            <a:ext cx="18813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1"/>
                </a:solidFill>
                <a:latin typeface="Roboto Slab Regular"/>
                <a:ea typeface="Roboto Slab Regular"/>
                <a:cs typeface="Roboto Slab Regular"/>
                <a:sym typeface="Roboto Slab Regular"/>
              </a:rPr>
              <a:t>ENGAGEMENT</a:t>
            </a:r>
            <a:endParaRPr sz="1800">
              <a:solidFill>
                <a:schemeClr val="accent1"/>
              </a:solidFill>
              <a:latin typeface="Roboto Slab Regular"/>
              <a:ea typeface="Roboto Slab Regular"/>
              <a:cs typeface="Roboto Slab Regular"/>
              <a:sym typeface="Roboto Slab Regular"/>
            </a:endParaRPr>
          </a:p>
        </p:txBody>
      </p:sp>
      <p:sp>
        <p:nvSpPr>
          <p:cNvPr id="112" name="Google Shape;112;p16"/>
          <p:cNvSpPr txBox="1"/>
          <p:nvPr/>
        </p:nvSpPr>
        <p:spPr>
          <a:xfrm>
            <a:off x="5908376" y="2006950"/>
            <a:ext cx="24198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1"/>
                </a:solidFill>
                <a:latin typeface="Roboto Slab Regular"/>
                <a:ea typeface="Roboto Slab Regular"/>
                <a:cs typeface="Roboto Slab Regular"/>
                <a:sym typeface="Roboto Slab Regular"/>
              </a:rPr>
              <a:t>BUSINESS SUCCESS</a:t>
            </a:r>
            <a:endParaRPr sz="1800">
              <a:solidFill>
                <a:schemeClr val="accent1"/>
              </a:solidFill>
              <a:latin typeface="Roboto Slab Regular"/>
              <a:ea typeface="Roboto Slab Regular"/>
              <a:cs typeface="Roboto Slab Regular"/>
              <a:sym typeface="Roboto Slab Regular"/>
            </a:endParaRPr>
          </a:p>
        </p:txBody>
      </p:sp>
      <p:sp>
        <p:nvSpPr>
          <p:cNvPr id="113" name="Google Shape;113;p16"/>
          <p:cNvSpPr txBox="1"/>
          <p:nvPr/>
        </p:nvSpPr>
        <p:spPr>
          <a:xfrm>
            <a:off x="739489" y="2006950"/>
            <a:ext cx="18813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accent1"/>
                </a:solidFill>
                <a:latin typeface="Roboto Slab Regular"/>
                <a:ea typeface="Roboto Slab Regular"/>
                <a:cs typeface="Roboto Slab Regular"/>
                <a:sym typeface="Roboto Slab Regular"/>
              </a:rPr>
              <a:t>RELEVANCE</a:t>
            </a:r>
            <a:endParaRPr sz="1800">
              <a:solidFill>
                <a:schemeClr val="accent1"/>
              </a:solidFill>
              <a:latin typeface="Roboto Slab Regular"/>
              <a:ea typeface="Roboto Slab Regular"/>
              <a:cs typeface="Roboto Slab Regular"/>
              <a:sym typeface="Roboto Slab Regular"/>
            </a:endParaRPr>
          </a:p>
        </p:txBody>
      </p:sp>
      <p:sp>
        <p:nvSpPr>
          <p:cNvPr id="114" name="Google Shape;114;p16"/>
          <p:cNvSpPr/>
          <p:nvPr/>
        </p:nvSpPr>
        <p:spPr>
          <a:xfrm>
            <a:off x="1541757" y="1749297"/>
            <a:ext cx="271760" cy="270723"/>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5" name="Google Shape;115;p16"/>
          <p:cNvSpPr/>
          <p:nvPr/>
        </p:nvSpPr>
        <p:spPr>
          <a:xfrm>
            <a:off x="6777953" y="1750401"/>
            <a:ext cx="306253" cy="23324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116" name="Google Shape;116;p16"/>
          <p:cNvGrpSpPr/>
          <p:nvPr/>
        </p:nvGrpSpPr>
        <p:grpSpPr>
          <a:xfrm>
            <a:off x="4190589" y="1713907"/>
            <a:ext cx="306253" cy="306253"/>
            <a:chOff x="892750" y="4993750"/>
            <a:chExt cx="483125" cy="483125"/>
          </a:xfrm>
        </p:grpSpPr>
        <p:sp>
          <p:nvSpPr>
            <p:cNvPr id="117" name="Google Shape;117;p16"/>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8" name="Google Shape;118;p16"/>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19" name="Google Shape;119;p16"/>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20" name="Google Shape;120;p16"/>
          <p:cNvSpPr txBox="1"/>
          <p:nvPr/>
        </p:nvSpPr>
        <p:spPr>
          <a:xfrm>
            <a:off x="2618650" y="4909550"/>
            <a:ext cx="3956400" cy="15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latin typeface="Source Sans Pro"/>
                <a:ea typeface="Source Sans Pro"/>
                <a:cs typeface="Source Sans Pro"/>
                <a:sym typeface="Source Sans Pro"/>
              </a:rPr>
              <a:t>http://www.brandfog.com/CEOSocialMediaSurvey/BRANDfog_2012_CEO_Survey.pdf</a:t>
            </a:r>
            <a:endParaRPr sz="8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26" name="Google Shape;126;p17"/>
          <p:cNvSpPr txBox="1"/>
          <p:nvPr/>
        </p:nvSpPr>
        <p:spPr>
          <a:xfrm>
            <a:off x="7335595" y="3858835"/>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a:solidFill>
                  <a:srgbClr val="123D60"/>
                </a:solidFill>
                <a:latin typeface="Barlow Semi Condensed"/>
                <a:ea typeface="Barlow Semi Condensed"/>
                <a:cs typeface="Barlow Semi Condensed"/>
                <a:sym typeface="Barlow Semi Condensed"/>
              </a:rPr>
              <a:t>Non-profit</a:t>
            </a:r>
            <a:endParaRPr>
              <a:solidFill>
                <a:srgbClr val="123D60"/>
              </a:solidFill>
              <a:latin typeface="Barlow Semi Condensed"/>
              <a:ea typeface="Barlow Semi Condensed"/>
              <a:cs typeface="Barlow Semi Condensed"/>
              <a:sym typeface="Barlow Semi Condensed"/>
            </a:endParaRPr>
          </a:p>
        </p:txBody>
      </p:sp>
      <p:sp>
        <p:nvSpPr>
          <p:cNvPr id="127" name="Google Shape;127;p17"/>
          <p:cNvSpPr txBox="1"/>
          <p:nvPr/>
        </p:nvSpPr>
        <p:spPr>
          <a:xfrm>
            <a:off x="7359910" y="2915814"/>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a:solidFill>
                  <a:srgbClr val="123D60"/>
                </a:solidFill>
                <a:latin typeface="Source Sans Pro"/>
                <a:ea typeface="Source Sans Pro"/>
                <a:cs typeface="Source Sans Pro"/>
                <a:sym typeface="Source Sans Pro"/>
              </a:rPr>
              <a:t>Airline</a:t>
            </a:r>
            <a:endParaRPr>
              <a:solidFill>
                <a:srgbClr val="123D60"/>
              </a:solidFill>
              <a:latin typeface="Source Sans Pro"/>
              <a:ea typeface="Source Sans Pro"/>
              <a:cs typeface="Source Sans Pro"/>
              <a:sym typeface="Source Sans Pro"/>
            </a:endParaRPr>
          </a:p>
        </p:txBody>
      </p:sp>
      <p:sp>
        <p:nvSpPr>
          <p:cNvPr id="128" name="Google Shape;128;p17"/>
          <p:cNvSpPr txBox="1"/>
          <p:nvPr/>
        </p:nvSpPr>
        <p:spPr>
          <a:xfrm>
            <a:off x="7359910" y="3377234"/>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endParaRPr>
              <a:solidFill>
                <a:srgbClr val="123D60"/>
              </a:solidFill>
              <a:latin typeface="Barlow Semi Condensed"/>
              <a:ea typeface="Barlow Semi Condensed"/>
              <a:cs typeface="Barlow Semi Condensed"/>
              <a:sym typeface="Barlow Semi Condensed"/>
            </a:endParaRPr>
          </a:p>
        </p:txBody>
      </p:sp>
      <p:grpSp>
        <p:nvGrpSpPr>
          <p:cNvPr id="129" name="Google Shape;129;p17"/>
          <p:cNvGrpSpPr/>
          <p:nvPr/>
        </p:nvGrpSpPr>
        <p:grpSpPr>
          <a:xfrm>
            <a:off x="5659228" y="1529403"/>
            <a:ext cx="1540554" cy="1182134"/>
            <a:chOff x="5621687" y="2326853"/>
            <a:chExt cx="1460102" cy="1120400"/>
          </a:xfrm>
        </p:grpSpPr>
        <p:grpSp>
          <p:nvGrpSpPr>
            <p:cNvPr id="130" name="Google Shape;130;p17"/>
            <p:cNvGrpSpPr/>
            <p:nvPr/>
          </p:nvGrpSpPr>
          <p:grpSpPr>
            <a:xfrm>
              <a:off x="5622590" y="2326853"/>
              <a:ext cx="944302" cy="233397"/>
              <a:chOff x="3212610" y="1680550"/>
              <a:chExt cx="1139773" cy="281744"/>
            </a:xfrm>
          </p:grpSpPr>
          <p:sp>
            <p:nvSpPr>
              <p:cNvPr id="131" name="Google Shape;131;p17"/>
              <p:cNvSpPr/>
              <p:nvPr/>
            </p:nvSpPr>
            <p:spPr>
              <a:xfrm>
                <a:off x="3262675" y="1725150"/>
                <a:ext cx="1035300" cy="191100"/>
              </a:xfrm>
              <a:prstGeom prst="roundRect">
                <a:avLst>
                  <a:gd name="adj" fmla="val 16667"/>
                </a:avLst>
              </a:pr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132" name="Google Shape;132;p17"/>
              <p:cNvSpPr/>
              <p:nvPr/>
            </p:nvSpPr>
            <p:spPr>
              <a:xfrm>
                <a:off x="3212610" y="1680550"/>
                <a:ext cx="1139773" cy="281744"/>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p:nvPr/>
            </p:nvSpPr>
            <p:spPr>
              <a:xfrm>
                <a:off x="3262680" y="1725139"/>
                <a:ext cx="251100" cy="191100"/>
              </a:xfrm>
              <a:prstGeom prst="roundRect">
                <a:avLst>
                  <a:gd name="adj" fmla="val 16667"/>
                </a:avLst>
              </a:prstGeom>
              <a:solidFill>
                <a:srgbClr val="0091EA">
                  <a:alpha val="3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7"/>
            <p:cNvGrpSpPr/>
            <p:nvPr/>
          </p:nvGrpSpPr>
          <p:grpSpPr>
            <a:xfrm>
              <a:off x="5621687" y="3213856"/>
              <a:ext cx="944302" cy="233397"/>
              <a:chOff x="3211520" y="3457844"/>
              <a:chExt cx="1139773" cy="281744"/>
            </a:xfrm>
          </p:grpSpPr>
          <p:sp>
            <p:nvSpPr>
              <p:cNvPr id="135" name="Google Shape;135;p17"/>
              <p:cNvSpPr/>
              <p:nvPr/>
            </p:nvSpPr>
            <p:spPr>
              <a:xfrm>
                <a:off x="3260512" y="3502837"/>
                <a:ext cx="1035300" cy="191100"/>
              </a:xfrm>
              <a:prstGeom prst="roundRect">
                <a:avLst>
                  <a:gd name="adj" fmla="val 16667"/>
                </a:avLst>
              </a:prstGeom>
              <a:solidFill>
                <a:srgbClr val="6B7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136" name="Google Shape;136;p17"/>
              <p:cNvSpPr/>
              <p:nvPr/>
            </p:nvSpPr>
            <p:spPr>
              <a:xfrm>
                <a:off x="3211520" y="3457844"/>
                <a:ext cx="1139773" cy="281744"/>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3260451" y="3508752"/>
                <a:ext cx="751996" cy="191116"/>
              </a:xfrm>
              <a:custGeom>
                <a:avLst/>
                <a:gdLst/>
                <a:ahLst/>
                <a:cxnLst/>
                <a:rect l="l" t="t" r="r" b="b"/>
                <a:pathLst>
                  <a:path w="20672" h="16695" extrusionOk="0">
                    <a:moveTo>
                      <a:pt x="2647" y="0"/>
                    </a:moveTo>
                    <a:cubicBezTo>
                      <a:pt x="1195" y="0"/>
                      <a:pt x="1" y="1195"/>
                      <a:pt x="1" y="2646"/>
                    </a:cubicBezTo>
                    <a:lnTo>
                      <a:pt x="1" y="14109"/>
                    </a:lnTo>
                    <a:cubicBezTo>
                      <a:pt x="1" y="15560"/>
                      <a:pt x="1195" y="16694"/>
                      <a:pt x="2647" y="16694"/>
                    </a:cubicBezTo>
                    <a:lnTo>
                      <a:pt x="18025" y="16694"/>
                    </a:lnTo>
                    <a:cubicBezTo>
                      <a:pt x="19462" y="16694"/>
                      <a:pt x="20672" y="15560"/>
                      <a:pt x="20672" y="14109"/>
                    </a:cubicBezTo>
                    <a:lnTo>
                      <a:pt x="20672" y="2646"/>
                    </a:lnTo>
                    <a:cubicBezTo>
                      <a:pt x="20672" y="1195"/>
                      <a:pt x="19462" y="0"/>
                      <a:pt x="18025"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337D4"/>
                  </a:solidFill>
                </a:endParaRPr>
              </a:p>
            </p:txBody>
          </p:sp>
        </p:grpSp>
        <p:grpSp>
          <p:nvGrpSpPr>
            <p:cNvPr id="138" name="Google Shape;138;p17"/>
            <p:cNvGrpSpPr/>
            <p:nvPr/>
          </p:nvGrpSpPr>
          <p:grpSpPr>
            <a:xfrm>
              <a:off x="5623479" y="2762913"/>
              <a:ext cx="944302" cy="233397"/>
              <a:chOff x="3213683" y="2869329"/>
              <a:chExt cx="1139773" cy="281744"/>
            </a:xfrm>
          </p:grpSpPr>
          <p:sp>
            <p:nvSpPr>
              <p:cNvPr id="139" name="Google Shape;139;p17"/>
              <p:cNvSpPr/>
              <p:nvPr/>
            </p:nvSpPr>
            <p:spPr>
              <a:xfrm>
                <a:off x="3262675" y="2914660"/>
                <a:ext cx="1035300" cy="191100"/>
              </a:xfrm>
              <a:prstGeom prst="roundRect">
                <a:avLst>
                  <a:gd name="adj" fmla="val 16667"/>
                </a:avLst>
              </a:pr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140" name="Google Shape;140;p17"/>
              <p:cNvSpPr/>
              <p:nvPr/>
            </p:nvSpPr>
            <p:spPr>
              <a:xfrm>
                <a:off x="3213683" y="2869329"/>
                <a:ext cx="1139773" cy="281744"/>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3262651" y="2917366"/>
                <a:ext cx="161400" cy="191100"/>
              </a:xfrm>
              <a:prstGeom prst="roundRect">
                <a:avLst>
                  <a:gd name="adj" fmla="val 16667"/>
                </a:avLst>
              </a:prstGeom>
              <a:solidFill>
                <a:srgbClr val="0091EA">
                  <a:alpha val="3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2" name="Google Shape;142;p17"/>
            <p:cNvCxnSpPr/>
            <p:nvPr/>
          </p:nvCxnSpPr>
          <p:spPr>
            <a:xfrm>
              <a:off x="6566689" y="2443038"/>
              <a:ext cx="515100" cy="0"/>
            </a:xfrm>
            <a:prstGeom prst="straightConnector1">
              <a:avLst/>
            </a:prstGeom>
            <a:noFill/>
            <a:ln w="19050" cap="flat" cmpd="sng">
              <a:solidFill>
                <a:srgbClr val="123D60"/>
              </a:solidFill>
              <a:prstDash val="solid"/>
              <a:round/>
              <a:headEnd type="none" w="med" len="med"/>
              <a:tailEnd type="diamond" w="med" len="med"/>
            </a:ln>
          </p:spPr>
        </p:cxnSp>
        <p:cxnSp>
          <p:nvCxnSpPr>
            <p:cNvPr id="143" name="Google Shape;143;p17"/>
            <p:cNvCxnSpPr/>
            <p:nvPr/>
          </p:nvCxnSpPr>
          <p:spPr>
            <a:xfrm>
              <a:off x="6566689" y="2883492"/>
              <a:ext cx="515100" cy="0"/>
            </a:xfrm>
            <a:prstGeom prst="straightConnector1">
              <a:avLst/>
            </a:prstGeom>
            <a:noFill/>
            <a:ln w="19050" cap="flat" cmpd="sng">
              <a:solidFill>
                <a:srgbClr val="123D60"/>
              </a:solidFill>
              <a:prstDash val="solid"/>
              <a:round/>
              <a:headEnd type="none" w="med" len="med"/>
              <a:tailEnd type="diamond" w="med" len="med"/>
            </a:ln>
          </p:spPr>
        </p:cxnSp>
        <p:cxnSp>
          <p:nvCxnSpPr>
            <p:cNvPr id="144" name="Google Shape;144;p17"/>
            <p:cNvCxnSpPr/>
            <p:nvPr/>
          </p:nvCxnSpPr>
          <p:spPr>
            <a:xfrm>
              <a:off x="6566689" y="3330653"/>
              <a:ext cx="515100" cy="0"/>
            </a:xfrm>
            <a:prstGeom prst="straightConnector1">
              <a:avLst/>
            </a:prstGeom>
            <a:noFill/>
            <a:ln w="19050" cap="flat" cmpd="sng">
              <a:solidFill>
                <a:srgbClr val="123D60"/>
              </a:solidFill>
              <a:prstDash val="solid"/>
              <a:round/>
              <a:headEnd type="none" w="med" len="med"/>
              <a:tailEnd type="diamond" w="med" len="med"/>
            </a:ln>
          </p:spPr>
        </p:cxnSp>
      </p:grpSp>
      <p:cxnSp>
        <p:nvCxnSpPr>
          <p:cNvPr id="145" name="Google Shape;145;p17"/>
          <p:cNvCxnSpPr/>
          <p:nvPr/>
        </p:nvCxnSpPr>
        <p:spPr>
          <a:xfrm>
            <a:off x="1419418" y="4024500"/>
            <a:ext cx="2674200" cy="0"/>
          </a:xfrm>
          <a:prstGeom prst="straightConnector1">
            <a:avLst/>
          </a:prstGeom>
          <a:noFill/>
          <a:ln w="19050" cap="flat" cmpd="sng">
            <a:solidFill>
              <a:srgbClr val="123D60"/>
            </a:solidFill>
            <a:prstDash val="solid"/>
            <a:round/>
            <a:headEnd type="none" w="med" len="med"/>
            <a:tailEnd type="none" w="med" len="med"/>
          </a:ln>
        </p:spPr>
      </p:cxnSp>
      <p:grpSp>
        <p:nvGrpSpPr>
          <p:cNvPr id="146" name="Google Shape;146;p17"/>
          <p:cNvGrpSpPr/>
          <p:nvPr/>
        </p:nvGrpSpPr>
        <p:grpSpPr>
          <a:xfrm>
            <a:off x="2341454" y="3256365"/>
            <a:ext cx="295536" cy="334667"/>
            <a:chOff x="-57950750" y="2296300"/>
            <a:chExt cx="279625" cy="316650"/>
          </a:xfrm>
        </p:grpSpPr>
        <p:sp>
          <p:nvSpPr>
            <p:cNvPr id="147" name="Google Shape;147;p17"/>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17"/>
          <p:cNvGrpSpPr/>
          <p:nvPr/>
        </p:nvGrpSpPr>
        <p:grpSpPr>
          <a:xfrm>
            <a:off x="5219529" y="2873761"/>
            <a:ext cx="280559" cy="1218884"/>
            <a:chOff x="5204951" y="2302397"/>
            <a:chExt cx="265907" cy="1155231"/>
          </a:xfrm>
        </p:grpSpPr>
        <p:sp>
          <p:nvSpPr>
            <p:cNvPr id="152" name="Google Shape;152;p17"/>
            <p:cNvSpPr/>
            <p:nvPr/>
          </p:nvSpPr>
          <p:spPr>
            <a:xfrm>
              <a:off x="5204951" y="2302397"/>
              <a:ext cx="265907" cy="262698"/>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5210426" y="3204042"/>
              <a:ext cx="254960" cy="253585"/>
            </a:xfrm>
            <a:custGeom>
              <a:avLst/>
              <a:gdLst/>
              <a:ahLst/>
              <a:cxnLst/>
              <a:rect l="l" t="t" r="r" b="b"/>
              <a:pathLst>
                <a:path w="11752" h="11690" extrusionOk="0">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7"/>
          <p:cNvGrpSpPr/>
          <p:nvPr/>
        </p:nvGrpSpPr>
        <p:grpSpPr>
          <a:xfrm>
            <a:off x="3743240" y="3255535"/>
            <a:ext cx="337178" cy="336332"/>
            <a:chOff x="-57578225" y="1904075"/>
            <a:chExt cx="319025" cy="318225"/>
          </a:xfrm>
        </p:grpSpPr>
        <p:sp>
          <p:nvSpPr>
            <p:cNvPr id="155" name="Google Shape;155;p17"/>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9" name="Google Shape;159;p17"/>
          <p:cNvCxnSpPr/>
          <p:nvPr/>
        </p:nvCxnSpPr>
        <p:spPr>
          <a:xfrm rot="10800000" flipH="1">
            <a:off x="1419438" y="2672938"/>
            <a:ext cx="2799900" cy="1200"/>
          </a:xfrm>
          <a:prstGeom prst="straightConnector1">
            <a:avLst/>
          </a:prstGeom>
          <a:noFill/>
          <a:ln w="19050" cap="flat" cmpd="sng">
            <a:solidFill>
              <a:srgbClr val="123D60"/>
            </a:solidFill>
            <a:prstDash val="solid"/>
            <a:round/>
            <a:headEnd type="none" w="med" len="med"/>
            <a:tailEnd type="none" w="med" len="med"/>
          </a:ln>
        </p:spPr>
      </p:cxnSp>
      <p:sp>
        <p:nvSpPr>
          <p:cNvPr id="160" name="Google Shape;160;p17"/>
          <p:cNvSpPr txBox="1"/>
          <p:nvPr/>
        </p:nvSpPr>
        <p:spPr>
          <a:xfrm>
            <a:off x="2880100" y="3095300"/>
            <a:ext cx="843300" cy="5439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sz="2400">
                <a:solidFill>
                  <a:srgbClr val="263238"/>
                </a:solidFill>
                <a:latin typeface="Roboto Slab Regular"/>
                <a:ea typeface="Roboto Slab Regular"/>
                <a:cs typeface="Roboto Slab Regular"/>
                <a:sym typeface="Roboto Slab Regular"/>
              </a:rPr>
              <a:t>12.5%</a:t>
            </a:r>
            <a:endParaRPr sz="2400">
              <a:solidFill>
                <a:srgbClr val="263238"/>
              </a:solidFill>
              <a:latin typeface="Roboto Slab Regular"/>
              <a:ea typeface="Roboto Slab Regular"/>
              <a:cs typeface="Roboto Slab Regular"/>
              <a:sym typeface="Roboto Slab Regular"/>
            </a:endParaRPr>
          </a:p>
        </p:txBody>
      </p:sp>
      <p:sp>
        <p:nvSpPr>
          <p:cNvPr id="161" name="Google Shape;161;p17"/>
          <p:cNvSpPr txBox="1"/>
          <p:nvPr/>
        </p:nvSpPr>
        <p:spPr>
          <a:xfrm>
            <a:off x="1420200" y="3095300"/>
            <a:ext cx="802500" cy="543900"/>
          </a:xfrm>
          <a:prstGeom prst="rect">
            <a:avLst/>
          </a:prstGeom>
          <a:noFill/>
          <a:ln>
            <a:noFill/>
          </a:ln>
        </p:spPr>
        <p:txBody>
          <a:bodyPr spcFirstLastPara="1" wrap="square" lIns="0" tIns="6350" rIns="0" bIns="0" anchor="b" anchorCtr="0">
            <a:noAutofit/>
          </a:bodyPr>
          <a:lstStyle/>
          <a:p>
            <a:pPr marL="0" marR="0" lvl="0" indent="0" algn="r" rtl="0">
              <a:lnSpc>
                <a:spcPct val="100000"/>
              </a:lnSpc>
              <a:spcBef>
                <a:spcPts val="0"/>
              </a:spcBef>
              <a:spcAft>
                <a:spcPts val="0"/>
              </a:spcAft>
              <a:buNone/>
            </a:pPr>
            <a:r>
              <a:rPr lang="en" sz="2400">
                <a:solidFill>
                  <a:srgbClr val="263238"/>
                </a:solidFill>
                <a:latin typeface="Roboto Slab Regular"/>
                <a:ea typeface="Roboto Slab Regular"/>
                <a:cs typeface="Roboto Slab Regular"/>
                <a:sym typeface="Roboto Slab Regular"/>
              </a:rPr>
              <a:t>87.5%</a:t>
            </a:r>
            <a:endParaRPr sz="2400">
              <a:solidFill>
                <a:srgbClr val="263238"/>
              </a:solidFill>
              <a:latin typeface="Roboto Slab Regular"/>
              <a:ea typeface="Roboto Slab Regular"/>
              <a:cs typeface="Roboto Slab Regular"/>
              <a:sym typeface="Roboto Slab Regular"/>
            </a:endParaRPr>
          </a:p>
        </p:txBody>
      </p:sp>
      <p:sp>
        <p:nvSpPr>
          <p:cNvPr id="162" name="Google Shape;162;p17"/>
          <p:cNvSpPr txBox="1"/>
          <p:nvPr/>
        </p:nvSpPr>
        <p:spPr>
          <a:xfrm>
            <a:off x="1419425" y="2373525"/>
            <a:ext cx="29604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a:solidFill>
                  <a:srgbClr val="123D60"/>
                </a:solidFill>
                <a:latin typeface="Roboto Slab Regular"/>
                <a:ea typeface="Roboto Slab Regular"/>
                <a:cs typeface="Roboto Slab Regular"/>
                <a:sym typeface="Roboto Slab Regular"/>
              </a:rPr>
              <a:t>TOTAL NUMBER OF CEO TWITTER ACCOUNTS ANALYZED</a:t>
            </a:r>
            <a:endParaRPr>
              <a:solidFill>
                <a:srgbClr val="123D60"/>
              </a:solidFill>
              <a:latin typeface="Roboto Slab Regular"/>
              <a:ea typeface="Roboto Slab Regular"/>
              <a:cs typeface="Roboto Slab Regular"/>
              <a:sym typeface="Roboto Slab Regular"/>
            </a:endParaRPr>
          </a:p>
        </p:txBody>
      </p:sp>
      <p:sp>
        <p:nvSpPr>
          <p:cNvPr id="163" name="Google Shape;163;p17"/>
          <p:cNvSpPr txBox="1"/>
          <p:nvPr/>
        </p:nvSpPr>
        <p:spPr>
          <a:xfrm>
            <a:off x="2058044" y="1527775"/>
            <a:ext cx="1142700" cy="5409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sz="3000">
                <a:solidFill>
                  <a:srgbClr val="263238"/>
                </a:solidFill>
                <a:latin typeface="Roboto Slab Regular"/>
                <a:ea typeface="Roboto Slab Regular"/>
                <a:cs typeface="Roboto Slab Regular"/>
                <a:sym typeface="Roboto Slab Regular"/>
              </a:rPr>
              <a:t>31</a:t>
            </a:r>
            <a:endParaRPr sz="3000">
              <a:solidFill>
                <a:srgbClr val="263238"/>
              </a:solidFill>
              <a:latin typeface="Roboto Slab Regular"/>
              <a:ea typeface="Roboto Slab Regular"/>
              <a:cs typeface="Roboto Slab Regular"/>
              <a:sym typeface="Roboto Slab Regular"/>
            </a:endParaRPr>
          </a:p>
        </p:txBody>
      </p:sp>
      <p:sp>
        <p:nvSpPr>
          <p:cNvPr id="164" name="Google Shape;164;p17"/>
          <p:cNvSpPr txBox="1"/>
          <p:nvPr/>
        </p:nvSpPr>
        <p:spPr>
          <a:xfrm>
            <a:off x="1419432" y="3713938"/>
            <a:ext cx="26010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a:solidFill>
                  <a:srgbClr val="123D60"/>
                </a:solidFill>
                <a:latin typeface="Roboto Slab Regular"/>
                <a:ea typeface="Roboto Slab Regular"/>
                <a:cs typeface="Roboto Slab Regular"/>
                <a:sym typeface="Roboto Slab Regular"/>
              </a:rPr>
              <a:t>GENDER</a:t>
            </a:r>
            <a:endParaRPr>
              <a:solidFill>
                <a:srgbClr val="123D60"/>
              </a:solidFill>
              <a:latin typeface="Roboto Slab Regular"/>
              <a:ea typeface="Roboto Slab Regular"/>
              <a:cs typeface="Roboto Slab Regular"/>
              <a:sym typeface="Roboto Slab Regular"/>
            </a:endParaRPr>
          </a:p>
        </p:txBody>
      </p:sp>
      <p:sp>
        <p:nvSpPr>
          <p:cNvPr id="165" name="Google Shape;165;p17"/>
          <p:cNvSpPr txBox="1">
            <a:spLocks noGrp="1"/>
          </p:cNvSpPr>
          <p:nvPr>
            <p:ph type="ctrTitle" idx="4294967295"/>
          </p:nvPr>
        </p:nvSpPr>
        <p:spPr>
          <a:xfrm>
            <a:off x="323049" y="-62025"/>
            <a:ext cx="6054600" cy="94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Overview of Data</a:t>
            </a:r>
            <a:endParaRPr sz="3600"/>
          </a:p>
        </p:txBody>
      </p:sp>
      <p:sp>
        <p:nvSpPr>
          <p:cNvPr id="166" name="Google Shape;166;p17"/>
          <p:cNvSpPr/>
          <p:nvPr/>
        </p:nvSpPr>
        <p:spPr>
          <a:xfrm>
            <a:off x="1462775" y="1681450"/>
            <a:ext cx="434056" cy="279518"/>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txBox="1"/>
          <p:nvPr/>
        </p:nvSpPr>
        <p:spPr>
          <a:xfrm>
            <a:off x="7358910" y="3387314"/>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a:solidFill>
                  <a:srgbClr val="123D60"/>
                </a:solidFill>
                <a:latin typeface="Barlow Semi Condensed"/>
                <a:ea typeface="Barlow Semi Condensed"/>
                <a:cs typeface="Barlow Semi Condensed"/>
                <a:sym typeface="Barlow Semi Condensed"/>
              </a:rPr>
              <a:t>Auto</a:t>
            </a:r>
            <a:endParaRPr>
              <a:solidFill>
                <a:srgbClr val="123D60"/>
              </a:solidFill>
              <a:latin typeface="Barlow Semi Condensed"/>
              <a:ea typeface="Barlow Semi Condensed"/>
              <a:cs typeface="Barlow Semi Condensed"/>
              <a:sym typeface="Barlow Semi Condensed"/>
            </a:endParaRPr>
          </a:p>
        </p:txBody>
      </p:sp>
      <p:sp>
        <p:nvSpPr>
          <p:cNvPr id="168" name="Google Shape;168;p17"/>
          <p:cNvSpPr txBox="1"/>
          <p:nvPr/>
        </p:nvSpPr>
        <p:spPr>
          <a:xfrm>
            <a:off x="7335610" y="4304327"/>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a:solidFill>
                  <a:srgbClr val="123D60"/>
                </a:solidFill>
                <a:latin typeface="Barlow Semi Condensed"/>
                <a:ea typeface="Barlow Semi Condensed"/>
                <a:cs typeface="Barlow Semi Condensed"/>
                <a:sym typeface="Barlow Semi Condensed"/>
              </a:rPr>
              <a:t>Media</a:t>
            </a:r>
            <a:endParaRPr>
              <a:solidFill>
                <a:srgbClr val="123D60"/>
              </a:solidFill>
              <a:latin typeface="Barlow Semi Condensed"/>
              <a:ea typeface="Barlow Semi Condensed"/>
              <a:cs typeface="Barlow Semi Condensed"/>
              <a:sym typeface="Barlow Semi Condensed"/>
            </a:endParaRPr>
          </a:p>
        </p:txBody>
      </p:sp>
      <p:sp>
        <p:nvSpPr>
          <p:cNvPr id="169" name="Google Shape;169;p17"/>
          <p:cNvSpPr txBox="1"/>
          <p:nvPr/>
        </p:nvSpPr>
        <p:spPr>
          <a:xfrm>
            <a:off x="7302760" y="4725614"/>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a:solidFill>
                  <a:srgbClr val="123D60"/>
                </a:solidFill>
                <a:latin typeface="Barlow Semi Condensed"/>
                <a:ea typeface="Barlow Semi Condensed"/>
                <a:cs typeface="Barlow Semi Condensed"/>
                <a:sym typeface="Barlow Semi Condensed"/>
              </a:rPr>
              <a:t>Food</a:t>
            </a:r>
            <a:endParaRPr>
              <a:solidFill>
                <a:srgbClr val="123D60"/>
              </a:solidFill>
              <a:latin typeface="Barlow Semi Condensed"/>
              <a:ea typeface="Barlow Semi Condensed"/>
              <a:cs typeface="Barlow Semi Condensed"/>
              <a:sym typeface="Barlow Semi Condensed"/>
            </a:endParaRPr>
          </a:p>
        </p:txBody>
      </p:sp>
      <p:sp>
        <p:nvSpPr>
          <p:cNvPr id="170" name="Google Shape;170;p17"/>
          <p:cNvSpPr txBox="1"/>
          <p:nvPr/>
        </p:nvSpPr>
        <p:spPr>
          <a:xfrm>
            <a:off x="5290048" y="1128650"/>
            <a:ext cx="1276500" cy="212700"/>
          </a:xfrm>
          <a:prstGeom prst="rect">
            <a:avLst/>
          </a:prstGeom>
          <a:noFill/>
          <a:ln>
            <a:noFill/>
          </a:ln>
        </p:spPr>
        <p:txBody>
          <a:bodyPr spcFirstLastPara="1" wrap="square" lIns="0" tIns="6350" rIns="0" bIns="0" anchor="b" anchorCtr="0">
            <a:noAutofit/>
          </a:bodyPr>
          <a:lstStyle/>
          <a:p>
            <a:pPr marL="0" marR="0" lvl="0" indent="0" algn="l" rtl="0">
              <a:lnSpc>
                <a:spcPct val="100000"/>
              </a:lnSpc>
              <a:spcBef>
                <a:spcPts val="0"/>
              </a:spcBef>
              <a:spcAft>
                <a:spcPts val="0"/>
              </a:spcAft>
              <a:buNone/>
            </a:pPr>
            <a:r>
              <a:rPr lang="en">
                <a:solidFill>
                  <a:srgbClr val="123D60"/>
                </a:solidFill>
                <a:latin typeface="Roboto Slab Regular"/>
                <a:ea typeface="Roboto Slab Regular"/>
                <a:cs typeface="Roboto Slab Regular"/>
                <a:sym typeface="Roboto Slab Regular"/>
              </a:rPr>
              <a:t>INDUSTRY</a:t>
            </a:r>
            <a:endParaRPr>
              <a:solidFill>
                <a:srgbClr val="123D60"/>
              </a:solidFill>
              <a:latin typeface="Roboto Slab Regular"/>
              <a:ea typeface="Roboto Slab Regular"/>
              <a:cs typeface="Roboto Slab Regular"/>
              <a:sym typeface="Roboto Slab Regular"/>
            </a:endParaRPr>
          </a:p>
        </p:txBody>
      </p:sp>
      <p:grpSp>
        <p:nvGrpSpPr>
          <p:cNvPr id="171" name="Google Shape;171;p17"/>
          <p:cNvGrpSpPr/>
          <p:nvPr/>
        </p:nvGrpSpPr>
        <p:grpSpPr>
          <a:xfrm>
            <a:off x="5223038" y="3399037"/>
            <a:ext cx="236347" cy="203048"/>
            <a:chOff x="5268225" y="4341925"/>
            <a:chExt cx="468850" cy="387275"/>
          </a:xfrm>
        </p:grpSpPr>
        <p:sp>
          <p:nvSpPr>
            <p:cNvPr id="172" name="Google Shape;172;p17"/>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3" name="Google Shape;173;p17"/>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4" name="Google Shape;174;p17"/>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5" name="Google Shape;175;p17"/>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6" name="Google Shape;176;p17"/>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7" name="Google Shape;177;p17"/>
            <p:cNvSpPr/>
            <p:nvPr/>
          </p:nvSpPr>
          <p:spPr>
            <a:xfrm>
              <a:off x="5447225" y="4615925"/>
              <a:ext cx="110850" cy="25"/>
            </a:xfrm>
            <a:custGeom>
              <a:avLst/>
              <a:gdLst/>
              <a:ahLst/>
              <a:cxnLst/>
              <a:rect l="l" t="t" r="r" b="b"/>
              <a:pathLst>
                <a:path w="4434" h="1" fill="none" extrusionOk="0">
                  <a:moveTo>
                    <a:pt x="1" y="0"/>
                  </a:moveTo>
                  <a:lnTo>
                    <a:pt x="4434" y="0"/>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8" name="Google Shape;178;p17"/>
            <p:cNvSpPr/>
            <p:nvPr/>
          </p:nvSpPr>
          <p:spPr>
            <a:xfrm>
              <a:off x="5439925" y="4589125"/>
              <a:ext cx="125450" cy="25"/>
            </a:xfrm>
            <a:custGeom>
              <a:avLst/>
              <a:gdLst/>
              <a:ahLst/>
              <a:cxnLst/>
              <a:rect l="l" t="t" r="r" b="b"/>
              <a:pathLst>
                <a:path w="5018" h="1" fill="none" extrusionOk="0">
                  <a:moveTo>
                    <a:pt x="1" y="0"/>
                  </a:moveTo>
                  <a:lnTo>
                    <a:pt x="5018" y="0"/>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9" name="Google Shape;179;p17"/>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180" name="Google Shape;180;p17"/>
          <p:cNvGrpSpPr/>
          <p:nvPr/>
        </p:nvGrpSpPr>
        <p:grpSpPr>
          <a:xfrm>
            <a:off x="5659228" y="2899565"/>
            <a:ext cx="1540554" cy="1182134"/>
            <a:chOff x="5621687" y="2326853"/>
            <a:chExt cx="1460102" cy="1120400"/>
          </a:xfrm>
        </p:grpSpPr>
        <p:grpSp>
          <p:nvGrpSpPr>
            <p:cNvPr id="181" name="Google Shape;181;p17"/>
            <p:cNvGrpSpPr/>
            <p:nvPr/>
          </p:nvGrpSpPr>
          <p:grpSpPr>
            <a:xfrm>
              <a:off x="5622590" y="2326853"/>
              <a:ext cx="944302" cy="233397"/>
              <a:chOff x="3212610" y="1680550"/>
              <a:chExt cx="1139773" cy="281744"/>
            </a:xfrm>
          </p:grpSpPr>
          <p:sp>
            <p:nvSpPr>
              <p:cNvPr id="182" name="Google Shape;182;p17"/>
              <p:cNvSpPr/>
              <p:nvPr/>
            </p:nvSpPr>
            <p:spPr>
              <a:xfrm>
                <a:off x="3262675" y="1725150"/>
                <a:ext cx="1035300" cy="191100"/>
              </a:xfrm>
              <a:prstGeom prst="roundRect">
                <a:avLst>
                  <a:gd name="adj" fmla="val 16667"/>
                </a:avLst>
              </a:pr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183" name="Google Shape;183;p17"/>
              <p:cNvSpPr/>
              <p:nvPr/>
            </p:nvSpPr>
            <p:spPr>
              <a:xfrm>
                <a:off x="3212610" y="1680550"/>
                <a:ext cx="1139773" cy="281744"/>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3262680" y="1725153"/>
                <a:ext cx="270300" cy="191100"/>
              </a:xfrm>
              <a:prstGeom prst="roundRect">
                <a:avLst>
                  <a:gd name="adj" fmla="val 16667"/>
                </a:avLst>
              </a:prstGeom>
              <a:solidFill>
                <a:srgbClr val="0091EA">
                  <a:alpha val="3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7"/>
            <p:cNvGrpSpPr/>
            <p:nvPr/>
          </p:nvGrpSpPr>
          <p:grpSpPr>
            <a:xfrm>
              <a:off x="5621687" y="3213856"/>
              <a:ext cx="944302" cy="233397"/>
              <a:chOff x="3211520" y="3457844"/>
              <a:chExt cx="1139773" cy="281744"/>
            </a:xfrm>
          </p:grpSpPr>
          <p:sp>
            <p:nvSpPr>
              <p:cNvPr id="186" name="Google Shape;186;p17"/>
              <p:cNvSpPr/>
              <p:nvPr/>
            </p:nvSpPr>
            <p:spPr>
              <a:xfrm>
                <a:off x="3260512" y="3502837"/>
                <a:ext cx="1035300" cy="191100"/>
              </a:xfrm>
              <a:prstGeom prst="roundRect">
                <a:avLst>
                  <a:gd name="adj" fmla="val 16667"/>
                </a:avLst>
              </a:prstGeom>
              <a:solidFill>
                <a:srgbClr val="6B7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187" name="Google Shape;187;p17"/>
              <p:cNvSpPr/>
              <p:nvPr/>
            </p:nvSpPr>
            <p:spPr>
              <a:xfrm>
                <a:off x="3211520" y="3457844"/>
                <a:ext cx="1139773" cy="281744"/>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3260482" y="3508738"/>
                <a:ext cx="89923" cy="190365"/>
              </a:xfrm>
              <a:custGeom>
                <a:avLst/>
                <a:gdLst/>
                <a:ahLst/>
                <a:cxnLst/>
                <a:rect l="l" t="t" r="r" b="b"/>
                <a:pathLst>
                  <a:path w="20672" h="16695" extrusionOk="0">
                    <a:moveTo>
                      <a:pt x="2647" y="0"/>
                    </a:moveTo>
                    <a:cubicBezTo>
                      <a:pt x="1195" y="0"/>
                      <a:pt x="1" y="1195"/>
                      <a:pt x="1" y="2646"/>
                    </a:cubicBezTo>
                    <a:lnTo>
                      <a:pt x="1" y="14109"/>
                    </a:lnTo>
                    <a:cubicBezTo>
                      <a:pt x="1" y="15560"/>
                      <a:pt x="1195" y="16694"/>
                      <a:pt x="2647" y="16694"/>
                    </a:cubicBezTo>
                    <a:lnTo>
                      <a:pt x="18025" y="16694"/>
                    </a:lnTo>
                    <a:cubicBezTo>
                      <a:pt x="19462" y="16694"/>
                      <a:pt x="20672" y="15560"/>
                      <a:pt x="20672" y="14109"/>
                    </a:cubicBezTo>
                    <a:lnTo>
                      <a:pt x="20672" y="2646"/>
                    </a:lnTo>
                    <a:cubicBezTo>
                      <a:pt x="20672" y="1195"/>
                      <a:pt x="19462" y="0"/>
                      <a:pt x="18025"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337D4"/>
                  </a:solidFill>
                </a:endParaRPr>
              </a:p>
            </p:txBody>
          </p:sp>
        </p:grpSp>
        <p:grpSp>
          <p:nvGrpSpPr>
            <p:cNvPr id="189" name="Google Shape;189;p17"/>
            <p:cNvGrpSpPr/>
            <p:nvPr/>
          </p:nvGrpSpPr>
          <p:grpSpPr>
            <a:xfrm>
              <a:off x="5623479" y="2762913"/>
              <a:ext cx="944302" cy="233397"/>
              <a:chOff x="3213683" y="2869329"/>
              <a:chExt cx="1139773" cy="281744"/>
            </a:xfrm>
          </p:grpSpPr>
          <p:sp>
            <p:nvSpPr>
              <p:cNvPr id="190" name="Google Shape;190;p17"/>
              <p:cNvSpPr/>
              <p:nvPr/>
            </p:nvSpPr>
            <p:spPr>
              <a:xfrm>
                <a:off x="3262675" y="2914660"/>
                <a:ext cx="1035300" cy="191100"/>
              </a:xfrm>
              <a:prstGeom prst="roundRect">
                <a:avLst>
                  <a:gd name="adj" fmla="val 16667"/>
                </a:avLst>
              </a:pr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191" name="Google Shape;191;p17"/>
              <p:cNvSpPr/>
              <p:nvPr/>
            </p:nvSpPr>
            <p:spPr>
              <a:xfrm>
                <a:off x="3213683" y="2869329"/>
                <a:ext cx="1139773" cy="281744"/>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262651" y="2917380"/>
                <a:ext cx="251100" cy="191100"/>
              </a:xfrm>
              <a:prstGeom prst="roundRect">
                <a:avLst>
                  <a:gd name="adj" fmla="val 16667"/>
                </a:avLst>
              </a:prstGeom>
              <a:solidFill>
                <a:srgbClr val="0091EA">
                  <a:alpha val="3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3" name="Google Shape;193;p17"/>
            <p:cNvCxnSpPr/>
            <p:nvPr/>
          </p:nvCxnSpPr>
          <p:spPr>
            <a:xfrm>
              <a:off x="6566689" y="2443038"/>
              <a:ext cx="515100" cy="0"/>
            </a:xfrm>
            <a:prstGeom prst="straightConnector1">
              <a:avLst/>
            </a:prstGeom>
            <a:noFill/>
            <a:ln w="19050" cap="flat" cmpd="sng">
              <a:solidFill>
                <a:srgbClr val="123D60"/>
              </a:solidFill>
              <a:prstDash val="solid"/>
              <a:round/>
              <a:headEnd type="none" w="med" len="med"/>
              <a:tailEnd type="diamond" w="med" len="med"/>
            </a:ln>
          </p:spPr>
        </p:cxnSp>
        <p:cxnSp>
          <p:nvCxnSpPr>
            <p:cNvPr id="194" name="Google Shape;194;p17"/>
            <p:cNvCxnSpPr/>
            <p:nvPr/>
          </p:nvCxnSpPr>
          <p:spPr>
            <a:xfrm>
              <a:off x="6566689" y="2883492"/>
              <a:ext cx="515100" cy="0"/>
            </a:xfrm>
            <a:prstGeom prst="straightConnector1">
              <a:avLst/>
            </a:prstGeom>
            <a:noFill/>
            <a:ln w="19050" cap="flat" cmpd="sng">
              <a:solidFill>
                <a:srgbClr val="123D60"/>
              </a:solidFill>
              <a:prstDash val="solid"/>
              <a:round/>
              <a:headEnd type="none" w="med" len="med"/>
              <a:tailEnd type="diamond" w="med" len="med"/>
            </a:ln>
          </p:spPr>
        </p:cxnSp>
        <p:cxnSp>
          <p:nvCxnSpPr>
            <p:cNvPr id="195" name="Google Shape;195;p17"/>
            <p:cNvCxnSpPr/>
            <p:nvPr/>
          </p:nvCxnSpPr>
          <p:spPr>
            <a:xfrm>
              <a:off x="6566689" y="3330653"/>
              <a:ext cx="515100" cy="0"/>
            </a:xfrm>
            <a:prstGeom prst="straightConnector1">
              <a:avLst/>
            </a:prstGeom>
            <a:noFill/>
            <a:ln w="19050" cap="flat" cmpd="sng">
              <a:solidFill>
                <a:srgbClr val="123D60"/>
              </a:solidFill>
              <a:prstDash val="solid"/>
              <a:round/>
              <a:headEnd type="none" w="med" len="med"/>
              <a:tailEnd type="diamond" w="med" len="med"/>
            </a:ln>
          </p:spPr>
        </p:cxnSp>
      </p:grpSp>
      <p:sp>
        <p:nvSpPr>
          <p:cNvPr id="196" name="Google Shape;196;p17"/>
          <p:cNvSpPr txBox="1"/>
          <p:nvPr/>
        </p:nvSpPr>
        <p:spPr>
          <a:xfrm>
            <a:off x="7342585" y="1544214"/>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a:solidFill>
                  <a:srgbClr val="123D60"/>
                </a:solidFill>
                <a:latin typeface="Source Sans Pro"/>
                <a:ea typeface="Source Sans Pro"/>
                <a:cs typeface="Source Sans Pro"/>
                <a:sym typeface="Source Sans Pro"/>
              </a:rPr>
              <a:t>Finance</a:t>
            </a:r>
            <a:endParaRPr>
              <a:solidFill>
                <a:srgbClr val="123D60"/>
              </a:solidFill>
              <a:latin typeface="Source Sans Pro"/>
              <a:ea typeface="Source Sans Pro"/>
              <a:cs typeface="Source Sans Pro"/>
              <a:sym typeface="Source Sans Pro"/>
            </a:endParaRPr>
          </a:p>
        </p:txBody>
      </p:sp>
      <p:grpSp>
        <p:nvGrpSpPr>
          <p:cNvPr id="197" name="Google Shape;197;p17"/>
          <p:cNvGrpSpPr/>
          <p:nvPr/>
        </p:nvGrpSpPr>
        <p:grpSpPr>
          <a:xfrm>
            <a:off x="5270954" y="1540941"/>
            <a:ext cx="245467" cy="219263"/>
            <a:chOff x="-65947000" y="1914325"/>
            <a:chExt cx="316650" cy="316625"/>
          </a:xfrm>
        </p:grpSpPr>
        <p:sp>
          <p:nvSpPr>
            <p:cNvPr id="198" name="Google Shape;198;p17"/>
            <p:cNvSpPr/>
            <p:nvPr/>
          </p:nvSpPr>
          <p:spPr>
            <a:xfrm>
              <a:off x="-65840261"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65947000"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17"/>
          <p:cNvSpPr txBox="1"/>
          <p:nvPr/>
        </p:nvSpPr>
        <p:spPr>
          <a:xfrm>
            <a:off x="7359910" y="2039002"/>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a:solidFill>
                  <a:srgbClr val="123D60"/>
                </a:solidFill>
                <a:latin typeface="Barlow Semi Condensed"/>
                <a:ea typeface="Barlow Semi Condensed"/>
                <a:cs typeface="Barlow Semi Condensed"/>
                <a:sym typeface="Barlow Semi Condensed"/>
              </a:rPr>
              <a:t>Services</a:t>
            </a:r>
            <a:endParaRPr>
              <a:solidFill>
                <a:srgbClr val="123D60"/>
              </a:solidFill>
              <a:latin typeface="Barlow Semi Condensed"/>
              <a:ea typeface="Barlow Semi Condensed"/>
              <a:cs typeface="Barlow Semi Condensed"/>
              <a:sym typeface="Barlow Semi Condensed"/>
            </a:endParaRPr>
          </a:p>
        </p:txBody>
      </p:sp>
      <p:sp>
        <p:nvSpPr>
          <p:cNvPr id="201" name="Google Shape;201;p17"/>
          <p:cNvSpPr txBox="1"/>
          <p:nvPr/>
        </p:nvSpPr>
        <p:spPr>
          <a:xfrm>
            <a:off x="7342570" y="2454435"/>
            <a:ext cx="1276500" cy="212700"/>
          </a:xfrm>
          <a:prstGeom prst="rect">
            <a:avLst/>
          </a:prstGeom>
          <a:noFill/>
          <a:ln>
            <a:noFill/>
          </a:ln>
        </p:spPr>
        <p:txBody>
          <a:bodyPr spcFirstLastPara="1" wrap="square" lIns="0" tIns="6350" rIns="0" bIns="0" anchor="ctr" anchorCtr="0">
            <a:noAutofit/>
          </a:bodyPr>
          <a:lstStyle/>
          <a:p>
            <a:pPr marL="0" marR="0" lvl="0" indent="0" algn="l" rtl="0">
              <a:lnSpc>
                <a:spcPct val="100000"/>
              </a:lnSpc>
              <a:spcBef>
                <a:spcPts val="0"/>
              </a:spcBef>
              <a:spcAft>
                <a:spcPts val="0"/>
              </a:spcAft>
              <a:buNone/>
            </a:pPr>
            <a:r>
              <a:rPr lang="en">
                <a:solidFill>
                  <a:srgbClr val="123D60"/>
                </a:solidFill>
                <a:latin typeface="Barlow Semi Condensed"/>
                <a:ea typeface="Barlow Semi Condensed"/>
                <a:cs typeface="Barlow Semi Condensed"/>
                <a:sym typeface="Barlow Semi Condensed"/>
              </a:rPr>
              <a:t>Tech</a:t>
            </a:r>
            <a:endParaRPr>
              <a:solidFill>
                <a:srgbClr val="123D60"/>
              </a:solidFill>
              <a:latin typeface="Barlow Semi Condensed"/>
              <a:ea typeface="Barlow Semi Condensed"/>
              <a:cs typeface="Barlow Semi Condensed"/>
              <a:sym typeface="Barlow Semi Condensed"/>
            </a:endParaRPr>
          </a:p>
        </p:txBody>
      </p:sp>
      <p:grpSp>
        <p:nvGrpSpPr>
          <p:cNvPr id="202" name="Google Shape;202;p17"/>
          <p:cNvGrpSpPr/>
          <p:nvPr/>
        </p:nvGrpSpPr>
        <p:grpSpPr>
          <a:xfrm>
            <a:off x="5659228" y="4271165"/>
            <a:ext cx="1540554" cy="1182134"/>
            <a:chOff x="5621687" y="2326853"/>
            <a:chExt cx="1460102" cy="1120400"/>
          </a:xfrm>
        </p:grpSpPr>
        <p:sp>
          <p:nvSpPr>
            <p:cNvPr id="203" name="Google Shape;203;p17"/>
            <p:cNvSpPr/>
            <p:nvPr/>
          </p:nvSpPr>
          <p:spPr>
            <a:xfrm>
              <a:off x="5622590" y="2326853"/>
              <a:ext cx="944302" cy="233397"/>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7"/>
            <p:cNvGrpSpPr/>
            <p:nvPr/>
          </p:nvGrpSpPr>
          <p:grpSpPr>
            <a:xfrm>
              <a:off x="5621687" y="3213856"/>
              <a:ext cx="944302" cy="233397"/>
              <a:chOff x="3211520" y="3457844"/>
              <a:chExt cx="1139773" cy="281744"/>
            </a:xfrm>
          </p:grpSpPr>
          <p:sp>
            <p:nvSpPr>
              <p:cNvPr id="205" name="Google Shape;205;p17"/>
              <p:cNvSpPr/>
              <p:nvPr/>
            </p:nvSpPr>
            <p:spPr>
              <a:xfrm>
                <a:off x="3260512" y="3502837"/>
                <a:ext cx="1035300" cy="191100"/>
              </a:xfrm>
              <a:prstGeom prst="roundRect">
                <a:avLst>
                  <a:gd name="adj" fmla="val 16667"/>
                </a:avLst>
              </a:prstGeom>
              <a:solidFill>
                <a:srgbClr val="6B7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206" name="Google Shape;206;p17"/>
              <p:cNvSpPr/>
              <p:nvPr/>
            </p:nvSpPr>
            <p:spPr>
              <a:xfrm>
                <a:off x="3211520" y="3457844"/>
                <a:ext cx="1139773" cy="281744"/>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p:nvPr/>
            </p:nvSpPr>
            <p:spPr>
              <a:xfrm>
                <a:off x="3260493" y="3508750"/>
                <a:ext cx="293646" cy="190365"/>
              </a:xfrm>
              <a:custGeom>
                <a:avLst/>
                <a:gdLst/>
                <a:ahLst/>
                <a:cxnLst/>
                <a:rect l="l" t="t" r="r" b="b"/>
                <a:pathLst>
                  <a:path w="20672" h="16695" extrusionOk="0">
                    <a:moveTo>
                      <a:pt x="2647" y="0"/>
                    </a:moveTo>
                    <a:cubicBezTo>
                      <a:pt x="1195" y="0"/>
                      <a:pt x="1" y="1195"/>
                      <a:pt x="1" y="2646"/>
                    </a:cubicBezTo>
                    <a:lnTo>
                      <a:pt x="1" y="14109"/>
                    </a:lnTo>
                    <a:cubicBezTo>
                      <a:pt x="1" y="15560"/>
                      <a:pt x="1195" y="16694"/>
                      <a:pt x="2647" y="16694"/>
                    </a:cubicBezTo>
                    <a:lnTo>
                      <a:pt x="18025" y="16694"/>
                    </a:lnTo>
                    <a:cubicBezTo>
                      <a:pt x="19462" y="16694"/>
                      <a:pt x="20672" y="15560"/>
                      <a:pt x="20672" y="14109"/>
                    </a:cubicBezTo>
                    <a:lnTo>
                      <a:pt x="20672" y="2646"/>
                    </a:lnTo>
                    <a:cubicBezTo>
                      <a:pt x="20672" y="1195"/>
                      <a:pt x="19462" y="0"/>
                      <a:pt x="18025"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7337D4"/>
                  </a:solidFill>
                </a:endParaRPr>
              </a:p>
            </p:txBody>
          </p:sp>
        </p:grpSp>
        <p:grpSp>
          <p:nvGrpSpPr>
            <p:cNvPr id="208" name="Google Shape;208;p17"/>
            <p:cNvGrpSpPr/>
            <p:nvPr/>
          </p:nvGrpSpPr>
          <p:grpSpPr>
            <a:xfrm>
              <a:off x="5623479" y="2762913"/>
              <a:ext cx="944302" cy="233397"/>
              <a:chOff x="3213683" y="2869329"/>
              <a:chExt cx="1139773" cy="281744"/>
            </a:xfrm>
          </p:grpSpPr>
          <p:sp>
            <p:nvSpPr>
              <p:cNvPr id="209" name="Google Shape;209;p17"/>
              <p:cNvSpPr/>
              <p:nvPr/>
            </p:nvSpPr>
            <p:spPr>
              <a:xfrm>
                <a:off x="3262675" y="2914660"/>
                <a:ext cx="1035300" cy="191100"/>
              </a:xfrm>
              <a:prstGeom prst="roundRect">
                <a:avLst>
                  <a:gd name="adj" fmla="val 16667"/>
                </a:avLst>
              </a:pr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210" name="Google Shape;210;p17"/>
              <p:cNvSpPr/>
              <p:nvPr/>
            </p:nvSpPr>
            <p:spPr>
              <a:xfrm>
                <a:off x="3213683" y="2869329"/>
                <a:ext cx="1139773" cy="281744"/>
              </a:xfrm>
              <a:custGeom>
                <a:avLst/>
                <a:gdLst/>
                <a:ahLst/>
                <a:cxnLst/>
                <a:rect l="l" t="t" r="r" b="b"/>
                <a:pathLst>
                  <a:path w="90548" h="24709" extrusionOk="0">
                    <a:moveTo>
                      <a:pt x="86646" y="514"/>
                    </a:moveTo>
                    <a:cubicBezTo>
                      <a:pt x="88537" y="514"/>
                      <a:pt x="90049" y="2027"/>
                      <a:pt x="90049" y="3841"/>
                    </a:cubicBezTo>
                    <a:lnTo>
                      <a:pt x="90049" y="20792"/>
                    </a:lnTo>
                    <a:cubicBezTo>
                      <a:pt x="90049" y="22682"/>
                      <a:pt x="88537" y="24195"/>
                      <a:pt x="86646" y="24195"/>
                    </a:cubicBezTo>
                    <a:lnTo>
                      <a:pt x="3917" y="24195"/>
                    </a:lnTo>
                    <a:cubicBezTo>
                      <a:pt x="2027" y="24195"/>
                      <a:pt x="515" y="22682"/>
                      <a:pt x="515" y="20792"/>
                    </a:cubicBezTo>
                    <a:lnTo>
                      <a:pt x="515" y="3841"/>
                    </a:lnTo>
                    <a:cubicBezTo>
                      <a:pt x="515" y="2027"/>
                      <a:pt x="2027" y="514"/>
                      <a:pt x="3917" y="514"/>
                    </a:cubicBezTo>
                    <a:close/>
                    <a:moveTo>
                      <a:pt x="3917" y="0"/>
                    </a:moveTo>
                    <a:cubicBezTo>
                      <a:pt x="1770" y="0"/>
                      <a:pt x="1" y="1709"/>
                      <a:pt x="1" y="3841"/>
                    </a:cubicBezTo>
                    <a:lnTo>
                      <a:pt x="1" y="20792"/>
                    </a:lnTo>
                    <a:cubicBezTo>
                      <a:pt x="1" y="22939"/>
                      <a:pt x="1770" y="24709"/>
                      <a:pt x="3917" y="24709"/>
                    </a:cubicBezTo>
                    <a:lnTo>
                      <a:pt x="86646" y="24709"/>
                    </a:lnTo>
                    <a:cubicBezTo>
                      <a:pt x="88779" y="24709"/>
                      <a:pt x="90548" y="22939"/>
                      <a:pt x="90548" y="20792"/>
                    </a:cubicBezTo>
                    <a:lnTo>
                      <a:pt x="90548" y="3841"/>
                    </a:lnTo>
                    <a:cubicBezTo>
                      <a:pt x="90548" y="1709"/>
                      <a:pt x="88779" y="0"/>
                      <a:pt x="86646" y="0"/>
                    </a:cubicBezTo>
                    <a:close/>
                  </a:path>
                </a:pathLst>
              </a:custGeom>
              <a:noFill/>
              <a:ln w="9525" cap="flat" cmpd="sng">
                <a:solidFill>
                  <a:srgbClr val="123D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3262652" y="2917380"/>
                <a:ext cx="63300" cy="191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7"/>
            <p:cNvCxnSpPr/>
            <p:nvPr/>
          </p:nvCxnSpPr>
          <p:spPr>
            <a:xfrm>
              <a:off x="6566689" y="2443038"/>
              <a:ext cx="515100" cy="0"/>
            </a:xfrm>
            <a:prstGeom prst="straightConnector1">
              <a:avLst/>
            </a:prstGeom>
            <a:noFill/>
            <a:ln w="19050" cap="flat" cmpd="sng">
              <a:solidFill>
                <a:srgbClr val="123D60"/>
              </a:solidFill>
              <a:prstDash val="solid"/>
              <a:round/>
              <a:headEnd type="none" w="med" len="med"/>
              <a:tailEnd type="diamond" w="med" len="med"/>
            </a:ln>
          </p:spPr>
        </p:cxnSp>
        <p:cxnSp>
          <p:nvCxnSpPr>
            <p:cNvPr id="213" name="Google Shape;213;p17"/>
            <p:cNvCxnSpPr/>
            <p:nvPr/>
          </p:nvCxnSpPr>
          <p:spPr>
            <a:xfrm>
              <a:off x="6566689" y="2883492"/>
              <a:ext cx="515100" cy="0"/>
            </a:xfrm>
            <a:prstGeom prst="straightConnector1">
              <a:avLst/>
            </a:prstGeom>
            <a:noFill/>
            <a:ln w="19050" cap="flat" cmpd="sng">
              <a:solidFill>
                <a:srgbClr val="123D60"/>
              </a:solidFill>
              <a:prstDash val="solid"/>
              <a:round/>
              <a:headEnd type="none" w="med" len="med"/>
              <a:tailEnd type="diamond" w="med" len="med"/>
            </a:ln>
          </p:spPr>
        </p:cxnSp>
        <p:cxnSp>
          <p:nvCxnSpPr>
            <p:cNvPr id="214" name="Google Shape;214;p17"/>
            <p:cNvCxnSpPr/>
            <p:nvPr/>
          </p:nvCxnSpPr>
          <p:spPr>
            <a:xfrm>
              <a:off x="6566689" y="3330653"/>
              <a:ext cx="515100" cy="0"/>
            </a:xfrm>
            <a:prstGeom prst="straightConnector1">
              <a:avLst/>
            </a:prstGeom>
            <a:noFill/>
            <a:ln w="19050" cap="flat" cmpd="sng">
              <a:solidFill>
                <a:srgbClr val="123D60"/>
              </a:solidFill>
              <a:prstDash val="solid"/>
              <a:round/>
              <a:headEnd type="none" w="med" len="med"/>
              <a:tailEnd type="diamond" w="med" len="med"/>
            </a:ln>
          </p:spPr>
        </p:cxnSp>
      </p:grpSp>
      <p:grpSp>
        <p:nvGrpSpPr>
          <p:cNvPr id="215" name="Google Shape;215;p17"/>
          <p:cNvGrpSpPr/>
          <p:nvPr/>
        </p:nvGrpSpPr>
        <p:grpSpPr>
          <a:xfrm>
            <a:off x="5265820" y="2487191"/>
            <a:ext cx="219375" cy="254538"/>
            <a:chOff x="2583100" y="2973775"/>
            <a:chExt cx="461550" cy="437200"/>
          </a:xfrm>
        </p:grpSpPr>
        <p:sp>
          <p:nvSpPr>
            <p:cNvPr id="216" name="Google Shape;216;p17"/>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17" name="Google Shape;217;p17"/>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18" name="Google Shape;218;p17"/>
          <p:cNvGrpSpPr/>
          <p:nvPr/>
        </p:nvGrpSpPr>
        <p:grpSpPr>
          <a:xfrm>
            <a:off x="5213851" y="4296397"/>
            <a:ext cx="283401" cy="234945"/>
            <a:chOff x="1934025" y="1001650"/>
            <a:chExt cx="415300" cy="355600"/>
          </a:xfrm>
        </p:grpSpPr>
        <p:sp>
          <p:nvSpPr>
            <p:cNvPr id="219" name="Google Shape;219;p17"/>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0" name="Google Shape;220;p17"/>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1" name="Google Shape;221;p17"/>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22" name="Google Shape;222;p17"/>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solidFill>
              <a:srgbClr val="123D60"/>
            </a:solid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23" name="Google Shape;223;p17"/>
          <p:cNvGrpSpPr/>
          <p:nvPr/>
        </p:nvGrpSpPr>
        <p:grpSpPr>
          <a:xfrm>
            <a:off x="5289229" y="1975535"/>
            <a:ext cx="270229" cy="270539"/>
            <a:chOff x="-61784125" y="1931250"/>
            <a:chExt cx="316650" cy="317050"/>
          </a:xfrm>
        </p:grpSpPr>
        <p:sp>
          <p:nvSpPr>
            <p:cNvPr id="224" name="Google Shape;224;p17"/>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7"/>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7"/>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7"/>
          <p:cNvGrpSpPr/>
          <p:nvPr/>
        </p:nvGrpSpPr>
        <p:grpSpPr>
          <a:xfrm>
            <a:off x="4501405" y="1782951"/>
            <a:ext cx="980803" cy="3171383"/>
            <a:chOff x="-40052800" y="2041125"/>
            <a:chExt cx="905468" cy="2927791"/>
          </a:xfrm>
        </p:grpSpPr>
        <p:sp>
          <p:nvSpPr>
            <p:cNvPr id="229" name="Google Shape;229;p17"/>
            <p:cNvSpPr/>
            <p:nvPr/>
          </p:nvSpPr>
          <p:spPr>
            <a:xfrm>
              <a:off x="-40052800" y="2041125"/>
              <a:ext cx="25" cy="25"/>
            </a:xfrm>
            <a:custGeom>
              <a:avLst/>
              <a:gdLst/>
              <a:ahLst/>
              <a:cxnLst/>
              <a:rect l="l" t="t" r="r" b="b"/>
              <a:pathLst>
                <a:path w="1" h="1" extrusionOk="0">
                  <a:moveTo>
                    <a:pt x="1" y="0"/>
                  </a:move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39365511" y="4752027"/>
              <a:ext cx="218179" cy="216889"/>
            </a:xfrm>
            <a:custGeom>
              <a:avLst/>
              <a:gdLst/>
              <a:ahLst/>
              <a:cxnLst/>
              <a:rect l="l" t="t" r="r" b="b"/>
              <a:pathLst>
                <a:path w="11216" h="12508" extrusionOk="0">
                  <a:moveTo>
                    <a:pt x="8379" y="838"/>
                  </a:moveTo>
                  <a:cubicBezTo>
                    <a:pt x="8626" y="838"/>
                    <a:pt x="8880" y="873"/>
                    <a:pt x="9137" y="946"/>
                  </a:cubicBezTo>
                  <a:cubicBezTo>
                    <a:pt x="8948" y="1733"/>
                    <a:pt x="8506" y="2300"/>
                    <a:pt x="7971" y="2615"/>
                  </a:cubicBezTo>
                  <a:cubicBezTo>
                    <a:pt x="7908" y="2678"/>
                    <a:pt x="7876" y="2678"/>
                    <a:pt x="7876" y="2678"/>
                  </a:cubicBezTo>
                  <a:cubicBezTo>
                    <a:pt x="7861" y="2694"/>
                    <a:pt x="7853" y="2694"/>
                    <a:pt x="7845" y="2694"/>
                  </a:cubicBezTo>
                  <a:cubicBezTo>
                    <a:pt x="7837" y="2694"/>
                    <a:pt x="7829" y="2694"/>
                    <a:pt x="7813" y="2710"/>
                  </a:cubicBezTo>
                  <a:cubicBezTo>
                    <a:pt x="7470" y="2868"/>
                    <a:pt x="7083" y="2938"/>
                    <a:pt x="6744" y="2938"/>
                  </a:cubicBezTo>
                  <a:cubicBezTo>
                    <a:pt x="6678" y="2938"/>
                    <a:pt x="6615" y="2935"/>
                    <a:pt x="6553" y="2930"/>
                  </a:cubicBezTo>
                  <a:lnTo>
                    <a:pt x="6459" y="2930"/>
                  </a:lnTo>
                  <a:cubicBezTo>
                    <a:pt x="6301" y="2930"/>
                    <a:pt x="6112" y="2899"/>
                    <a:pt x="5955" y="2867"/>
                  </a:cubicBezTo>
                  <a:cubicBezTo>
                    <a:pt x="6240" y="1597"/>
                    <a:pt x="7230" y="838"/>
                    <a:pt x="8379" y="838"/>
                  </a:cubicBezTo>
                  <a:close/>
                  <a:moveTo>
                    <a:pt x="9798" y="8538"/>
                  </a:moveTo>
                  <a:lnTo>
                    <a:pt x="9798" y="8538"/>
                  </a:lnTo>
                  <a:cubicBezTo>
                    <a:pt x="9831" y="8545"/>
                    <a:pt x="9862" y="8554"/>
                    <a:pt x="9892" y="8565"/>
                  </a:cubicBezTo>
                  <a:lnTo>
                    <a:pt x="9892" y="8565"/>
                  </a:lnTo>
                  <a:cubicBezTo>
                    <a:pt x="9829" y="8546"/>
                    <a:pt x="9798" y="8538"/>
                    <a:pt x="9798" y="8538"/>
                  </a:cubicBezTo>
                  <a:close/>
                  <a:moveTo>
                    <a:pt x="3433" y="3256"/>
                  </a:moveTo>
                  <a:cubicBezTo>
                    <a:pt x="3506" y="3256"/>
                    <a:pt x="3570" y="3264"/>
                    <a:pt x="3623" y="3277"/>
                  </a:cubicBezTo>
                  <a:cubicBezTo>
                    <a:pt x="4064" y="3403"/>
                    <a:pt x="4631" y="3970"/>
                    <a:pt x="5167" y="4128"/>
                  </a:cubicBezTo>
                  <a:cubicBezTo>
                    <a:pt x="5293" y="4159"/>
                    <a:pt x="5419" y="4159"/>
                    <a:pt x="5514" y="4159"/>
                  </a:cubicBezTo>
                  <a:lnTo>
                    <a:pt x="5577" y="4159"/>
                  </a:lnTo>
                  <a:cubicBezTo>
                    <a:pt x="5923" y="4159"/>
                    <a:pt x="6270" y="3907"/>
                    <a:pt x="6585" y="3718"/>
                  </a:cubicBezTo>
                  <a:cubicBezTo>
                    <a:pt x="7152" y="3718"/>
                    <a:pt x="7687" y="3592"/>
                    <a:pt x="8160" y="3371"/>
                  </a:cubicBezTo>
                  <a:cubicBezTo>
                    <a:pt x="9294" y="3812"/>
                    <a:pt x="10838" y="5388"/>
                    <a:pt x="9767" y="8475"/>
                  </a:cubicBezTo>
                  <a:cubicBezTo>
                    <a:pt x="9420" y="9672"/>
                    <a:pt x="8506" y="11342"/>
                    <a:pt x="7561" y="11594"/>
                  </a:cubicBezTo>
                  <a:cubicBezTo>
                    <a:pt x="7484" y="11627"/>
                    <a:pt x="7404" y="11641"/>
                    <a:pt x="7319" y="11641"/>
                  </a:cubicBezTo>
                  <a:cubicBezTo>
                    <a:pt x="7161" y="11641"/>
                    <a:pt x="6990" y="11593"/>
                    <a:pt x="6805" y="11531"/>
                  </a:cubicBezTo>
                  <a:cubicBezTo>
                    <a:pt x="6459" y="11279"/>
                    <a:pt x="6081" y="11027"/>
                    <a:pt x="5608" y="11027"/>
                  </a:cubicBezTo>
                  <a:cubicBezTo>
                    <a:pt x="5482" y="11027"/>
                    <a:pt x="5356" y="11027"/>
                    <a:pt x="5135" y="11059"/>
                  </a:cubicBezTo>
                  <a:cubicBezTo>
                    <a:pt x="4820" y="11122"/>
                    <a:pt x="4537" y="11311"/>
                    <a:pt x="4253" y="11468"/>
                  </a:cubicBezTo>
                  <a:cubicBezTo>
                    <a:pt x="4094" y="11568"/>
                    <a:pt x="3934" y="11630"/>
                    <a:pt x="3767" y="11630"/>
                  </a:cubicBezTo>
                  <a:cubicBezTo>
                    <a:pt x="3670" y="11630"/>
                    <a:pt x="3570" y="11609"/>
                    <a:pt x="3466" y="11563"/>
                  </a:cubicBezTo>
                  <a:cubicBezTo>
                    <a:pt x="3119" y="11437"/>
                    <a:pt x="2804" y="11122"/>
                    <a:pt x="2552" y="10838"/>
                  </a:cubicBezTo>
                  <a:cubicBezTo>
                    <a:pt x="1386" y="9515"/>
                    <a:pt x="0" y="6207"/>
                    <a:pt x="1670" y="4222"/>
                  </a:cubicBezTo>
                  <a:cubicBezTo>
                    <a:pt x="2238" y="3518"/>
                    <a:pt x="2992" y="3256"/>
                    <a:pt x="3433" y="3256"/>
                  </a:cubicBezTo>
                  <a:close/>
                  <a:moveTo>
                    <a:pt x="8415" y="0"/>
                  </a:moveTo>
                  <a:cubicBezTo>
                    <a:pt x="7084" y="0"/>
                    <a:pt x="5925" y="752"/>
                    <a:pt x="5356" y="1985"/>
                  </a:cubicBezTo>
                  <a:cubicBezTo>
                    <a:pt x="5104" y="1576"/>
                    <a:pt x="4663" y="1198"/>
                    <a:pt x="4190" y="977"/>
                  </a:cubicBezTo>
                  <a:lnTo>
                    <a:pt x="4033" y="883"/>
                  </a:lnTo>
                  <a:cubicBezTo>
                    <a:pt x="3975" y="858"/>
                    <a:pt x="3917" y="846"/>
                    <a:pt x="3862" y="846"/>
                  </a:cubicBezTo>
                  <a:cubicBezTo>
                    <a:pt x="3703" y="846"/>
                    <a:pt x="3559" y="940"/>
                    <a:pt x="3466" y="1103"/>
                  </a:cubicBezTo>
                  <a:cubicBezTo>
                    <a:pt x="3340" y="1292"/>
                    <a:pt x="3466" y="1513"/>
                    <a:pt x="3655" y="1639"/>
                  </a:cubicBezTo>
                  <a:lnTo>
                    <a:pt x="3812" y="1733"/>
                  </a:lnTo>
                  <a:cubicBezTo>
                    <a:pt x="4411" y="1985"/>
                    <a:pt x="4820" y="2521"/>
                    <a:pt x="4978" y="3088"/>
                  </a:cubicBezTo>
                  <a:cubicBezTo>
                    <a:pt x="4600" y="2867"/>
                    <a:pt x="4253" y="2615"/>
                    <a:pt x="3907" y="2521"/>
                  </a:cubicBezTo>
                  <a:cubicBezTo>
                    <a:pt x="3773" y="2479"/>
                    <a:pt x="3623" y="2459"/>
                    <a:pt x="3462" y="2459"/>
                  </a:cubicBezTo>
                  <a:cubicBezTo>
                    <a:pt x="2151" y="2459"/>
                    <a:pt x="126" y="3831"/>
                    <a:pt x="126" y="6553"/>
                  </a:cubicBezTo>
                  <a:cubicBezTo>
                    <a:pt x="126" y="8034"/>
                    <a:pt x="725" y="9641"/>
                    <a:pt x="1544" y="10870"/>
                  </a:cubicBezTo>
                  <a:cubicBezTo>
                    <a:pt x="2365" y="12070"/>
                    <a:pt x="3159" y="12482"/>
                    <a:pt x="3830" y="12482"/>
                  </a:cubicBezTo>
                  <a:cubicBezTo>
                    <a:pt x="4162" y="12482"/>
                    <a:pt x="4465" y="12381"/>
                    <a:pt x="4726" y="12224"/>
                  </a:cubicBezTo>
                  <a:cubicBezTo>
                    <a:pt x="4978" y="12067"/>
                    <a:pt x="5324" y="11846"/>
                    <a:pt x="5514" y="11846"/>
                  </a:cubicBezTo>
                  <a:cubicBezTo>
                    <a:pt x="5545" y="11846"/>
                    <a:pt x="5573" y="11844"/>
                    <a:pt x="5602" y="11844"/>
                  </a:cubicBezTo>
                  <a:cubicBezTo>
                    <a:pt x="5689" y="11844"/>
                    <a:pt x="5789" y="11862"/>
                    <a:pt x="6049" y="12004"/>
                  </a:cubicBezTo>
                  <a:lnTo>
                    <a:pt x="6396" y="12224"/>
                  </a:lnTo>
                  <a:cubicBezTo>
                    <a:pt x="6711" y="12445"/>
                    <a:pt x="6994" y="12508"/>
                    <a:pt x="7309" y="12508"/>
                  </a:cubicBezTo>
                  <a:cubicBezTo>
                    <a:pt x="8822" y="12508"/>
                    <a:pt x="10082" y="10302"/>
                    <a:pt x="10617" y="8853"/>
                  </a:cubicBezTo>
                  <a:cubicBezTo>
                    <a:pt x="11121" y="7246"/>
                    <a:pt x="11216" y="5514"/>
                    <a:pt x="10271" y="4096"/>
                  </a:cubicBezTo>
                  <a:cubicBezTo>
                    <a:pt x="9924" y="3560"/>
                    <a:pt x="9452" y="3151"/>
                    <a:pt x="8979" y="2867"/>
                  </a:cubicBezTo>
                  <a:cubicBezTo>
                    <a:pt x="9546" y="2363"/>
                    <a:pt x="9924" y="1607"/>
                    <a:pt x="10050" y="693"/>
                  </a:cubicBezTo>
                  <a:cubicBezTo>
                    <a:pt x="10082" y="504"/>
                    <a:pt x="9956" y="347"/>
                    <a:pt x="9767" y="252"/>
                  </a:cubicBezTo>
                  <a:cubicBezTo>
                    <a:pt x="9308" y="81"/>
                    <a:pt x="8852" y="0"/>
                    <a:pt x="8415" y="0"/>
                  </a:cubicBez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39925200" y="2108075"/>
              <a:ext cx="25" cy="25"/>
            </a:xfrm>
            <a:custGeom>
              <a:avLst/>
              <a:gdLst/>
              <a:ahLst/>
              <a:cxnLst/>
              <a:rect l="l" t="t" r="r" b="b"/>
              <a:pathLst>
                <a:path w="1" h="1" extrusionOk="0">
                  <a:moveTo>
                    <a:pt x="1" y="0"/>
                  </a:moveTo>
                  <a:close/>
                </a:path>
              </a:pathLst>
            </a:cu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17"/>
          <p:cNvSpPr/>
          <p:nvPr/>
        </p:nvSpPr>
        <p:spPr>
          <a:xfrm>
            <a:off x="5703945" y="4313673"/>
            <a:ext cx="905100" cy="167100"/>
          </a:xfrm>
          <a:prstGeom prst="roundRect">
            <a:avLst>
              <a:gd name="adj" fmla="val 16667"/>
            </a:avLst>
          </a:prstGeom>
          <a:solidFill>
            <a:srgbClr val="ECEF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CCCC"/>
              </a:solidFill>
            </a:endParaRPr>
          </a:p>
        </p:txBody>
      </p:sp>
      <p:sp>
        <p:nvSpPr>
          <p:cNvPr id="233" name="Google Shape;233;p17"/>
          <p:cNvSpPr/>
          <p:nvPr/>
        </p:nvSpPr>
        <p:spPr>
          <a:xfrm>
            <a:off x="5703924" y="4316050"/>
            <a:ext cx="55200" cy="167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328950" y="155725"/>
            <a:ext cx="41706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Methodology</a:t>
            </a:r>
            <a:endParaRPr sz="3600"/>
          </a:p>
        </p:txBody>
      </p:sp>
      <p:sp>
        <p:nvSpPr>
          <p:cNvPr id="239" name="Google Shape;239;p18"/>
          <p:cNvSpPr txBox="1">
            <a:spLocks noGrp="1"/>
          </p:cNvSpPr>
          <p:nvPr>
            <p:ph type="sldNum" idx="12"/>
          </p:nvPr>
        </p:nvSpPr>
        <p:spPr>
          <a:xfrm>
            <a:off x="77185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40" name="Google Shape;240;p18"/>
          <p:cNvGrpSpPr/>
          <p:nvPr/>
        </p:nvGrpSpPr>
        <p:grpSpPr>
          <a:xfrm>
            <a:off x="1844800" y="-15600"/>
            <a:ext cx="4170720" cy="5172000"/>
            <a:chOff x="3216400" y="-15600"/>
            <a:chExt cx="4170720" cy="5172000"/>
          </a:xfrm>
        </p:grpSpPr>
        <p:sp>
          <p:nvSpPr>
            <p:cNvPr id="241" name="Google Shape;241;p18"/>
            <p:cNvSpPr/>
            <p:nvPr/>
          </p:nvSpPr>
          <p:spPr>
            <a:xfrm rot="5400000">
              <a:off x="6595147" y="2514507"/>
              <a:ext cx="608454" cy="661349"/>
            </a:xfrm>
            <a:custGeom>
              <a:avLst/>
              <a:gdLst/>
              <a:ahLst/>
              <a:cxnLst/>
              <a:rect l="l" t="t" r="r" b="b"/>
              <a:pathLst>
                <a:path w="2483484" h="2699384" extrusionOk="0">
                  <a:moveTo>
                    <a:pt x="2483463" y="2699184"/>
                  </a:moveTo>
                  <a:lnTo>
                    <a:pt x="2483463" y="342000"/>
                  </a:lnTo>
                  <a:lnTo>
                    <a:pt x="1699487" y="342000"/>
                  </a:lnTo>
                  <a:lnTo>
                    <a:pt x="1194382" y="0"/>
                  </a:lnTo>
                  <a:lnTo>
                    <a:pt x="752406" y="342000"/>
                  </a:lnTo>
                  <a:lnTo>
                    <a:pt x="0" y="342000"/>
                  </a:lnTo>
                  <a:lnTo>
                    <a:pt x="0" y="2699184"/>
                  </a:lnTo>
                  <a:lnTo>
                    <a:pt x="2483463" y="2699184"/>
                  </a:lnTo>
                  <a:close/>
                </a:path>
              </a:pathLst>
            </a:custGeom>
            <a:solidFill>
              <a:srgbClr val="123D60"/>
            </a:solidFill>
            <a:ln w="28575" cap="flat" cmpd="sng">
              <a:solidFill>
                <a:srgbClr val="123D6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42" name="Google Shape;242;p18"/>
            <p:cNvCxnSpPr/>
            <p:nvPr/>
          </p:nvCxnSpPr>
          <p:spPr>
            <a:xfrm rot="5400000">
              <a:off x="2692900" y="507900"/>
              <a:ext cx="5172000" cy="4125000"/>
            </a:xfrm>
            <a:prstGeom prst="bentConnector3">
              <a:avLst>
                <a:gd name="adj1" fmla="val 67847"/>
              </a:avLst>
            </a:prstGeom>
            <a:noFill/>
            <a:ln w="19050" cap="flat" cmpd="sng">
              <a:solidFill>
                <a:srgbClr val="123D60"/>
              </a:solidFill>
              <a:prstDash val="solid"/>
              <a:round/>
              <a:headEnd type="none" w="med" len="med"/>
              <a:tailEnd type="none" w="med" len="med"/>
            </a:ln>
          </p:spPr>
        </p:cxnSp>
        <p:sp>
          <p:nvSpPr>
            <p:cNvPr id="243" name="Google Shape;243;p18"/>
            <p:cNvSpPr/>
            <p:nvPr/>
          </p:nvSpPr>
          <p:spPr>
            <a:xfrm>
              <a:off x="5254749" y="3591953"/>
              <a:ext cx="608454" cy="661349"/>
            </a:xfrm>
            <a:custGeom>
              <a:avLst/>
              <a:gdLst/>
              <a:ahLst/>
              <a:cxnLst/>
              <a:rect l="l" t="t" r="r" b="b"/>
              <a:pathLst>
                <a:path w="2483484" h="2699384" extrusionOk="0">
                  <a:moveTo>
                    <a:pt x="2483463" y="2699184"/>
                  </a:moveTo>
                  <a:lnTo>
                    <a:pt x="2483463" y="342000"/>
                  </a:lnTo>
                  <a:lnTo>
                    <a:pt x="1699487" y="342000"/>
                  </a:lnTo>
                  <a:lnTo>
                    <a:pt x="1194382" y="0"/>
                  </a:lnTo>
                  <a:lnTo>
                    <a:pt x="752406" y="342000"/>
                  </a:lnTo>
                  <a:lnTo>
                    <a:pt x="0" y="342000"/>
                  </a:lnTo>
                  <a:lnTo>
                    <a:pt x="0" y="2699184"/>
                  </a:lnTo>
                  <a:lnTo>
                    <a:pt x="2483463" y="2699184"/>
                  </a:lnTo>
                  <a:close/>
                </a:path>
              </a:pathLst>
            </a:custGeom>
            <a:solidFill>
              <a:srgbClr val="0091EA">
                <a:alpha val="32690"/>
              </a:srgbClr>
            </a:solidFill>
            <a:ln w="28575" cap="flat" cmpd="sng">
              <a:solidFill>
                <a:srgbClr val="0091E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91EA"/>
                </a:solidFill>
                <a:latin typeface="Calibri"/>
                <a:ea typeface="Calibri"/>
                <a:cs typeface="Calibri"/>
                <a:sym typeface="Calibri"/>
              </a:endParaRPr>
            </a:p>
          </p:txBody>
        </p:sp>
        <p:sp>
          <p:nvSpPr>
            <p:cNvPr id="244" name="Google Shape;244;p18"/>
            <p:cNvSpPr/>
            <p:nvPr/>
          </p:nvSpPr>
          <p:spPr>
            <a:xfrm rot="10800000">
              <a:off x="3717599" y="2733455"/>
              <a:ext cx="608454" cy="661349"/>
            </a:xfrm>
            <a:custGeom>
              <a:avLst/>
              <a:gdLst/>
              <a:ahLst/>
              <a:cxnLst/>
              <a:rect l="l" t="t" r="r" b="b"/>
              <a:pathLst>
                <a:path w="2483484" h="2699384" extrusionOk="0">
                  <a:moveTo>
                    <a:pt x="2483463" y="2699184"/>
                  </a:moveTo>
                  <a:lnTo>
                    <a:pt x="2483463" y="342000"/>
                  </a:lnTo>
                  <a:lnTo>
                    <a:pt x="1699487" y="342000"/>
                  </a:lnTo>
                  <a:lnTo>
                    <a:pt x="1194382" y="0"/>
                  </a:lnTo>
                  <a:lnTo>
                    <a:pt x="752406" y="342000"/>
                  </a:lnTo>
                  <a:lnTo>
                    <a:pt x="0" y="342000"/>
                  </a:lnTo>
                  <a:lnTo>
                    <a:pt x="0" y="2699184"/>
                  </a:lnTo>
                  <a:lnTo>
                    <a:pt x="2483463" y="2699184"/>
                  </a:lnTo>
                  <a:close/>
                </a:path>
              </a:pathLst>
            </a:custGeom>
            <a:solidFill>
              <a:srgbClr val="123D60"/>
            </a:solidFill>
            <a:ln w="28575" cap="flat" cmpd="sng">
              <a:solidFill>
                <a:srgbClr val="123D6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263238"/>
                </a:solidFill>
                <a:latin typeface="Calibri"/>
                <a:ea typeface="Calibri"/>
                <a:cs typeface="Calibri"/>
                <a:sym typeface="Calibri"/>
              </a:endParaRPr>
            </a:p>
          </p:txBody>
        </p:sp>
        <p:sp>
          <p:nvSpPr>
            <p:cNvPr id="245" name="Google Shape;245;p18"/>
            <p:cNvSpPr/>
            <p:nvPr/>
          </p:nvSpPr>
          <p:spPr>
            <a:xfrm>
              <a:off x="3991966" y="3450207"/>
              <a:ext cx="90300" cy="90300"/>
            </a:xfrm>
            <a:prstGeom prst="ellipse">
              <a:avLst/>
            </a:pr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5500925" y="3450207"/>
              <a:ext cx="90300" cy="90300"/>
            </a:xfrm>
            <a:prstGeom prst="ellipse">
              <a:avLst/>
            </a:prstGeom>
            <a:solidFill>
              <a:srgbClr val="0091EA">
                <a:alpha val="32690"/>
              </a:srgbClr>
            </a:solidFill>
            <a:ln w="9525" cap="flat"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a:off x="7296820" y="1761472"/>
              <a:ext cx="90300" cy="90300"/>
            </a:xfrm>
            <a:prstGeom prst="ellipse">
              <a:avLst/>
            </a:prstGeom>
            <a:solidFill>
              <a:srgbClr val="0091EA">
                <a:alpha val="3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248" name="Google Shape;248;p18"/>
            <p:cNvSpPr/>
            <p:nvPr/>
          </p:nvSpPr>
          <p:spPr>
            <a:xfrm>
              <a:off x="7296820" y="2788752"/>
              <a:ext cx="90300" cy="90300"/>
            </a:xfrm>
            <a:prstGeom prst="ellipse">
              <a:avLst/>
            </a:prstGeom>
            <a:solidFill>
              <a:srgbClr val="123D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18"/>
          <p:cNvSpPr txBox="1"/>
          <p:nvPr/>
        </p:nvSpPr>
        <p:spPr>
          <a:xfrm>
            <a:off x="6171157" y="1696477"/>
            <a:ext cx="548100" cy="129900"/>
          </a:xfrm>
          <a:prstGeom prst="rect">
            <a:avLst/>
          </a:prstGeom>
          <a:noFill/>
          <a:ln>
            <a:noFill/>
          </a:ln>
        </p:spPr>
        <p:txBody>
          <a:bodyPr spcFirstLastPara="1" wrap="square" lIns="0" tIns="12700" rIns="0" bIns="0" anchor="t" anchorCtr="0">
            <a:noAutofit/>
          </a:bodyPr>
          <a:lstStyle/>
          <a:p>
            <a:pPr marL="0" marR="0" lvl="0" indent="0" algn="ctr" rtl="0">
              <a:lnSpc>
                <a:spcPct val="100000"/>
              </a:lnSpc>
              <a:spcBef>
                <a:spcPts val="0"/>
              </a:spcBef>
              <a:spcAft>
                <a:spcPts val="0"/>
              </a:spcAft>
              <a:buNone/>
            </a:pPr>
            <a:r>
              <a:rPr lang="en" sz="1200">
                <a:solidFill>
                  <a:srgbClr val="FFFFFF"/>
                </a:solidFill>
                <a:latin typeface="Anton"/>
                <a:ea typeface="Anton"/>
                <a:cs typeface="Anton"/>
                <a:sym typeface="Anton"/>
              </a:rPr>
              <a:t>Step 4</a:t>
            </a:r>
            <a:endParaRPr sz="1200">
              <a:solidFill>
                <a:srgbClr val="FFFFFF"/>
              </a:solidFill>
              <a:latin typeface="Anton"/>
              <a:ea typeface="Anton"/>
              <a:cs typeface="Anton"/>
              <a:sym typeface="Anton"/>
            </a:endParaRPr>
          </a:p>
        </p:txBody>
      </p:sp>
      <p:sp>
        <p:nvSpPr>
          <p:cNvPr id="250" name="Google Shape;250;p18"/>
          <p:cNvSpPr txBox="1"/>
          <p:nvPr/>
        </p:nvSpPr>
        <p:spPr>
          <a:xfrm>
            <a:off x="5214423" y="2762038"/>
            <a:ext cx="548100" cy="156600"/>
          </a:xfrm>
          <a:prstGeom prst="rect">
            <a:avLst/>
          </a:prstGeom>
          <a:noFill/>
          <a:ln>
            <a:noFill/>
          </a:ln>
        </p:spPr>
        <p:txBody>
          <a:bodyPr spcFirstLastPara="1" wrap="square" lIns="0" tIns="12700" rIns="0" bIns="0" anchor="t" anchorCtr="0">
            <a:noAutofit/>
          </a:bodyPr>
          <a:lstStyle/>
          <a:p>
            <a:pPr marL="0" marR="0" lvl="0" indent="0" algn="ctr" rtl="0">
              <a:lnSpc>
                <a:spcPct val="100000"/>
              </a:lnSpc>
              <a:spcBef>
                <a:spcPts val="0"/>
              </a:spcBef>
              <a:spcAft>
                <a:spcPts val="0"/>
              </a:spcAft>
              <a:buNone/>
            </a:pPr>
            <a:r>
              <a:rPr lang="en" sz="1200">
                <a:solidFill>
                  <a:srgbClr val="FFFFFF"/>
                </a:solidFill>
                <a:latin typeface="Anton"/>
                <a:ea typeface="Anton"/>
                <a:cs typeface="Anton"/>
                <a:sym typeface="Anton"/>
              </a:rPr>
              <a:t>Step 3</a:t>
            </a:r>
            <a:endParaRPr sz="1200">
              <a:solidFill>
                <a:srgbClr val="FFFFFF"/>
              </a:solidFill>
              <a:latin typeface="Anton"/>
              <a:ea typeface="Anton"/>
              <a:cs typeface="Anton"/>
              <a:sym typeface="Anton"/>
            </a:endParaRPr>
          </a:p>
        </p:txBody>
      </p:sp>
      <p:sp>
        <p:nvSpPr>
          <p:cNvPr id="251" name="Google Shape;251;p18"/>
          <p:cNvSpPr txBox="1"/>
          <p:nvPr/>
        </p:nvSpPr>
        <p:spPr>
          <a:xfrm>
            <a:off x="6036800" y="2524475"/>
            <a:ext cx="1889100" cy="8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Source Sans Pro"/>
                <a:ea typeface="Source Sans Pro"/>
                <a:cs typeface="Source Sans Pro"/>
                <a:sym typeface="Source Sans Pro"/>
              </a:rPr>
              <a:t>Analysis:</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Char char="●"/>
            </a:pPr>
            <a:r>
              <a:rPr lang="en" sz="1000">
                <a:latin typeface="Source Sans Pro"/>
                <a:ea typeface="Source Sans Pro"/>
                <a:cs typeface="Source Sans Pro"/>
                <a:sym typeface="Source Sans Pro"/>
              </a:rPr>
              <a:t>Sentiment Analysis</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Char char="●"/>
            </a:pPr>
            <a:r>
              <a:rPr lang="en" sz="1000">
                <a:latin typeface="Source Sans Pro"/>
                <a:ea typeface="Source Sans Pro"/>
                <a:cs typeface="Source Sans Pro"/>
                <a:sym typeface="Source Sans Pro"/>
              </a:rPr>
              <a:t>Topic Analysis</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Char char="●"/>
            </a:pPr>
            <a:r>
              <a:rPr lang="en" sz="1000">
                <a:latin typeface="Source Sans Pro"/>
                <a:ea typeface="Source Sans Pro"/>
                <a:cs typeface="Source Sans Pro"/>
                <a:sym typeface="Source Sans Pro"/>
              </a:rPr>
              <a:t>Market Analysis</a:t>
            </a:r>
            <a:endParaRPr sz="1000">
              <a:latin typeface="Source Sans Pro"/>
              <a:ea typeface="Source Sans Pro"/>
              <a:cs typeface="Source Sans Pro"/>
              <a:sym typeface="Source Sans Pro"/>
            </a:endParaRPr>
          </a:p>
          <a:p>
            <a:pPr marL="457200" lvl="0" indent="-292100" algn="l" rtl="0">
              <a:spcBef>
                <a:spcPts val="0"/>
              </a:spcBef>
              <a:spcAft>
                <a:spcPts val="0"/>
              </a:spcAft>
              <a:buSzPts val="1000"/>
              <a:buFont typeface="Source Sans Pro"/>
              <a:buChar char="●"/>
            </a:pPr>
            <a:r>
              <a:rPr lang="en" sz="1000">
                <a:latin typeface="Source Sans Pro"/>
                <a:ea typeface="Source Sans Pro"/>
                <a:cs typeface="Source Sans Pro"/>
                <a:sym typeface="Source Sans Pro"/>
              </a:rPr>
              <a:t>Engagement Analysis</a:t>
            </a:r>
            <a:endParaRPr sz="1000">
              <a:latin typeface="Source Sans Pro"/>
              <a:ea typeface="Source Sans Pro"/>
              <a:cs typeface="Source Sans Pro"/>
              <a:sym typeface="Source Sans Pro"/>
            </a:endParaRPr>
          </a:p>
        </p:txBody>
      </p:sp>
      <p:sp>
        <p:nvSpPr>
          <p:cNvPr id="252" name="Google Shape;252;p18"/>
          <p:cNvSpPr txBox="1"/>
          <p:nvPr/>
        </p:nvSpPr>
        <p:spPr>
          <a:xfrm>
            <a:off x="1958875" y="3514725"/>
            <a:ext cx="1382700" cy="57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000">
                <a:solidFill>
                  <a:schemeClr val="dk1"/>
                </a:solidFill>
                <a:latin typeface="Source Sans Pro"/>
                <a:ea typeface="Source Sans Pro"/>
                <a:cs typeface="Source Sans Pro"/>
                <a:sym typeface="Source Sans Pro"/>
              </a:rPr>
              <a:t>Scrape Twitter using API to collect tweets from 31 CEOs</a:t>
            </a:r>
            <a:endParaRPr sz="1000">
              <a:solidFill>
                <a:schemeClr val="dk1"/>
              </a:solidFill>
              <a:latin typeface="Source Sans Pro"/>
              <a:ea typeface="Source Sans Pro"/>
              <a:cs typeface="Source Sans Pro"/>
              <a:sym typeface="Source Sans Pro"/>
            </a:endParaRPr>
          </a:p>
        </p:txBody>
      </p:sp>
      <p:sp>
        <p:nvSpPr>
          <p:cNvPr id="253" name="Google Shape;253;p18"/>
          <p:cNvSpPr txBox="1"/>
          <p:nvPr/>
        </p:nvSpPr>
        <p:spPr>
          <a:xfrm>
            <a:off x="4507975" y="1558175"/>
            <a:ext cx="1382700" cy="43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latin typeface="Source Sans Pro"/>
                <a:ea typeface="Source Sans Pro"/>
                <a:cs typeface="Source Sans Pro"/>
                <a:sym typeface="Source Sans Pro"/>
              </a:rPr>
              <a:t>Insights</a:t>
            </a:r>
            <a:endParaRPr sz="1000">
              <a:latin typeface="Source Sans Pro"/>
              <a:ea typeface="Source Sans Pro"/>
              <a:cs typeface="Source Sans Pro"/>
              <a:sym typeface="Source Sans Pro"/>
            </a:endParaRPr>
          </a:p>
          <a:p>
            <a:pPr marL="0" lvl="0" indent="0" algn="r" rtl="0">
              <a:spcBef>
                <a:spcPts val="1600"/>
              </a:spcBef>
              <a:spcAft>
                <a:spcPts val="1600"/>
              </a:spcAft>
              <a:buNone/>
            </a:pPr>
            <a:endParaRPr sz="1000">
              <a:latin typeface="Source Sans Pro"/>
              <a:ea typeface="Source Sans Pro"/>
              <a:cs typeface="Source Sans Pro"/>
              <a:sym typeface="Source Sans Pro"/>
            </a:endParaRPr>
          </a:p>
        </p:txBody>
      </p:sp>
      <p:sp>
        <p:nvSpPr>
          <p:cNvPr id="254" name="Google Shape;254;p18"/>
          <p:cNvSpPr txBox="1"/>
          <p:nvPr/>
        </p:nvSpPr>
        <p:spPr>
          <a:xfrm>
            <a:off x="3304775" y="2600675"/>
            <a:ext cx="1688400" cy="87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000">
                <a:latin typeface="Source Sans Pro"/>
                <a:ea typeface="Source Sans Pro"/>
                <a:cs typeface="Source Sans Pro"/>
                <a:sym typeface="Source Sans Pro"/>
              </a:rPr>
              <a:t>Scrape daily stock data and financial statistics for the companies of these CEOs  from Yahoo Finance</a:t>
            </a:r>
            <a:endParaRPr sz="1000">
              <a:latin typeface="Source Sans Pro"/>
              <a:ea typeface="Source Sans Pro"/>
              <a:cs typeface="Source Sans Pro"/>
              <a:sym typeface="Source Sans Pro"/>
            </a:endParaRPr>
          </a:p>
        </p:txBody>
      </p:sp>
      <p:sp>
        <p:nvSpPr>
          <p:cNvPr id="255" name="Google Shape;255;p18"/>
          <p:cNvSpPr txBox="1"/>
          <p:nvPr/>
        </p:nvSpPr>
        <p:spPr>
          <a:xfrm>
            <a:off x="3913325" y="3871608"/>
            <a:ext cx="548100" cy="170400"/>
          </a:xfrm>
          <a:prstGeom prst="rect">
            <a:avLst/>
          </a:prstGeom>
          <a:noFill/>
          <a:ln>
            <a:noFill/>
          </a:ln>
        </p:spPr>
        <p:txBody>
          <a:bodyPr spcFirstLastPara="1" wrap="square" lIns="0" tIns="12700" rIns="0" bIns="0" anchor="t" anchorCtr="0">
            <a:noAutofit/>
          </a:bodyPr>
          <a:lstStyle/>
          <a:p>
            <a:pPr marL="0" marR="0" lvl="0" indent="0" algn="ctr" rtl="0">
              <a:lnSpc>
                <a:spcPct val="100000"/>
              </a:lnSpc>
              <a:spcBef>
                <a:spcPts val="0"/>
              </a:spcBef>
              <a:spcAft>
                <a:spcPts val="0"/>
              </a:spcAft>
              <a:buNone/>
            </a:pPr>
            <a:r>
              <a:rPr lang="en" sz="1200">
                <a:solidFill>
                  <a:srgbClr val="FFFFFF"/>
                </a:solidFill>
                <a:latin typeface="Anton"/>
                <a:ea typeface="Anton"/>
                <a:cs typeface="Anton"/>
                <a:sym typeface="Anton"/>
              </a:rPr>
              <a:t>Step 2</a:t>
            </a:r>
            <a:endParaRPr sz="1200">
              <a:solidFill>
                <a:srgbClr val="FFFFFF"/>
              </a:solidFill>
              <a:latin typeface="Anton"/>
              <a:ea typeface="Anton"/>
              <a:cs typeface="Anton"/>
              <a:sym typeface="Anton"/>
            </a:endParaRPr>
          </a:p>
        </p:txBody>
      </p:sp>
      <p:sp>
        <p:nvSpPr>
          <p:cNvPr id="256" name="Google Shape;256;p18"/>
          <p:cNvSpPr txBox="1"/>
          <p:nvPr/>
        </p:nvSpPr>
        <p:spPr>
          <a:xfrm>
            <a:off x="2378575" y="2932452"/>
            <a:ext cx="548100" cy="170400"/>
          </a:xfrm>
          <a:prstGeom prst="rect">
            <a:avLst/>
          </a:prstGeom>
          <a:noFill/>
          <a:ln>
            <a:noFill/>
          </a:ln>
        </p:spPr>
        <p:txBody>
          <a:bodyPr spcFirstLastPara="1" wrap="square" lIns="0" tIns="12700" rIns="0" bIns="0" anchor="t" anchorCtr="0">
            <a:noAutofit/>
          </a:bodyPr>
          <a:lstStyle/>
          <a:p>
            <a:pPr marL="0" marR="0" lvl="0" indent="0" algn="ctr" rtl="0">
              <a:lnSpc>
                <a:spcPct val="100000"/>
              </a:lnSpc>
              <a:spcBef>
                <a:spcPts val="0"/>
              </a:spcBef>
              <a:spcAft>
                <a:spcPts val="0"/>
              </a:spcAft>
              <a:buNone/>
            </a:pPr>
            <a:r>
              <a:rPr lang="en" sz="1200">
                <a:solidFill>
                  <a:srgbClr val="FFFFFF"/>
                </a:solidFill>
                <a:latin typeface="Anton"/>
                <a:ea typeface="Anton"/>
                <a:cs typeface="Anton"/>
                <a:sym typeface="Anton"/>
              </a:rPr>
              <a:t>Step 1</a:t>
            </a:r>
            <a:endParaRPr sz="1200">
              <a:solidFill>
                <a:srgbClr val="FFFFFF"/>
              </a:solidFill>
              <a:latin typeface="Anton"/>
              <a:ea typeface="Anton"/>
              <a:cs typeface="Anton"/>
              <a:sym typeface="Anton"/>
            </a:endParaRPr>
          </a:p>
        </p:txBody>
      </p:sp>
      <p:sp>
        <p:nvSpPr>
          <p:cNvPr id="257" name="Google Shape;257;p18"/>
          <p:cNvSpPr/>
          <p:nvPr/>
        </p:nvSpPr>
        <p:spPr>
          <a:xfrm rot="-5400000">
            <a:off x="6063249" y="1484303"/>
            <a:ext cx="608454" cy="661349"/>
          </a:xfrm>
          <a:custGeom>
            <a:avLst/>
            <a:gdLst/>
            <a:ahLst/>
            <a:cxnLst/>
            <a:rect l="l" t="t" r="r" b="b"/>
            <a:pathLst>
              <a:path w="2483484" h="2699384" extrusionOk="0">
                <a:moveTo>
                  <a:pt x="2483463" y="2699184"/>
                </a:moveTo>
                <a:lnTo>
                  <a:pt x="2483463" y="342000"/>
                </a:lnTo>
                <a:lnTo>
                  <a:pt x="1699487" y="342000"/>
                </a:lnTo>
                <a:lnTo>
                  <a:pt x="1194382" y="0"/>
                </a:lnTo>
                <a:lnTo>
                  <a:pt x="752406" y="342000"/>
                </a:lnTo>
                <a:lnTo>
                  <a:pt x="0" y="342000"/>
                </a:lnTo>
                <a:lnTo>
                  <a:pt x="0" y="2699184"/>
                </a:lnTo>
                <a:lnTo>
                  <a:pt x="2483463" y="2699184"/>
                </a:lnTo>
                <a:close/>
              </a:path>
            </a:pathLst>
          </a:custGeom>
          <a:solidFill>
            <a:srgbClr val="0091EA">
              <a:alpha val="32690"/>
            </a:srgbClr>
          </a:solidFill>
          <a:ln w="28575" cap="flat" cmpd="sng">
            <a:solidFill>
              <a:srgbClr val="0091E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91EA"/>
              </a:solidFill>
              <a:latin typeface="Calibri"/>
              <a:ea typeface="Calibri"/>
              <a:cs typeface="Calibri"/>
              <a:sym typeface="Calibri"/>
            </a:endParaRPr>
          </a:p>
        </p:txBody>
      </p:sp>
      <p:sp>
        <p:nvSpPr>
          <p:cNvPr id="258" name="Google Shape;258;p18"/>
          <p:cNvSpPr txBox="1"/>
          <p:nvPr/>
        </p:nvSpPr>
        <p:spPr>
          <a:xfrm>
            <a:off x="6171150" y="1729783"/>
            <a:ext cx="548100" cy="170400"/>
          </a:xfrm>
          <a:prstGeom prst="rect">
            <a:avLst/>
          </a:prstGeom>
          <a:noFill/>
          <a:ln>
            <a:noFill/>
          </a:ln>
        </p:spPr>
        <p:txBody>
          <a:bodyPr spcFirstLastPara="1" wrap="square" lIns="0" tIns="12700" rIns="0" bIns="0" anchor="t" anchorCtr="0">
            <a:noAutofit/>
          </a:bodyPr>
          <a:lstStyle/>
          <a:p>
            <a:pPr marL="0" marR="0" lvl="0" indent="0" algn="ctr" rtl="0">
              <a:lnSpc>
                <a:spcPct val="100000"/>
              </a:lnSpc>
              <a:spcBef>
                <a:spcPts val="0"/>
              </a:spcBef>
              <a:spcAft>
                <a:spcPts val="0"/>
              </a:spcAft>
              <a:buNone/>
            </a:pPr>
            <a:r>
              <a:rPr lang="en" sz="1200">
                <a:solidFill>
                  <a:srgbClr val="FFFFFF"/>
                </a:solidFill>
                <a:latin typeface="Anton"/>
                <a:ea typeface="Anton"/>
                <a:cs typeface="Anton"/>
                <a:sym typeface="Anton"/>
              </a:rPr>
              <a:t>Step 4</a:t>
            </a:r>
            <a:endParaRPr sz="1200">
              <a:solidFill>
                <a:srgbClr val="FFFFFF"/>
              </a:solidFill>
              <a:latin typeface="Anton"/>
              <a:ea typeface="Anton"/>
              <a:cs typeface="Anton"/>
              <a:sym typeface="Anto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9"/>
          <p:cNvSpPr txBox="1">
            <a:spLocks noGrp="1"/>
          </p:cNvSpPr>
          <p:nvPr>
            <p:ph type="title"/>
          </p:nvPr>
        </p:nvSpPr>
        <p:spPr>
          <a:xfrm>
            <a:off x="252750" y="2319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Data Pre-processing</a:t>
            </a:r>
            <a:endParaRPr sz="3600"/>
          </a:p>
        </p:txBody>
      </p:sp>
      <p:pic>
        <p:nvPicPr>
          <p:cNvPr id="264" name="Google Shape;264;p19"/>
          <p:cNvPicPr preferRelativeResize="0"/>
          <p:nvPr/>
        </p:nvPicPr>
        <p:blipFill>
          <a:blip r:embed="rId3">
            <a:alphaModFix/>
          </a:blip>
          <a:stretch>
            <a:fillRect/>
          </a:stretch>
        </p:blipFill>
        <p:spPr>
          <a:xfrm>
            <a:off x="4027038" y="1351124"/>
            <a:ext cx="627800" cy="627800"/>
          </a:xfrm>
          <a:prstGeom prst="rect">
            <a:avLst/>
          </a:prstGeom>
          <a:noFill/>
          <a:ln>
            <a:noFill/>
          </a:ln>
        </p:spPr>
      </p:pic>
      <p:pic>
        <p:nvPicPr>
          <p:cNvPr id="265" name="Google Shape;265;p19"/>
          <p:cNvPicPr preferRelativeResize="0"/>
          <p:nvPr/>
        </p:nvPicPr>
        <p:blipFill>
          <a:blip r:embed="rId4">
            <a:alphaModFix/>
          </a:blip>
          <a:stretch>
            <a:fillRect/>
          </a:stretch>
        </p:blipFill>
        <p:spPr>
          <a:xfrm>
            <a:off x="6057988" y="1179359"/>
            <a:ext cx="1295075" cy="971300"/>
          </a:xfrm>
          <a:prstGeom prst="rect">
            <a:avLst/>
          </a:prstGeom>
          <a:noFill/>
          <a:ln>
            <a:noFill/>
          </a:ln>
        </p:spPr>
      </p:pic>
      <p:pic>
        <p:nvPicPr>
          <p:cNvPr id="266" name="Google Shape;266;p19"/>
          <p:cNvPicPr preferRelativeResize="0"/>
          <p:nvPr/>
        </p:nvPicPr>
        <p:blipFill>
          <a:blip r:embed="rId5">
            <a:alphaModFix/>
          </a:blip>
          <a:stretch>
            <a:fillRect/>
          </a:stretch>
        </p:blipFill>
        <p:spPr>
          <a:xfrm>
            <a:off x="1128811" y="1148464"/>
            <a:ext cx="1789354" cy="1033076"/>
          </a:xfrm>
          <a:prstGeom prst="rect">
            <a:avLst/>
          </a:prstGeom>
          <a:noFill/>
          <a:ln>
            <a:noFill/>
          </a:ln>
        </p:spPr>
      </p:pic>
      <p:sp>
        <p:nvSpPr>
          <p:cNvPr id="267" name="Google Shape;267;p19"/>
          <p:cNvSpPr txBox="1"/>
          <p:nvPr/>
        </p:nvSpPr>
        <p:spPr>
          <a:xfrm>
            <a:off x="1082826" y="1818700"/>
            <a:ext cx="18813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rgbClr val="14466F"/>
                </a:solidFill>
                <a:latin typeface="Roboto Slab Regular"/>
                <a:ea typeface="Roboto Slab Regular"/>
                <a:cs typeface="Roboto Slab Regular"/>
                <a:sym typeface="Roboto Slab Regular"/>
              </a:rPr>
              <a:t>Get CEOs of Fortune 100 companies</a:t>
            </a:r>
            <a:endParaRPr sz="1200">
              <a:solidFill>
                <a:srgbClr val="14466F"/>
              </a:solidFill>
              <a:latin typeface="Roboto Slab Regular"/>
              <a:ea typeface="Roboto Slab Regular"/>
              <a:cs typeface="Roboto Slab Regular"/>
              <a:sym typeface="Roboto Slab Regular"/>
            </a:endParaRPr>
          </a:p>
        </p:txBody>
      </p:sp>
      <p:sp>
        <p:nvSpPr>
          <p:cNvPr id="268" name="Google Shape;268;p19"/>
          <p:cNvSpPr txBox="1"/>
          <p:nvPr/>
        </p:nvSpPr>
        <p:spPr>
          <a:xfrm>
            <a:off x="3326551" y="1887775"/>
            <a:ext cx="1881300" cy="6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rgbClr val="14466F"/>
                </a:solidFill>
                <a:latin typeface="Roboto Slab Regular"/>
                <a:ea typeface="Roboto Slab Regular"/>
                <a:cs typeface="Roboto Slab Regular"/>
                <a:sym typeface="Roboto Slab Regular"/>
              </a:rPr>
              <a:t>Get tweets of these CEOs from 2016</a:t>
            </a:r>
            <a:endParaRPr sz="1200">
              <a:solidFill>
                <a:srgbClr val="14466F"/>
              </a:solidFill>
              <a:latin typeface="Roboto Slab Regular"/>
              <a:ea typeface="Roboto Slab Regular"/>
              <a:cs typeface="Roboto Slab Regular"/>
              <a:sym typeface="Roboto Slab Regular"/>
            </a:endParaRPr>
          </a:p>
        </p:txBody>
      </p:sp>
      <p:sp>
        <p:nvSpPr>
          <p:cNvPr id="269" name="Google Shape;269;p19"/>
          <p:cNvSpPr txBox="1"/>
          <p:nvPr/>
        </p:nvSpPr>
        <p:spPr>
          <a:xfrm>
            <a:off x="5866751" y="2131325"/>
            <a:ext cx="1881300" cy="644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rgbClr val="14466F"/>
                </a:solidFill>
                <a:latin typeface="Roboto Slab Regular"/>
                <a:ea typeface="Roboto Slab Regular"/>
                <a:cs typeface="Roboto Slab Regular"/>
                <a:sym typeface="Roboto Slab Regular"/>
              </a:rPr>
              <a:t>Get data on daily returns and statistical information of the companies</a:t>
            </a:r>
            <a:endParaRPr sz="1200">
              <a:solidFill>
                <a:srgbClr val="14466F"/>
              </a:solidFill>
              <a:latin typeface="Roboto Slab Regular"/>
              <a:ea typeface="Roboto Slab Regular"/>
              <a:cs typeface="Roboto Slab Regular"/>
              <a:sym typeface="Roboto Slab Regular"/>
            </a:endParaRPr>
          </a:p>
        </p:txBody>
      </p:sp>
      <p:sp>
        <p:nvSpPr>
          <p:cNvPr id="270" name="Google Shape;270;p19"/>
          <p:cNvSpPr/>
          <p:nvPr/>
        </p:nvSpPr>
        <p:spPr>
          <a:xfrm>
            <a:off x="3220875" y="1613300"/>
            <a:ext cx="272400" cy="272400"/>
          </a:xfrm>
          <a:prstGeom prst="mathPlus">
            <a:avLst>
              <a:gd name="adj1" fmla="val 2352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5278275" y="1613300"/>
            <a:ext cx="272400" cy="272400"/>
          </a:xfrm>
          <a:prstGeom prst="mathPlus">
            <a:avLst>
              <a:gd name="adj1" fmla="val 2352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txBox="1"/>
          <p:nvPr/>
        </p:nvSpPr>
        <p:spPr>
          <a:xfrm>
            <a:off x="1560400" y="3233850"/>
            <a:ext cx="54579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Stop-words removal, bigrams, lemmatize, word-frequency filters</a:t>
            </a:r>
            <a:endParaRPr>
              <a:latin typeface="Source Sans Pro"/>
              <a:ea typeface="Source Sans Pro"/>
              <a:cs typeface="Source Sans Pro"/>
              <a:sym typeface="Source Sans Pro"/>
            </a:endParaRPr>
          </a:p>
        </p:txBody>
      </p:sp>
      <p:sp>
        <p:nvSpPr>
          <p:cNvPr id="273" name="Google Shape;273;p19"/>
          <p:cNvSpPr txBox="1"/>
          <p:nvPr/>
        </p:nvSpPr>
        <p:spPr>
          <a:xfrm>
            <a:off x="1712800" y="3614850"/>
            <a:ext cx="54579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Engagement scores, sentiment analysis and LDA </a:t>
            </a:r>
            <a:endParaRPr>
              <a:latin typeface="Source Sans Pro"/>
              <a:ea typeface="Source Sans Pro"/>
              <a:cs typeface="Source Sans Pro"/>
              <a:sym typeface="Source Sans Pro"/>
            </a:endParaRPr>
          </a:p>
        </p:txBody>
      </p:sp>
      <p:sp>
        <p:nvSpPr>
          <p:cNvPr id="274" name="Google Shape;274;p19"/>
          <p:cNvSpPr txBox="1"/>
          <p:nvPr/>
        </p:nvSpPr>
        <p:spPr>
          <a:xfrm>
            <a:off x="1712800" y="3995850"/>
            <a:ext cx="54579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Regression with the market data</a:t>
            </a:r>
            <a:endParaRPr>
              <a:latin typeface="Source Sans Pro"/>
              <a:ea typeface="Source Sans Pro"/>
              <a:cs typeface="Source Sans Pro"/>
              <a:sym typeface="Source Sans Pro"/>
            </a:endParaRPr>
          </a:p>
        </p:txBody>
      </p:sp>
      <p:sp>
        <p:nvSpPr>
          <p:cNvPr id="275" name="Google Shape;275;p19"/>
          <p:cNvSpPr txBox="1"/>
          <p:nvPr/>
        </p:nvSpPr>
        <p:spPr>
          <a:xfrm>
            <a:off x="1712800" y="4376850"/>
            <a:ext cx="5457900" cy="35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VIF and results!</a:t>
            </a:r>
            <a:endParaRPr>
              <a:latin typeface="Source Sans Pro"/>
              <a:ea typeface="Source Sans Pro"/>
              <a:cs typeface="Source Sans Pro"/>
              <a:sym typeface="Source Sans Pro"/>
            </a:endParaRPr>
          </a:p>
        </p:txBody>
      </p:sp>
      <p:sp>
        <p:nvSpPr>
          <p:cNvPr id="276" name="Google Shape;276;p19"/>
          <p:cNvSpPr/>
          <p:nvPr/>
        </p:nvSpPr>
        <p:spPr>
          <a:xfrm>
            <a:off x="4368100" y="3951450"/>
            <a:ext cx="77400" cy="144300"/>
          </a:xfrm>
          <a:prstGeom prst="downArrow">
            <a:avLst>
              <a:gd name="adj1" fmla="val 50000"/>
              <a:gd name="adj2" fmla="val 50000"/>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4368100" y="4332450"/>
            <a:ext cx="77400" cy="144300"/>
          </a:xfrm>
          <a:prstGeom prst="downArrow">
            <a:avLst>
              <a:gd name="adj1" fmla="val 50000"/>
              <a:gd name="adj2" fmla="val 50000"/>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4368100" y="3570450"/>
            <a:ext cx="77400" cy="144300"/>
          </a:xfrm>
          <a:prstGeom prst="downArrow">
            <a:avLst>
              <a:gd name="adj1" fmla="val 50000"/>
              <a:gd name="adj2" fmla="val 50000"/>
            </a:avLst>
          </a:prstGeom>
          <a:solidFill>
            <a:schemeClr val="accen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5400000">
            <a:off x="4130500" y="54150"/>
            <a:ext cx="470100" cy="5915100"/>
          </a:xfrm>
          <a:prstGeom prst="rightBrace">
            <a:avLst>
              <a:gd name="adj1" fmla="val 8333"/>
              <a:gd name="adj2" fmla="val 49538"/>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0"/>
          <p:cNvSpPr txBox="1">
            <a:spLocks noGrp="1"/>
          </p:cNvSpPr>
          <p:nvPr>
            <p:ph type="title"/>
          </p:nvPr>
        </p:nvSpPr>
        <p:spPr>
          <a:xfrm>
            <a:off x="176550" y="1505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Sentiment Analysis</a:t>
            </a:r>
            <a:endParaRPr sz="3600"/>
          </a:p>
        </p:txBody>
      </p:sp>
      <p:sp>
        <p:nvSpPr>
          <p:cNvPr id="285" name="Google Shape;285;p20"/>
          <p:cNvSpPr txBox="1">
            <a:spLocks noGrp="1"/>
          </p:cNvSpPr>
          <p:nvPr>
            <p:ph type="body" idx="1"/>
          </p:nvPr>
        </p:nvSpPr>
        <p:spPr>
          <a:xfrm>
            <a:off x="6888425" y="1775650"/>
            <a:ext cx="1878000" cy="2450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a:t>Most negative: </a:t>
            </a:r>
            <a:endParaRPr sz="1200"/>
          </a:p>
          <a:p>
            <a:pPr marL="457200" lvl="0" indent="-304800" algn="l" rtl="0">
              <a:spcBef>
                <a:spcPts val="600"/>
              </a:spcBef>
              <a:spcAft>
                <a:spcPts val="0"/>
              </a:spcAft>
              <a:buSzPts val="1200"/>
              <a:buChar char="◎"/>
            </a:pPr>
            <a:r>
              <a:rPr lang="en" sz="1200"/>
              <a:t>Box (@levie)</a:t>
            </a:r>
            <a:endParaRPr sz="1200"/>
          </a:p>
          <a:p>
            <a:pPr marL="457200" lvl="0" indent="-304800" algn="l" rtl="0">
              <a:spcBef>
                <a:spcPts val="0"/>
              </a:spcBef>
              <a:spcAft>
                <a:spcPts val="0"/>
              </a:spcAft>
              <a:buSzPts val="1200"/>
              <a:buChar char="◎"/>
            </a:pPr>
            <a:r>
              <a:rPr lang="en" sz="1200"/>
              <a:t>Goldman Sachs (@lloydblankfein)</a:t>
            </a:r>
            <a:endParaRPr sz="1200"/>
          </a:p>
          <a:p>
            <a:pPr marL="0" lvl="0" indent="0" algn="l" rtl="0">
              <a:spcBef>
                <a:spcPts val="600"/>
              </a:spcBef>
              <a:spcAft>
                <a:spcPts val="0"/>
              </a:spcAft>
              <a:buNone/>
            </a:pPr>
            <a:endParaRPr sz="1200"/>
          </a:p>
          <a:p>
            <a:pPr marL="0" lvl="0" indent="0" algn="l" rtl="0">
              <a:spcBef>
                <a:spcPts val="600"/>
              </a:spcBef>
              <a:spcAft>
                <a:spcPts val="0"/>
              </a:spcAft>
              <a:buNone/>
            </a:pPr>
            <a:r>
              <a:rPr lang="en" sz="1200"/>
              <a:t>Most positive:</a:t>
            </a:r>
            <a:endParaRPr sz="1200"/>
          </a:p>
          <a:p>
            <a:pPr marL="457200" lvl="0" indent="-304800" algn="l" rtl="0">
              <a:spcBef>
                <a:spcPts val="600"/>
              </a:spcBef>
              <a:spcAft>
                <a:spcPts val="0"/>
              </a:spcAft>
              <a:buSzPts val="1200"/>
              <a:buChar char="◎"/>
            </a:pPr>
            <a:r>
              <a:rPr lang="en" sz="1200"/>
              <a:t>Twitter (@jack)</a:t>
            </a:r>
            <a:endParaRPr sz="1200"/>
          </a:p>
          <a:p>
            <a:pPr marL="457200" lvl="0" indent="-304800" algn="l" rtl="0">
              <a:spcBef>
                <a:spcPts val="0"/>
              </a:spcBef>
              <a:spcAft>
                <a:spcPts val="0"/>
              </a:spcAft>
              <a:buSzPts val="1200"/>
              <a:buChar char="◎"/>
            </a:pPr>
            <a:r>
              <a:rPr lang="en" sz="1200"/>
              <a:t>T-mobile (@JohnLegere)</a:t>
            </a:r>
            <a:endParaRPr sz="1200"/>
          </a:p>
        </p:txBody>
      </p:sp>
      <p:sp>
        <p:nvSpPr>
          <p:cNvPr id="286" name="Google Shape;286;p2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87" name="Google Shape;287;p20"/>
          <p:cNvPicPr preferRelativeResize="0"/>
          <p:nvPr/>
        </p:nvPicPr>
        <p:blipFill rotWithShape="1">
          <a:blip r:embed="rId3">
            <a:alphaModFix/>
          </a:blip>
          <a:srcRect t="1088" r="783"/>
          <a:stretch/>
        </p:blipFill>
        <p:spPr>
          <a:xfrm>
            <a:off x="0" y="955925"/>
            <a:ext cx="6714375" cy="4207150"/>
          </a:xfrm>
          <a:prstGeom prst="rect">
            <a:avLst/>
          </a:prstGeom>
          <a:noFill/>
          <a:ln>
            <a:noFill/>
          </a:ln>
        </p:spPr>
      </p:pic>
      <p:grpSp>
        <p:nvGrpSpPr>
          <p:cNvPr id="288" name="Google Shape;288;p20"/>
          <p:cNvGrpSpPr/>
          <p:nvPr/>
        </p:nvGrpSpPr>
        <p:grpSpPr>
          <a:xfrm rot="1165863">
            <a:off x="7890675" y="1898828"/>
            <a:ext cx="165318" cy="164167"/>
            <a:chOff x="-1333975" y="2365850"/>
            <a:chExt cx="292225" cy="293575"/>
          </a:xfrm>
        </p:grpSpPr>
        <p:sp>
          <p:nvSpPr>
            <p:cNvPr id="289" name="Google Shape;289;p20"/>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0"/>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0"/>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1"/>
          <p:cNvSpPr txBox="1">
            <a:spLocks noGrp="1"/>
          </p:cNvSpPr>
          <p:nvPr>
            <p:ph type="title"/>
          </p:nvPr>
        </p:nvSpPr>
        <p:spPr>
          <a:xfrm>
            <a:off x="481350" y="2319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Tweeting Styles</a:t>
            </a:r>
            <a:endParaRPr sz="3600"/>
          </a:p>
        </p:txBody>
      </p:sp>
      <p:sp>
        <p:nvSpPr>
          <p:cNvPr id="302" name="Google Shape;302;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303" name="Google Shape;303;p21"/>
          <p:cNvPicPr preferRelativeResize="0"/>
          <p:nvPr/>
        </p:nvPicPr>
        <p:blipFill>
          <a:blip r:embed="rId3">
            <a:alphaModFix/>
          </a:blip>
          <a:stretch>
            <a:fillRect/>
          </a:stretch>
        </p:blipFill>
        <p:spPr>
          <a:xfrm>
            <a:off x="404050" y="1691950"/>
            <a:ext cx="4170925" cy="3575100"/>
          </a:xfrm>
          <a:prstGeom prst="rect">
            <a:avLst/>
          </a:prstGeom>
          <a:noFill/>
          <a:ln>
            <a:noFill/>
          </a:ln>
        </p:spPr>
      </p:pic>
      <p:pic>
        <p:nvPicPr>
          <p:cNvPr id="304" name="Google Shape;304;p21"/>
          <p:cNvPicPr preferRelativeResize="0"/>
          <p:nvPr/>
        </p:nvPicPr>
        <p:blipFill>
          <a:blip r:embed="rId4">
            <a:alphaModFix/>
          </a:blip>
          <a:stretch>
            <a:fillRect/>
          </a:stretch>
        </p:blipFill>
        <p:spPr>
          <a:xfrm>
            <a:off x="4791325" y="1648175"/>
            <a:ext cx="4356751" cy="3288400"/>
          </a:xfrm>
          <a:prstGeom prst="rect">
            <a:avLst/>
          </a:prstGeom>
          <a:noFill/>
          <a:ln>
            <a:noFill/>
          </a:ln>
        </p:spPr>
      </p:pic>
      <p:sp>
        <p:nvSpPr>
          <p:cNvPr id="305" name="Google Shape;305;p21"/>
          <p:cNvSpPr txBox="1">
            <a:spLocks noGrp="1"/>
          </p:cNvSpPr>
          <p:nvPr>
            <p:ph type="body" idx="1"/>
          </p:nvPr>
        </p:nvSpPr>
        <p:spPr>
          <a:xfrm>
            <a:off x="5809025" y="1033100"/>
            <a:ext cx="1511700" cy="62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TIM COOK</a:t>
            </a:r>
            <a:endParaRPr b="1"/>
          </a:p>
        </p:txBody>
      </p:sp>
      <p:sp>
        <p:nvSpPr>
          <p:cNvPr id="306" name="Google Shape;30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307" name="Google Shape;307;p21"/>
          <p:cNvSpPr txBox="1">
            <a:spLocks noGrp="1"/>
          </p:cNvSpPr>
          <p:nvPr>
            <p:ph type="body" idx="1"/>
          </p:nvPr>
        </p:nvSpPr>
        <p:spPr>
          <a:xfrm>
            <a:off x="1562325" y="1066750"/>
            <a:ext cx="2087400" cy="62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ELON MUSK</a:t>
            </a:r>
            <a:endParaRPr b="1"/>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1521</Words>
  <Application>Microsoft Office PowerPoint</Application>
  <PresentationFormat>On-screen Show (16:9)</PresentationFormat>
  <Paragraphs>264</Paragraphs>
  <Slides>22</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Anton</vt:lpstr>
      <vt:lpstr>Roboto Slab</vt:lpstr>
      <vt:lpstr>Roboto Slab Regular</vt:lpstr>
      <vt:lpstr>Source Sans Pro</vt:lpstr>
      <vt:lpstr>Arial</vt:lpstr>
      <vt:lpstr>Barlow Semi Condensed</vt:lpstr>
      <vt:lpstr>Calibri</vt:lpstr>
      <vt:lpstr>Times New Roman</vt:lpstr>
      <vt:lpstr>Cordelia template</vt:lpstr>
      <vt:lpstr>THE ANATOMY  OF A SOCIAL CEO</vt:lpstr>
      <vt:lpstr>PowerPoint Presentation</vt:lpstr>
      <vt:lpstr>BUSINESS PROBLEM</vt:lpstr>
      <vt:lpstr>Problem Significance</vt:lpstr>
      <vt:lpstr>Overview of Data</vt:lpstr>
      <vt:lpstr>Methodology</vt:lpstr>
      <vt:lpstr>Data Pre-processing</vt:lpstr>
      <vt:lpstr>Sentiment Analysis</vt:lpstr>
      <vt:lpstr>Tweeting Styles</vt:lpstr>
      <vt:lpstr>CEOs - Same yet different!</vt:lpstr>
      <vt:lpstr>Company Map</vt:lpstr>
      <vt:lpstr>Sentiment Analysis vs. Topic Modeling</vt:lpstr>
      <vt:lpstr>Market Analysis</vt:lpstr>
      <vt:lpstr>Factors Affecting Stock Prices</vt:lpstr>
      <vt:lpstr>Customer Engagement  CEO’s views on social issues + company technology</vt:lpstr>
      <vt:lpstr>Engagement Score IRL</vt:lpstr>
      <vt:lpstr>Engagement Score IRL</vt:lpstr>
      <vt:lpstr>Our Advice</vt:lpstr>
      <vt:lpstr>Potential Concerns</vt:lpstr>
      <vt:lpstr>PowerPoint Presentation</vt:lpstr>
      <vt:lpstr>Appendix</vt:lpstr>
      <vt:lpstr>Other CEO Tweets Topic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SOCIAL CEO</dc:title>
  <cp:lastModifiedBy>Aishwarya Pawar</cp:lastModifiedBy>
  <cp:revision>6</cp:revision>
  <dcterms:modified xsi:type="dcterms:W3CDTF">2020-01-10T18:24:24Z</dcterms:modified>
</cp:coreProperties>
</file>