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Karnchang Bold" charset="1" panose="00000000000000000000"/>
      <p:regular r:id="rId11"/>
    </p:embeddedFont>
    <p:embeddedFont>
      <p:font typeface="Karnchang"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9928305" cy="2273167"/>
          </a:xfrm>
          <a:prstGeom prst="rect">
            <a:avLst/>
          </a:prstGeom>
        </p:spPr>
        <p:txBody>
          <a:bodyPr anchor="t" rtlCol="false" tIns="0" lIns="0" bIns="0" rIns="0">
            <a:spAutoFit/>
          </a:bodyPr>
          <a:lstStyle/>
          <a:p>
            <a:pPr algn="l">
              <a:lnSpc>
                <a:spcPts val="5176"/>
              </a:lnSpc>
            </a:pPr>
            <a:r>
              <a:rPr lang="en-US" sz="5626" b="true">
                <a:solidFill>
                  <a:srgbClr val="000000"/>
                </a:solidFill>
                <a:latin typeface="Karnchang Bold"/>
                <a:ea typeface="Karnchang Bold"/>
                <a:cs typeface="Karnchang Bold"/>
                <a:sym typeface="Karnchang Bold"/>
              </a:rPr>
              <a:t>ANALISIS PENGELUARAN PELANGGAN WHOSALE</a:t>
            </a:r>
          </a:p>
          <a:p>
            <a:pPr algn="l">
              <a:lnSpc>
                <a:spcPts val="5176"/>
              </a:lnSpc>
            </a:pPr>
          </a:p>
        </p:txBody>
      </p:sp>
      <p:grpSp>
        <p:nvGrpSpPr>
          <p:cNvPr name="Group 3" id="3"/>
          <p:cNvGrpSpPr/>
          <p:nvPr/>
        </p:nvGrpSpPr>
        <p:grpSpPr>
          <a:xfrm rot="0">
            <a:off x="12998505" y="-3182605"/>
            <a:ext cx="18901247" cy="17982775"/>
            <a:chOff x="0" y="0"/>
            <a:chExt cx="25201662" cy="23977033"/>
          </a:xfrm>
        </p:grpSpPr>
        <p:grpSp>
          <p:nvGrpSpPr>
            <p:cNvPr name="Group 4" id="4"/>
            <p:cNvGrpSpPr/>
            <p:nvPr/>
          </p:nvGrpSpPr>
          <p:grpSpPr>
            <a:xfrm rot="2252144">
              <a:off x="2887185" y="2861146"/>
              <a:ext cx="14259267" cy="14323066"/>
              <a:chOff x="0" y="0"/>
              <a:chExt cx="2816645" cy="2829248"/>
            </a:xfrm>
          </p:grpSpPr>
          <p:sp>
            <p:nvSpPr>
              <p:cNvPr name="Freeform 5" id="5"/>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6" id="6"/>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2252144">
              <a:off x="4620058" y="6213209"/>
              <a:ext cx="14259267" cy="14323066"/>
              <a:chOff x="0" y="0"/>
              <a:chExt cx="2816645" cy="2829248"/>
            </a:xfrm>
          </p:grpSpPr>
          <p:sp>
            <p:nvSpPr>
              <p:cNvPr name="Freeform 8" id="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9" id="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252144">
              <a:off x="8055210" y="6792821"/>
              <a:ext cx="14259267" cy="14323066"/>
              <a:chOff x="0" y="0"/>
              <a:chExt cx="2816645" cy="2829248"/>
            </a:xfrm>
          </p:grpSpPr>
          <p:sp>
            <p:nvSpPr>
              <p:cNvPr name="Freeform 11" id="1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2" id="1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13" id="13"/>
          <p:cNvSpPr txBox="true"/>
          <p:nvPr/>
        </p:nvSpPr>
        <p:spPr>
          <a:xfrm rot="0">
            <a:off x="1028700" y="6928308"/>
            <a:ext cx="9256775" cy="2466225"/>
          </a:xfrm>
          <a:prstGeom prst="rect">
            <a:avLst/>
          </a:prstGeom>
        </p:spPr>
        <p:txBody>
          <a:bodyPr anchor="t" rtlCol="false" tIns="0" lIns="0" bIns="0" rIns="0">
            <a:spAutoFit/>
          </a:bodyPr>
          <a:lstStyle/>
          <a:p>
            <a:pPr algn="l">
              <a:lnSpc>
                <a:spcPts val="3750"/>
              </a:lnSpc>
              <a:spcBef>
                <a:spcPct val="0"/>
              </a:spcBef>
            </a:pPr>
            <a:r>
              <a:rPr lang="en-US" b="true" sz="2678">
                <a:solidFill>
                  <a:srgbClr val="000000"/>
                </a:solidFill>
                <a:latin typeface="Karnchang Bold"/>
                <a:ea typeface="Karnchang Bold"/>
                <a:cs typeface="Karnchang Bold"/>
                <a:sym typeface="Karnchang Bold"/>
              </a:rPr>
              <a:t>TUJUAN ANALISIS :</a:t>
            </a:r>
          </a:p>
          <a:p>
            <a:pPr algn="l">
              <a:lnSpc>
                <a:spcPts val="3750"/>
              </a:lnSpc>
              <a:spcBef>
                <a:spcPct val="0"/>
              </a:spcBef>
            </a:pPr>
            <a:r>
              <a:rPr lang="en-US" b="true" sz="2678">
                <a:solidFill>
                  <a:srgbClr val="000000"/>
                </a:solidFill>
                <a:latin typeface="Karnchang Bold"/>
                <a:ea typeface="Karnchang Bold"/>
                <a:cs typeface="Karnchang Bold"/>
                <a:sym typeface="Karnchang Bold"/>
              </a:rPr>
              <a:t>Untuk mengidentifikasi pola pengeluaran pelanggan berdasarkan kategori produk, menganalisis perbedaan pengeluaran antara Retail dan Horecca, dan memberikan rekomendasi strategis berdasarkan hasil analisis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2" id="22"/>
          <p:cNvSpPr/>
          <p:nvPr/>
        </p:nvSpPr>
        <p:spPr>
          <a:xfrm flipH="false" flipV="false" rot="0">
            <a:off x="1028700" y="2437747"/>
            <a:ext cx="16230600" cy="6695122"/>
          </a:xfrm>
          <a:custGeom>
            <a:avLst/>
            <a:gdLst/>
            <a:ahLst/>
            <a:cxnLst/>
            <a:rect r="r" b="b" t="t" l="l"/>
            <a:pathLst>
              <a:path h="6695122" w="16230600">
                <a:moveTo>
                  <a:pt x="0" y="0"/>
                </a:moveTo>
                <a:lnTo>
                  <a:pt x="16230600" y="0"/>
                </a:lnTo>
                <a:lnTo>
                  <a:pt x="16230600" y="6695123"/>
                </a:lnTo>
                <a:lnTo>
                  <a:pt x="0" y="6695123"/>
                </a:lnTo>
                <a:lnTo>
                  <a:pt x="0" y="0"/>
                </a:lnTo>
                <a:close/>
              </a:path>
            </a:pathLst>
          </a:custGeom>
          <a:blipFill>
            <a:blip r:embed="rId2"/>
            <a:stretch>
              <a:fillRect l="0" t="0" r="0" b="0"/>
            </a:stretch>
          </a:blipFill>
        </p:spPr>
      </p:sp>
      <p:sp>
        <p:nvSpPr>
          <p:cNvPr name="TextBox 23" id="23"/>
          <p:cNvSpPr txBox="true"/>
          <p:nvPr/>
        </p:nvSpPr>
        <p:spPr>
          <a:xfrm rot="0">
            <a:off x="2656324" y="391245"/>
            <a:ext cx="12975352" cy="2612522"/>
          </a:xfrm>
          <a:prstGeom prst="rect">
            <a:avLst/>
          </a:prstGeom>
        </p:spPr>
        <p:txBody>
          <a:bodyPr anchor="t" rtlCol="false" tIns="0" lIns="0" bIns="0" rIns="0">
            <a:spAutoFit/>
          </a:bodyPr>
          <a:lstStyle/>
          <a:p>
            <a:pPr algn="ctr">
              <a:lnSpc>
                <a:spcPts val="5980"/>
              </a:lnSpc>
            </a:pPr>
            <a:r>
              <a:rPr lang="en-US" sz="6500" b="true">
                <a:solidFill>
                  <a:srgbClr val="000000"/>
                </a:solidFill>
                <a:latin typeface="Karnchang Bold"/>
                <a:ea typeface="Karnchang Bold"/>
                <a:cs typeface="Karnchang Bold"/>
                <a:sym typeface="Karnchang Bold"/>
              </a:rPr>
              <a:t>DATA AWAL DAN RATA RATA PENGELUARAN</a:t>
            </a:r>
          </a:p>
          <a:p>
            <a:pPr algn="ctr">
              <a:lnSpc>
                <a:spcPts val="59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2" id="22"/>
          <p:cNvSpPr/>
          <p:nvPr/>
        </p:nvSpPr>
        <p:spPr>
          <a:xfrm flipH="false" flipV="false" rot="0">
            <a:off x="3807970" y="2464896"/>
            <a:ext cx="10672059" cy="6640825"/>
          </a:xfrm>
          <a:custGeom>
            <a:avLst/>
            <a:gdLst/>
            <a:ahLst/>
            <a:cxnLst/>
            <a:rect r="r" b="b" t="t" l="l"/>
            <a:pathLst>
              <a:path h="6640825" w="10672059">
                <a:moveTo>
                  <a:pt x="0" y="0"/>
                </a:moveTo>
                <a:lnTo>
                  <a:pt x="10672060" y="0"/>
                </a:lnTo>
                <a:lnTo>
                  <a:pt x="10672060" y="6640825"/>
                </a:lnTo>
                <a:lnTo>
                  <a:pt x="0" y="6640825"/>
                </a:lnTo>
                <a:lnTo>
                  <a:pt x="0" y="0"/>
                </a:lnTo>
                <a:close/>
              </a:path>
            </a:pathLst>
          </a:custGeom>
          <a:blipFill>
            <a:blip r:embed="rId2"/>
            <a:stretch>
              <a:fillRect l="0" t="0" r="0" b="0"/>
            </a:stretch>
          </a:blipFill>
        </p:spPr>
      </p:sp>
      <p:sp>
        <p:nvSpPr>
          <p:cNvPr name="TextBox 23" id="23"/>
          <p:cNvSpPr txBox="true"/>
          <p:nvPr/>
        </p:nvSpPr>
        <p:spPr>
          <a:xfrm rot="0">
            <a:off x="1634278" y="524556"/>
            <a:ext cx="15019444" cy="2612522"/>
          </a:xfrm>
          <a:prstGeom prst="rect">
            <a:avLst/>
          </a:prstGeom>
        </p:spPr>
        <p:txBody>
          <a:bodyPr anchor="t" rtlCol="false" tIns="0" lIns="0" bIns="0" rIns="0">
            <a:spAutoFit/>
          </a:bodyPr>
          <a:lstStyle/>
          <a:p>
            <a:pPr algn="ctr">
              <a:lnSpc>
                <a:spcPts val="5980"/>
              </a:lnSpc>
            </a:pPr>
            <a:r>
              <a:rPr lang="en-US" sz="6500" b="true">
                <a:solidFill>
                  <a:srgbClr val="000000"/>
                </a:solidFill>
                <a:latin typeface="Karnchang Bold"/>
                <a:ea typeface="Karnchang Bold"/>
                <a:cs typeface="Karnchang Bold"/>
                <a:sym typeface="Karnchang Bold"/>
              </a:rPr>
              <a:t>GRAFIK PENGELUARAN PELANGGAN BERDASARKAN KATEGORI</a:t>
            </a:r>
          </a:p>
          <a:p>
            <a:pPr algn="ctr">
              <a:lnSpc>
                <a:spcPts val="59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2" id="22"/>
          <p:cNvSpPr/>
          <p:nvPr/>
        </p:nvSpPr>
        <p:spPr>
          <a:xfrm flipH="false" flipV="false" rot="0">
            <a:off x="1743514" y="2493310"/>
            <a:ext cx="15406550" cy="6583996"/>
          </a:xfrm>
          <a:custGeom>
            <a:avLst/>
            <a:gdLst/>
            <a:ahLst/>
            <a:cxnLst/>
            <a:rect r="r" b="b" t="t" l="l"/>
            <a:pathLst>
              <a:path h="6583996" w="15406550">
                <a:moveTo>
                  <a:pt x="0" y="0"/>
                </a:moveTo>
                <a:lnTo>
                  <a:pt x="15406550" y="0"/>
                </a:lnTo>
                <a:lnTo>
                  <a:pt x="15406550" y="6583996"/>
                </a:lnTo>
                <a:lnTo>
                  <a:pt x="0" y="6583996"/>
                </a:lnTo>
                <a:lnTo>
                  <a:pt x="0" y="0"/>
                </a:lnTo>
                <a:close/>
              </a:path>
            </a:pathLst>
          </a:custGeom>
          <a:blipFill>
            <a:blip r:embed="rId2"/>
            <a:stretch>
              <a:fillRect l="0" t="0" r="0" b="0"/>
            </a:stretch>
          </a:blipFill>
        </p:spPr>
      </p:sp>
      <p:sp>
        <p:nvSpPr>
          <p:cNvPr name="TextBox 23" id="23"/>
          <p:cNvSpPr txBox="true"/>
          <p:nvPr/>
        </p:nvSpPr>
        <p:spPr>
          <a:xfrm rot="0">
            <a:off x="1634278" y="524556"/>
            <a:ext cx="15625022" cy="2612522"/>
          </a:xfrm>
          <a:prstGeom prst="rect">
            <a:avLst/>
          </a:prstGeom>
        </p:spPr>
        <p:txBody>
          <a:bodyPr anchor="t" rtlCol="false" tIns="0" lIns="0" bIns="0" rIns="0">
            <a:spAutoFit/>
          </a:bodyPr>
          <a:lstStyle/>
          <a:p>
            <a:pPr algn="ctr">
              <a:lnSpc>
                <a:spcPts val="5980"/>
              </a:lnSpc>
            </a:pPr>
            <a:r>
              <a:rPr lang="en-US" sz="6500" b="true">
                <a:solidFill>
                  <a:srgbClr val="000000"/>
                </a:solidFill>
                <a:latin typeface="Karnchang Bold"/>
                <a:ea typeface="Karnchang Bold"/>
                <a:cs typeface="Karnchang Bold"/>
                <a:sym typeface="Karnchang Bold"/>
              </a:rPr>
              <a:t>GRAFIK PENGELUARAN PELANGGAN BERDASARKAN CHANNEL DAN REGION</a:t>
            </a:r>
          </a:p>
          <a:p>
            <a:pPr algn="ctr">
              <a:lnSpc>
                <a:spcPts val="598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7538080">
            <a:off x="-7029811" y="-5584933"/>
            <a:ext cx="9808447" cy="9331824"/>
            <a:chOff x="0" y="0"/>
            <a:chExt cx="13077930" cy="12442432"/>
          </a:xfrm>
        </p:grpSpPr>
        <p:grpSp>
          <p:nvGrpSpPr>
            <p:cNvPr name="Group 3" id="3"/>
            <p:cNvGrpSpPr/>
            <p:nvPr/>
          </p:nvGrpSpPr>
          <p:grpSpPr>
            <a:xfrm rot="2252144">
              <a:off x="1498251" y="1484738"/>
              <a:ext cx="7399579" cy="7432687"/>
              <a:chOff x="0" y="0"/>
              <a:chExt cx="2816645" cy="2829248"/>
            </a:xfrm>
          </p:grpSpPr>
          <p:sp>
            <p:nvSpPr>
              <p:cNvPr name="Freeform 4" id="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5" id="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2252144">
              <a:off x="2397493" y="322422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180100" y="3525007"/>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2124477">
            <a:off x="15979122" y="5429903"/>
            <a:ext cx="9808447" cy="9331824"/>
            <a:chOff x="0" y="0"/>
            <a:chExt cx="13077930" cy="12442432"/>
          </a:xfrm>
        </p:grpSpPr>
        <p:grpSp>
          <p:nvGrpSpPr>
            <p:cNvPr name="Group 13" id="13"/>
            <p:cNvGrpSpPr/>
            <p:nvPr/>
          </p:nvGrpSpPr>
          <p:grpSpPr>
            <a:xfrm rot="2252144">
              <a:off x="1498251" y="1484738"/>
              <a:ext cx="7399579" cy="7432687"/>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2252144">
              <a:off x="2397493" y="322422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4180100" y="3525007"/>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2" id="22"/>
          <p:cNvSpPr txBox="true"/>
          <p:nvPr/>
        </p:nvSpPr>
        <p:spPr>
          <a:xfrm rot="0">
            <a:off x="1634278" y="524556"/>
            <a:ext cx="15625022" cy="1860003"/>
          </a:xfrm>
          <a:prstGeom prst="rect">
            <a:avLst/>
          </a:prstGeom>
        </p:spPr>
        <p:txBody>
          <a:bodyPr anchor="t" rtlCol="false" tIns="0" lIns="0" bIns="0" rIns="0">
            <a:spAutoFit/>
          </a:bodyPr>
          <a:lstStyle/>
          <a:p>
            <a:pPr algn="ctr">
              <a:lnSpc>
                <a:spcPts val="5980"/>
              </a:lnSpc>
            </a:pPr>
            <a:r>
              <a:rPr lang="en-US" sz="6500" b="true">
                <a:solidFill>
                  <a:srgbClr val="000000"/>
                </a:solidFill>
                <a:latin typeface="Karnchang Bold"/>
                <a:ea typeface="Karnchang Bold"/>
                <a:cs typeface="Karnchang Bold"/>
                <a:sym typeface="Karnchang Bold"/>
              </a:rPr>
              <a:t>KESIMPULAN DAN REKOMENDASI</a:t>
            </a:r>
          </a:p>
          <a:p>
            <a:pPr algn="ctr">
              <a:lnSpc>
                <a:spcPts val="5980"/>
              </a:lnSpc>
            </a:pPr>
          </a:p>
        </p:txBody>
      </p:sp>
      <p:sp>
        <p:nvSpPr>
          <p:cNvPr name="TextBox 23" id="23"/>
          <p:cNvSpPr txBox="true"/>
          <p:nvPr/>
        </p:nvSpPr>
        <p:spPr>
          <a:xfrm rot="0">
            <a:off x="2671293" y="2578761"/>
            <a:ext cx="13834151" cy="3024880"/>
          </a:xfrm>
          <a:prstGeom prst="rect">
            <a:avLst/>
          </a:prstGeom>
        </p:spPr>
        <p:txBody>
          <a:bodyPr anchor="t" rtlCol="false" tIns="0" lIns="0" bIns="0" rIns="0">
            <a:spAutoFit/>
          </a:bodyPr>
          <a:lstStyle/>
          <a:p>
            <a:pPr algn="ctr">
              <a:lnSpc>
                <a:spcPts val="3884"/>
              </a:lnSpc>
              <a:spcBef>
                <a:spcPct val="0"/>
              </a:spcBef>
            </a:pPr>
            <a:r>
              <a:rPr lang="en-US" sz="2774">
                <a:solidFill>
                  <a:srgbClr val="000000"/>
                </a:solidFill>
                <a:latin typeface="Karnchang"/>
                <a:ea typeface="Karnchang"/>
                <a:cs typeface="Karnchang"/>
                <a:sym typeface="Karnchang"/>
              </a:rPr>
              <a:t>segmen Horeca memiliki pengeluaran terbesar, terutama pada kategori Fresh. Fresh adalah kategori dominan dalam segmen ini. Di sisi lain, segmen Retail memiliki pengeluaran yang lebih merata di semua kategori, meskipun Fresh tetap menjadi kategori dominan. Untuk meningkatkan penjualan dan memenuhi kebutuhan pelanggan di kedua segmen tersebut, beberapa strategi dapat diterapkan. Salah satu strategi yang bisa diterapkan adalah program bundling produk untuk meningkatkan penjualan secara keseluruhan</a:t>
            </a:r>
          </a:p>
        </p:txBody>
      </p:sp>
      <p:sp>
        <p:nvSpPr>
          <p:cNvPr name="TextBox 24" id="24"/>
          <p:cNvSpPr txBox="true"/>
          <p:nvPr/>
        </p:nvSpPr>
        <p:spPr>
          <a:xfrm rot="0">
            <a:off x="2433169" y="6379876"/>
            <a:ext cx="14027239" cy="1567810"/>
          </a:xfrm>
          <a:prstGeom prst="rect">
            <a:avLst/>
          </a:prstGeom>
        </p:spPr>
        <p:txBody>
          <a:bodyPr anchor="t" rtlCol="false" tIns="0" lIns="0" bIns="0" rIns="0">
            <a:spAutoFit/>
          </a:bodyPr>
          <a:lstStyle/>
          <a:p>
            <a:pPr algn="ctr">
              <a:lnSpc>
                <a:spcPts val="3877"/>
              </a:lnSpc>
              <a:spcBef>
                <a:spcPct val="0"/>
              </a:spcBef>
            </a:pPr>
            <a:r>
              <a:rPr lang="en-US" sz="2769">
                <a:solidFill>
                  <a:srgbClr val="000000"/>
                </a:solidFill>
                <a:latin typeface="Karnchang"/>
                <a:ea typeface="Karnchang"/>
                <a:cs typeface="Karnchang"/>
                <a:sym typeface="Karnchang"/>
              </a:rPr>
              <a:t>penawaran diskon khusus untuk produk Fresh dapat mendorong peningkatan penjualan lebih lanjut. Dengan mengimplementasikan strategi-strategi ini, diharapkan dapat meningkatkan penjualan dan memperkuat posisi produk di pasar.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DAGZ1wsbPYo</dc:identifier>
  <dcterms:modified xsi:type="dcterms:W3CDTF">2011-08-01T06:04:30Z</dcterms:modified>
  <cp:revision>1</cp:revision>
  <dc:title>ANALISIS PENGELUARAN PELANGGAN WHOSALE</dc:title>
</cp:coreProperties>
</file>