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40" autoAdjust="0"/>
  </p:normalViewPr>
  <p:slideViewPr>
    <p:cSldViewPr snapToGrid="0">
      <p:cViewPr varScale="1">
        <p:scale>
          <a:sx n="109" d="100"/>
          <a:sy n="109" d="100"/>
        </p:scale>
        <p:origin x="8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83E1A-3791-4E31-8045-76E6E91AF4AE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EF576-640B-4000-B769-990365A5029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071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As-Is Process Documentation</a:t>
            </a:r>
          </a:p>
          <a:p>
            <a:r>
              <a:rPr lang="en-US" b="1" dirty="0"/>
              <a:t>Process Name:</a:t>
            </a:r>
          </a:p>
          <a:p>
            <a:r>
              <a:rPr lang="en-US" dirty="0"/>
              <a:t>Manual Offer Letter Preparation and Distribution</a:t>
            </a:r>
          </a:p>
          <a:p>
            <a:r>
              <a:rPr lang="en-US" b="1" dirty="0"/>
              <a:t>Process Description:</a:t>
            </a:r>
          </a:p>
          <a:p>
            <a:r>
              <a:rPr lang="en-US" dirty="0"/>
              <a:t>The current process involves manually preparing and sending offer letters to candidates selected from campus interviews.</a:t>
            </a:r>
          </a:p>
          <a:p>
            <a:r>
              <a:rPr lang="en-US" b="1" dirty="0"/>
              <a:t>Process Steps:</a:t>
            </a:r>
          </a:p>
          <a:p>
            <a:r>
              <a:rPr lang="en-US" b="1" dirty="0"/>
              <a:t>Campus Interview Participation</a:t>
            </a:r>
            <a:br>
              <a:rPr lang="en-US" dirty="0"/>
            </a:br>
            <a:r>
              <a:rPr lang="en-US" dirty="0"/>
              <a:t>A group of students from various academic backgrounds participate in an on-campus recruitment drive.</a:t>
            </a:r>
          </a:p>
          <a:p>
            <a:r>
              <a:rPr lang="en-US" b="1" dirty="0"/>
              <a:t>Candidate Selection</a:t>
            </a:r>
            <a:br>
              <a:rPr lang="en-US" dirty="0"/>
            </a:br>
            <a:r>
              <a:rPr lang="en-US" dirty="0"/>
              <a:t>After the interviews, candidates are assessed, and outcomes are categorized into:</a:t>
            </a:r>
          </a:p>
          <a:p>
            <a:pPr lvl="1"/>
            <a:r>
              <a:rPr lang="en-US" b="1" dirty="0"/>
              <a:t>Selected Candidates</a:t>
            </a:r>
            <a:r>
              <a:rPr lang="en-US" dirty="0"/>
              <a:t>: Those chosen for an internship or job offer.</a:t>
            </a:r>
          </a:p>
          <a:p>
            <a:pPr lvl="1"/>
            <a:r>
              <a:rPr lang="en-US" b="1" dirty="0"/>
              <a:t>Rejected Candidates</a:t>
            </a:r>
            <a:r>
              <a:rPr lang="en-US" dirty="0"/>
              <a:t>: Those not selected.</a:t>
            </a:r>
          </a:p>
          <a:p>
            <a:r>
              <a:rPr lang="en-US" b="1" dirty="0"/>
              <a:t>Data Entry &amp; Tracking</a:t>
            </a:r>
            <a:br>
              <a:rPr lang="en-US" dirty="0"/>
            </a:br>
            <a:r>
              <a:rPr lang="en-US" dirty="0"/>
              <a:t>The outcomes, along with relevant candidate information (e.g., name, email, position, address, status), are manually recorded in an Excel spreadsheet maintained by the HR recruiter.</a:t>
            </a:r>
          </a:p>
          <a:p>
            <a:r>
              <a:rPr lang="en-US" b="1" dirty="0"/>
              <a:t>Offer Letter Preparation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dirty="0"/>
              <a:t>selected candidates</a:t>
            </a:r>
            <a:r>
              <a:rPr lang="en-US" dirty="0"/>
              <a:t>, the HR recruiter:</a:t>
            </a:r>
          </a:p>
          <a:p>
            <a:pPr lvl="1"/>
            <a:r>
              <a:rPr lang="en-US" dirty="0"/>
              <a:t>Opens a Word offer letter template.</a:t>
            </a:r>
          </a:p>
          <a:p>
            <a:pPr lvl="1"/>
            <a:r>
              <a:rPr lang="en-US" dirty="0"/>
              <a:t>Manually replaces placeholders with candidate-specific data.</a:t>
            </a:r>
          </a:p>
          <a:p>
            <a:pPr lvl="1"/>
            <a:r>
              <a:rPr lang="en-US" dirty="0"/>
              <a:t>Saves the personalized letter to a local directory.</a:t>
            </a:r>
          </a:p>
          <a:p>
            <a:r>
              <a:rPr lang="en-US" b="1" dirty="0"/>
              <a:t>Send Email Communication</a:t>
            </a:r>
            <a:br>
              <a:rPr lang="en-US" dirty="0"/>
            </a:br>
            <a:r>
              <a:rPr lang="en-US" dirty="0"/>
              <a:t>The HR recruiter:</a:t>
            </a:r>
          </a:p>
          <a:p>
            <a:pPr lvl="1"/>
            <a:r>
              <a:rPr lang="en-US" dirty="0"/>
              <a:t>Composes a new email in Outlook.</a:t>
            </a:r>
          </a:p>
          <a:p>
            <a:pPr lvl="1"/>
            <a:r>
              <a:rPr lang="en-US" dirty="0"/>
              <a:t>Attaches the offer letter.</a:t>
            </a:r>
          </a:p>
          <a:p>
            <a:pPr lvl="1"/>
            <a:r>
              <a:rPr lang="en-US" dirty="0"/>
              <a:t>Enters the candidate’s email address.</a:t>
            </a:r>
          </a:p>
          <a:p>
            <a:pPr lvl="1"/>
            <a:r>
              <a:rPr lang="en-US" dirty="0"/>
              <a:t>Sends the offer letter manually to each selected candidate.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EF576-640B-4000-B769-990365A5029F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989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9F2-BD23-2818-3B66-7973E19C8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11488-DDE8-D726-3381-323ADB28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9666-EDD4-D7B2-D10C-37FFE166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16E8-6140-D08F-235E-F5CA5F75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3368-6A93-335C-E3A5-36E189F6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9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EB1D-1239-8733-B06F-2DBEC7A0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9231F-F9A4-5683-FC20-F8FFE2428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B227-27CB-BD24-DC39-1C1678C0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DE4BD-DAB7-B63A-6EF5-5C059297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E011-2A53-E40F-2E66-8FC17BC9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480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1A399-14CC-0773-3745-C7628C895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ED08-2474-91B2-3E72-96440017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426E-B5A3-8CFD-1687-32E71AD3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1377-072F-2FCF-9F4F-A83EBBA5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69EF-8EC6-E1CE-E0C6-A6EE829B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416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52BD-0066-765D-DEC0-C8CC3125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F97-8EBB-DCC5-9292-3EF22584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7C72-7718-5663-6F66-9FB5600A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96E5-0AC8-C5B8-EF1B-5EED8DB6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A3D4-076B-6C48-0B86-B8EFC5D2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045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CA39-4C66-FCC8-CC77-98D2E6B0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A866-628D-C2D6-B661-33744385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06F0-DFAB-FBEF-72DE-534868D3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A8D2-1326-4F6E-9F5D-A9483B1F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6482-F610-D7FA-BA84-B84513C8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75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52D4-09BB-5B9A-2E65-897BEC62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284D-94B5-6D5D-741B-15082C621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7673-6D4E-5EE5-DDEA-F57E0DBFB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C89BD-DF3D-E855-E300-FAC9B2A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71FD5-8929-5B24-9AB1-D400FEE1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2E9AB-2DC0-CC40-84F4-0C40E6CD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724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3120-56E8-B69A-F534-EF189C6F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3B95-9325-1DC5-5A02-A5A81B61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1D1CC-DFC5-BC44-679E-525EEFFA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C3C1D-2C04-54F9-BF96-5400E2A52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82338-6CF6-2969-D089-CC444B314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F5622-CFE0-488C-895F-E2B5161B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6D965-C076-4BAC-F042-FA9163A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0EE81-A537-046D-8E69-32055974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10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A1F6-B678-6922-D188-7D563B3A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CF17-7529-1137-E4D1-873E2FF6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7F728-32C3-BA1B-AA2D-F315677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1F901-34F4-15D1-1A2A-E4CB120A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939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0D2EF-808B-AAEC-15B1-1C534FDF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759B3-4AC4-6BC6-5043-12622495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DCE2F-440D-0DA5-CF04-61DD2B9A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462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E9CF-FAD3-F8EA-5CB3-AA1A9899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B81E-6C0A-2C1B-54F7-073DD8C0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9207C-B22C-EB54-B430-C5CB3C852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FEF50-49CC-C0F8-8691-7DC4C095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B4ED-3F36-84B1-A921-8BFA741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6AC6-9569-0B62-2705-3E1E9B6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12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B291-2C5A-932E-484A-D2EDD72C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90934-2C86-BB21-0BB2-DCDE9D742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18948-A6CB-9DA2-3F58-58DF119EA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FF87-3504-32BB-96A1-1332031D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FDFE2-E0ED-710E-20BE-DC718929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AFA22-43A9-7DE0-4CFA-E1FDCE7B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29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E37B8-35FD-9CFA-CAEF-79101BEC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7D7F0-33CD-BDAC-358E-03C6109D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4499-638D-3E9E-FAFE-9181B13FE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A52C-FA3A-4F46-9506-6CAA1DFC2EED}" type="datetimeFigureOut">
              <a:rPr lang="en-MY" smtClean="0"/>
              <a:t>20/6/2025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24CC-3CE3-4D90-C3AA-AF6E3C46A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B4FB-87CD-F1D9-4FF4-751CA945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305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E5BD9-B481-D8F6-3B75-831312C3A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EA6940-B556-D409-F168-745D3B00D83F}"/>
              </a:ext>
            </a:extLst>
          </p:cNvPr>
          <p:cNvSpPr/>
          <p:nvPr/>
        </p:nvSpPr>
        <p:spPr>
          <a:xfrm>
            <a:off x="810127" y="165174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Campus Interview Participation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89A8A41-756A-40CE-AE2D-1EEC8DE7EE62}"/>
              </a:ext>
            </a:extLst>
          </p:cNvPr>
          <p:cNvSpPr/>
          <p:nvPr/>
        </p:nvSpPr>
        <p:spPr>
          <a:xfrm>
            <a:off x="1096998" y="505384"/>
            <a:ext cx="1093694" cy="636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START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CDEFB-F2EC-DF55-8483-F63EEEAB6951}"/>
              </a:ext>
            </a:extLst>
          </p:cNvPr>
          <p:cNvSpPr/>
          <p:nvPr/>
        </p:nvSpPr>
        <p:spPr>
          <a:xfrm>
            <a:off x="2925798" y="165174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Candidate Selection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01C2AF-03A6-59A3-F442-9A0FC0BDD4F7}"/>
              </a:ext>
            </a:extLst>
          </p:cNvPr>
          <p:cNvSpPr/>
          <p:nvPr/>
        </p:nvSpPr>
        <p:spPr>
          <a:xfrm>
            <a:off x="5041469" y="1015253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Selected Candidates</a:t>
            </a:r>
            <a:endParaRPr lang="en-MY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236E92-B9AC-E770-A04F-59ADEA12C1DC}"/>
              </a:ext>
            </a:extLst>
          </p:cNvPr>
          <p:cNvSpPr/>
          <p:nvPr/>
        </p:nvSpPr>
        <p:spPr>
          <a:xfrm>
            <a:off x="5041469" y="2288241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Rejected Candidates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70F93F-78CC-A168-9304-BDB89BD6B06F}"/>
              </a:ext>
            </a:extLst>
          </p:cNvPr>
          <p:cNvSpPr/>
          <p:nvPr/>
        </p:nvSpPr>
        <p:spPr>
          <a:xfrm>
            <a:off x="9272811" y="165174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Offer Letter Preparation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4EA77B-4CC5-8883-B021-27F0FE043133}"/>
              </a:ext>
            </a:extLst>
          </p:cNvPr>
          <p:cNvSpPr/>
          <p:nvPr/>
        </p:nvSpPr>
        <p:spPr>
          <a:xfrm>
            <a:off x="9272811" y="2665380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 Email Communication</a:t>
            </a:r>
            <a:endParaRPr lang="en-MY" sz="12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9504D4-35C8-DB2F-B9DF-0C9B617D77B2}"/>
              </a:ext>
            </a:extLst>
          </p:cNvPr>
          <p:cNvSpPr/>
          <p:nvPr/>
        </p:nvSpPr>
        <p:spPr>
          <a:xfrm>
            <a:off x="9559682" y="3679013"/>
            <a:ext cx="1093694" cy="636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STOP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6CDCCC-9948-2CA3-D69A-F076F248E604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1643845" y="1141878"/>
            <a:ext cx="0" cy="50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F3C24F-1F97-44EC-2B11-417C0C8ABB87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477563" y="1969994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FE373E-A33E-E2AE-DA0F-0D2F653B5F5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593234" y="1333500"/>
            <a:ext cx="448235" cy="63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A2A4A1-2346-C9DD-4E35-C14D65723EF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106529" y="2288241"/>
            <a:ext cx="0" cy="37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36454F-6D19-D470-0505-5621FBF384E3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0106529" y="3301874"/>
            <a:ext cx="0" cy="37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3700FD-552E-3B11-6978-84D1C09AE3D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4593234" y="1969994"/>
            <a:ext cx="448235" cy="63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38D0E4-D406-3604-CA7C-1DACC3622273}"/>
              </a:ext>
            </a:extLst>
          </p:cNvPr>
          <p:cNvSpPr/>
          <p:nvPr/>
        </p:nvSpPr>
        <p:spPr>
          <a:xfrm>
            <a:off x="7157140" y="165174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Entry &amp; Tracking in Excel</a:t>
            </a:r>
            <a:endParaRPr lang="en-MY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074E9-2EE2-5445-ED54-C2F75CC8BC6E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6708905" y="1333500"/>
            <a:ext cx="448235" cy="63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DC5EC2-5A1E-C32D-F27B-D4B16A7C3B47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6708905" y="1969994"/>
            <a:ext cx="448235" cy="63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A2F1DA-A429-E8B8-2817-26210D4AF35D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8824576" y="1969994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1C3CE-5168-0A04-DE47-7F5C1FA79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0352938-6537-A746-E2FB-19C2B5F3DEE9}"/>
              </a:ext>
            </a:extLst>
          </p:cNvPr>
          <p:cNvSpPr/>
          <p:nvPr/>
        </p:nvSpPr>
        <p:spPr>
          <a:xfrm>
            <a:off x="1455669" y="3844389"/>
            <a:ext cx="1093694" cy="636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33543A-BF58-73B3-8212-F5FD305849E3}"/>
              </a:ext>
            </a:extLst>
          </p:cNvPr>
          <p:cNvSpPr/>
          <p:nvPr/>
        </p:nvSpPr>
        <p:spPr>
          <a:xfrm>
            <a:off x="3082258" y="3844389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Get Transaction Item from Queue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C54A90D-E82E-F45A-9126-DD36ECF69CF8}"/>
              </a:ext>
            </a:extLst>
          </p:cNvPr>
          <p:cNvSpPr/>
          <p:nvPr/>
        </p:nvSpPr>
        <p:spPr>
          <a:xfrm>
            <a:off x="5282588" y="3844389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Save Offer Letter as PDF and DOC</a:t>
            </a:r>
            <a:endParaRPr lang="en-MY" sz="12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D10B61-5A80-1A8C-417A-CFD58C729A0D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549363" y="4162636"/>
            <a:ext cx="532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A58DF9-C3D7-D79D-9BE4-03A2DE646E92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3905237" y="4480883"/>
            <a:ext cx="10739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3AAE36-DD77-D3D8-3436-D5B7ADC733A6}"/>
              </a:ext>
            </a:extLst>
          </p:cNvPr>
          <p:cNvSpPr/>
          <p:nvPr/>
        </p:nvSpPr>
        <p:spPr>
          <a:xfrm>
            <a:off x="3071519" y="4940218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Open Offer Letter Template (Word)</a:t>
            </a:r>
            <a:endParaRPr lang="en-MY" sz="1200" b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0B4DC0-319C-1C3C-7AAA-4DB78528E463}"/>
              </a:ext>
            </a:extLst>
          </p:cNvPr>
          <p:cNvSpPr/>
          <p:nvPr/>
        </p:nvSpPr>
        <p:spPr>
          <a:xfrm>
            <a:off x="5282588" y="4940218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Replace Placeholders with Candidate Data</a:t>
            </a:r>
            <a:endParaRPr lang="en-MY" sz="1200" b="1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CF9D65-CC7E-223D-C004-E9C1E496F14A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4738955" y="5258465"/>
            <a:ext cx="543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3DAC90-7800-3CBB-469D-3D7E6CE2F491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6116306" y="4480883"/>
            <a:ext cx="0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113CD0-0647-B51F-49E7-AE0BC396ABAF}"/>
              </a:ext>
            </a:extLst>
          </p:cNvPr>
          <p:cNvSpPr/>
          <p:nvPr/>
        </p:nvSpPr>
        <p:spPr>
          <a:xfrm>
            <a:off x="7476447" y="3844389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Send Email with Offer Letter Attachment</a:t>
            </a:r>
            <a:endParaRPr lang="en-MY" sz="12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984C67-7B82-B9F6-C696-D799B7911048}"/>
              </a:ext>
            </a:extLst>
          </p:cNvPr>
          <p:cNvCxnSpPr>
            <a:cxnSpLocks/>
            <a:stCxn id="25" idx="3"/>
            <a:endCxn id="34" idx="2"/>
          </p:cNvCxnSpPr>
          <p:nvPr/>
        </p:nvCxnSpPr>
        <p:spPr>
          <a:xfrm>
            <a:off x="9150354" y="5258465"/>
            <a:ext cx="532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1CEB7-A904-4FB5-AF04-DAF4FCE42E4C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>
            <a:off x="6950024" y="4162636"/>
            <a:ext cx="526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4DEF4AC-BB80-3245-7E62-21F8589E9C22}"/>
              </a:ext>
            </a:extLst>
          </p:cNvPr>
          <p:cNvSpPr/>
          <p:nvPr/>
        </p:nvSpPr>
        <p:spPr>
          <a:xfrm>
            <a:off x="9683248" y="4940218"/>
            <a:ext cx="1093694" cy="6364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E74DBA-7E8C-2A8F-1B63-2AA1D5BBC831}"/>
              </a:ext>
            </a:extLst>
          </p:cNvPr>
          <p:cNvSpPr/>
          <p:nvPr/>
        </p:nvSpPr>
        <p:spPr>
          <a:xfrm>
            <a:off x="1455669" y="763079"/>
            <a:ext cx="1093694" cy="636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342C5D-83EE-58FD-32E7-C733D5264B4E}"/>
              </a:ext>
            </a:extLst>
          </p:cNvPr>
          <p:cNvSpPr/>
          <p:nvPr/>
        </p:nvSpPr>
        <p:spPr>
          <a:xfrm>
            <a:off x="3082258" y="763079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>
                <a:solidFill>
                  <a:schemeClr val="tx1"/>
                </a:solidFill>
              </a:rPr>
              <a:t>Read Candidate Data from Excel</a:t>
            </a:r>
            <a:endParaRPr lang="en-MY" sz="12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EFFA8C-F4D2-BD5A-F657-812B766BA193}"/>
              </a:ext>
            </a:extLst>
          </p:cNvPr>
          <p:cNvSpPr/>
          <p:nvPr/>
        </p:nvSpPr>
        <p:spPr>
          <a:xfrm>
            <a:off x="7486153" y="763079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Add Each Valid Candidate to Orchestrator Queue</a:t>
            </a:r>
            <a:endParaRPr lang="en-MY" sz="1200" b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D98B17-5C7D-868D-13DB-2E920977EF93}"/>
              </a:ext>
            </a:extLst>
          </p:cNvPr>
          <p:cNvSpPr/>
          <p:nvPr/>
        </p:nvSpPr>
        <p:spPr>
          <a:xfrm>
            <a:off x="9689718" y="763079"/>
            <a:ext cx="1093694" cy="6364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189CB8-C915-B680-D89C-A4D8DD77DB67}"/>
              </a:ext>
            </a:extLst>
          </p:cNvPr>
          <p:cNvCxnSpPr>
            <a:stCxn id="2" idx="6"/>
            <a:endCxn id="6" idx="1"/>
          </p:cNvCxnSpPr>
          <p:nvPr/>
        </p:nvCxnSpPr>
        <p:spPr>
          <a:xfrm>
            <a:off x="2549363" y="1081326"/>
            <a:ext cx="532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778E64-4853-679C-F5C7-600F0FA719F2}"/>
              </a:ext>
            </a:extLst>
          </p:cNvPr>
          <p:cNvCxnSpPr>
            <a:cxnSpLocks/>
            <a:stCxn id="39" idx="3"/>
            <a:endCxn id="7" idx="1"/>
          </p:cNvCxnSpPr>
          <p:nvPr/>
        </p:nvCxnSpPr>
        <p:spPr>
          <a:xfrm flipV="1">
            <a:off x="6950024" y="1081326"/>
            <a:ext cx="536129" cy="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E4B403-8734-9A26-5B3C-8A79313CD71C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153589" y="1081326"/>
            <a:ext cx="5361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DEC54A6-E10D-4AEB-A51B-A91C6740E103}"/>
              </a:ext>
            </a:extLst>
          </p:cNvPr>
          <p:cNvSpPr/>
          <p:nvPr/>
        </p:nvSpPr>
        <p:spPr>
          <a:xfrm>
            <a:off x="3082258" y="185890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Filter for Hired Candidates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701484F-BA29-9DE7-0CE3-DB1E2BEAB7D0}"/>
              </a:ext>
            </a:extLst>
          </p:cNvPr>
          <p:cNvSpPr/>
          <p:nvPr/>
        </p:nvSpPr>
        <p:spPr>
          <a:xfrm>
            <a:off x="5282588" y="1865176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Validate Required Fields and Email Format</a:t>
            </a:r>
            <a:endParaRPr lang="en-MY" sz="12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36532A-A062-80F7-68E9-072C3B67ACE0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749694" y="2177154"/>
            <a:ext cx="532894" cy="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2D89868-4A3F-E868-4633-3ECCC3F2B9F4}"/>
              </a:ext>
            </a:extLst>
          </p:cNvPr>
          <p:cNvSpPr txBox="1"/>
          <p:nvPr/>
        </p:nvSpPr>
        <p:spPr>
          <a:xfrm>
            <a:off x="4802761" y="66924"/>
            <a:ext cx="25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 dirty="0"/>
              <a:t>Dispatcher Process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35D6F-7B89-5AFF-824D-9FD46CD15886}"/>
              </a:ext>
            </a:extLst>
          </p:cNvPr>
          <p:cNvSpPr txBox="1"/>
          <p:nvPr/>
        </p:nvSpPr>
        <p:spPr>
          <a:xfrm>
            <a:off x="4834564" y="3153056"/>
            <a:ext cx="2522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 dirty="0"/>
              <a:t>Performer Process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30C33C-27FC-EB95-53D9-33E683303C4E}"/>
              </a:ext>
            </a:extLst>
          </p:cNvPr>
          <p:cNvSpPr/>
          <p:nvPr/>
        </p:nvSpPr>
        <p:spPr>
          <a:xfrm>
            <a:off x="7482918" y="4940218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Log Result / Update Status</a:t>
            </a:r>
            <a:endParaRPr lang="en-MY" sz="12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31C514-DBB2-7206-FB1B-AED9C8594172}"/>
              </a:ext>
            </a:extLst>
          </p:cNvPr>
          <p:cNvCxnSpPr>
            <a:cxnSpLocks/>
            <a:stCxn id="3" idx="2"/>
            <a:endCxn id="25" idx="0"/>
          </p:cNvCxnSpPr>
          <p:nvPr/>
        </p:nvCxnSpPr>
        <p:spPr>
          <a:xfrm>
            <a:off x="8310165" y="4480883"/>
            <a:ext cx="6471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56DB300-4AD9-10FB-2124-46355D02C0A9}"/>
              </a:ext>
            </a:extLst>
          </p:cNvPr>
          <p:cNvSpPr/>
          <p:nvPr/>
        </p:nvSpPr>
        <p:spPr>
          <a:xfrm>
            <a:off x="5282588" y="763360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Log Invalid Candidates to Excel</a:t>
            </a:r>
            <a:endParaRPr lang="en-MY" sz="1200" b="1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8AE128-654E-4417-3629-6C0FDF99A8A3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3915976" y="1399573"/>
            <a:ext cx="0" cy="45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6BB876F-B035-E975-472F-2F4A3237D9E6}"/>
              </a:ext>
            </a:extLst>
          </p:cNvPr>
          <p:cNvCxnSpPr>
            <a:cxnSpLocks/>
            <a:stCxn id="17" idx="0"/>
            <a:endCxn id="39" idx="2"/>
          </p:cNvCxnSpPr>
          <p:nvPr/>
        </p:nvCxnSpPr>
        <p:spPr>
          <a:xfrm flipV="1">
            <a:off x="6116306" y="1399854"/>
            <a:ext cx="0" cy="46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99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296</Words>
  <Application>Microsoft Office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 Wan</dc:creator>
  <cp:lastModifiedBy>Kris Wan</cp:lastModifiedBy>
  <cp:revision>8</cp:revision>
  <dcterms:created xsi:type="dcterms:W3CDTF">2025-05-05T17:49:45Z</dcterms:created>
  <dcterms:modified xsi:type="dcterms:W3CDTF">2025-06-20T12:23:46Z</dcterms:modified>
</cp:coreProperties>
</file>