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sldIdLst>
    <p:sldId id="256" r:id="rId2"/>
    <p:sldId id="258" r:id="rId3"/>
    <p:sldId id="261" r:id="rId4"/>
    <p:sldId id="257" r:id="rId5"/>
    <p:sldId id="259"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31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1" d="100"/>
          <a:sy n="81" d="100"/>
        </p:scale>
        <p:origin x="63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C04F378-2A21-484C-A354-9C384ECA0A70}" type="datetimeFigureOut">
              <a:rPr lang="en-IN" smtClean="0"/>
              <a:t>22-10-2024</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03F4F4F3-00E5-4694-B9E8-8378906BC038}" type="slidenum">
              <a:rPr lang="en-IN" smtClean="0"/>
              <a:t>‹#›</a:t>
            </a:fld>
            <a:endParaRPr lang="en-IN"/>
          </a:p>
        </p:txBody>
      </p:sp>
    </p:spTree>
    <p:extLst>
      <p:ext uri="{BB962C8B-B14F-4D97-AF65-F5344CB8AC3E}">
        <p14:creationId xmlns:p14="http://schemas.microsoft.com/office/powerpoint/2010/main" val="801874041"/>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4F378-2A21-484C-A354-9C384ECA0A70}"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F4F4F3-00E5-4694-B9E8-8378906BC038}" type="slidenum">
              <a:rPr lang="en-IN" smtClean="0"/>
              <a:t>‹#›</a:t>
            </a:fld>
            <a:endParaRPr lang="en-IN"/>
          </a:p>
        </p:txBody>
      </p:sp>
    </p:spTree>
    <p:extLst>
      <p:ext uri="{BB962C8B-B14F-4D97-AF65-F5344CB8AC3E}">
        <p14:creationId xmlns:p14="http://schemas.microsoft.com/office/powerpoint/2010/main" val="1266528266"/>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C04F378-2A21-484C-A354-9C384ECA0A70}" type="datetimeFigureOut">
              <a:rPr lang="en-IN" smtClean="0"/>
              <a:t>22-10-2024</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3F4F4F3-00E5-4694-B9E8-8378906BC038}" type="slidenum">
              <a:rPr lang="en-IN" smtClean="0"/>
              <a:t>‹#›</a:t>
            </a:fld>
            <a:endParaRPr lang="en-IN"/>
          </a:p>
        </p:txBody>
      </p:sp>
    </p:spTree>
    <p:extLst>
      <p:ext uri="{BB962C8B-B14F-4D97-AF65-F5344CB8AC3E}">
        <p14:creationId xmlns:p14="http://schemas.microsoft.com/office/powerpoint/2010/main" val="1635881206"/>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4F378-2A21-484C-A354-9C384ECA0A70}"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03F4F4F3-00E5-4694-B9E8-8378906BC038}" type="slidenum">
              <a:rPr lang="en-IN" smtClean="0"/>
              <a:t>‹#›</a:t>
            </a:fld>
            <a:endParaRPr lang="en-IN"/>
          </a:p>
        </p:txBody>
      </p:sp>
    </p:spTree>
    <p:extLst>
      <p:ext uri="{BB962C8B-B14F-4D97-AF65-F5344CB8AC3E}">
        <p14:creationId xmlns:p14="http://schemas.microsoft.com/office/powerpoint/2010/main" val="264077773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C04F378-2A21-484C-A354-9C384ECA0A70}" type="datetimeFigureOut">
              <a:rPr lang="en-IN" smtClean="0"/>
              <a:t>22-10-2024</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3F4F4F3-00E5-4694-B9E8-8378906BC038}" type="slidenum">
              <a:rPr lang="en-IN" smtClean="0"/>
              <a:t>‹#›</a:t>
            </a:fld>
            <a:endParaRPr lang="en-IN"/>
          </a:p>
        </p:txBody>
      </p:sp>
    </p:spTree>
    <p:extLst>
      <p:ext uri="{BB962C8B-B14F-4D97-AF65-F5344CB8AC3E}">
        <p14:creationId xmlns:p14="http://schemas.microsoft.com/office/powerpoint/2010/main" val="2329499534"/>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04F378-2A21-484C-A354-9C384ECA0A70}"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F4F4F3-00E5-4694-B9E8-8378906BC038}" type="slidenum">
              <a:rPr lang="en-IN" smtClean="0"/>
              <a:t>‹#›</a:t>
            </a:fld>
            <a:endParaRPr lang="en-IN"/>
          </a:p>
        </p:txBody>
      </p:sp>
    </p:spTree>
    <p:extLst>
      <p:ext uri="{BB962C8B-B14F-4D97-AF65-F5344CB8AC3E}">
        <p14:creationId xmlns:p14="http://schemas.microsoft.com/office/powerpoint/2010/main" val="1715577188"/>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04F378-2A21-484C-A354-9C384ECA0A70}" type="datetimeFigureOut">
              <a:rPr lang="en-IN" smtClean="0"/>
              <a:t>22-10-2024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F4F4F3-00E5-4694-B9E8-8378906BC038}" type="slidenum">
              <a:rPr lang="en-IN" smtClean="0"/>
              <a:t>‹#›</a:t>
            </a:fld>
            <a:endParaRPr lang="en-IN"/>
          </a:p>
        </p:txBody>
      </p:sp>
    </p:spTree>
    <p:extLst>
      <p:ext uri="{BB962C8B-B14F-4D97-AF65-F5344CB8AC3E}">
        <p14:creationId xmlns:p14="http://schemas.microsoft.com/office/powerpoint/2010/main" val="184837573"/>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C04F378-2A21-484C-A354-9C384ECA0A70}" type="datetimeFigureOut">
              <a:rPr lang="en-IN" smtClean="0"/>
              <a:t>22-10-2024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F4F4F3-00E5-4694-B9E8-8378906BC038}" type="slidenum">
              <a:rPr lang="en-IN" smtClean="0"/>
              <a:t>‹#›</a:t>
            </a:fld>
            <a:endParaRPr lang="en-IN"/>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072413494"/>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4F378-2A21-484C-A354-9C384ECA0A70}" type="datetimeFigureOut">
              <a:rPr lang="en-IN" smtClean="0"/>
              <a:t>22-10-2024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F4F4F3-00E5-4694-B9E8-8378906BC038}" type="slidenum">
              <a:rPr lang="en-IN" smtClean="0"/>
              <a:t>‹#›</a:t>
            </a:fld>
            <a:endParaRPr lang="en-IN"/>
          </a:p>
        </p:txBody>
      </p:sp>
    </p:spTree>
    <p:extLst>
      <p:ext uri="{BB962C8B-B14F-4D97-AF65-F5344CB8AC3E}">
        <p14:creationId xmlns:p14="http://schemas.microsoft.com/office/powerpoint/2010/main" val="894336100"/>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C04F378-2A21-484C-A354-9C384ECA0A70}" type="datetimeFigureOut">
              <a:rPr lang="en-IN" smtClean="0"/>
              <a:t>22-10-2024</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3F4F4F3-00E5-4694-B9E8-8378906BC038}" type="slidenum">
              <a:rPr lang="en-IN" smtClean="0"/>
              <a:t>‹#›</a:t>
            </a:fld>
            <a:endParaRPr lang="en-IN"/>
          </a:p>
        </p:txBody>
      </p:sp>
    </p:spTree>
    <p:extLst>
      <p:ext uri="{BB962C8B-B14F-4D97-AF65-F5344CB8AC3E}">
        <p14:creationId xmlns:p14="http://schemas.microsoft.com/office/powerpoint/2010/main" val="3247407687"/>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04F378-2A21-484C-A354-9C384ECA0A70}"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F4F4F3-00E5-4694-B9E8-8378906BC038}" type="slidenum">
              <a:rPr lang="en-IN" smtClean="0"/>
              <a:t>‹#›</a:t>
            </a:fld>
            <a:endParaRPr lang="en-IN"/>
          </a:p>
        </p:txBody>
      </p:sp>
    </p:spTree>
    <p:extLst>
      <p:ext uri="{BB962C8B-B14F-4D97-AF65-F5344CB8AC3E}">
        <p14:creationId xmlns:p14="http://schemas.microsoft.com/office/powerpoint/2010/main" val="447225592"/>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FC04F378-2A21-484C-A354-9C384ECA0A70}" type="datetimeFigureOut">
              <a:rPr lang="en-IN" smtClean="0"/>
              <a:t>22-10-2024</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03F4F4F3-00E5-4694-B9E8-8378906BC038}"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21848795"/>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ransition spd="slow">
    <p:wipe/>
  </p:transition>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file:///C:\Users\spars\Documents\Top_Posts.csv" TargetMode="Externa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3E0B-2192-5B43-437D-B036E5ADA0C9}"/>
              </a:ext>
            </a:extLst>
          </p:cNvPr>
          <p:cNvSpPr>
            <a:spLocks noGrp="1"/>
          </p:cNvSpPr>
          <p:nvPr>
            <p:ph type="ctrTitle"/>
          </p:nvPr>
        </p:nvSpPr>
        <p:spPr>
          <a:xfrm>
            <a:off x="466165" y="815788"/>
            <a:ext cx="11241741" cy="1461247"/>
          </a:xfrm>
        </p:spPr>
        <p:txBody>
          <a:bodyPr>
            <a:normAutofit/>
          </a:bodyPr>
          <a:lstStyle/>
          <a:p>
            <a:pPr algn="ctr"/>
            <a:r>
              <a:rPr lang="en-US" sz="4800" dirty="0"/>
              <a:t>WEB SCRAPING &amp; AUTO POST</a:t>
            </a:r>
            <a:endParaRPr lang="en-IN" sz="4800" dirty="0"/>
          </a:p>
        </p:txBody>
      </p:sp>
      <p:sp>
        <p:nvSpPr>
          <p:cNvPr id="3" name="Subtitle 2">
            <a:extLst>
              <a:ext uri="{FF2B5EF4-FFF2-40B4-BE49-F238E27FC236}">
                <a16:creationId xmlns:a16="http://schemas.microsoft.com/office/drawing/2014/main" id="{9B4D4012-F042-DAE9-C193-1AF654A2DCE6}"/>
              </a:ext>
            </a:extLst>
          </p:cNvPr>
          <p:cNvSpPr>
            <a:spLocks noGrp="1"/>
          </p:cNvSpPr>
          <p:nvPr>
            <p:ph type="subTitle" idx="1"/>
          </p:nvPr>
        </p:nvSpPr>
        <p:spPr>
          <a:xfrm>
            <a:off x="793830" y="5365865"/>
            <a:ext cx="992697" cy="676347"/>
          </a:xfrm>
        </p:spPr>
        <p:txBody>
          <a:bodyPr>
            <a:normAutofit/>
          </a:bodyPr>
          <a:lstStyle/>
          <a:p>
            <a:endParaRPr lang="en-IN" dirty="0"/>
          </a:p>
        </p:txBody>
      </p:sp>
    </p:spTree>
    <p:extLst>
      <p:ext uri="{BB962C8B-B14F-4D97-AF65-F5344CB8AC3E}">
        <p14:creationId xmlns:p14="http://schemas.microsoft.com/office/powerpoint/2010/main" val="3864468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675B4-9353-F103-A635-85AECC1CB790}"/>
              </a:ext>
            </a:extLst>
          </p:cNvPr>
          <p:cNvSpPr>
            <a:spLocks noGrp="1"/>
          </p:cNvSpPr>
          <p:nvPr>
            <p:ph type="title"/>
          </p:nvPr>
        </p:nvSpPr>
        <p:spPr>
          <a:xfrm>
            <a:off x="597970" y="889233"/>
            <a:ext cx="2659309" cy="834982"/>
          </a:xfrm>
        </p:spPr>
        <p:txBody>
          <a:bodyPr>
            <a:normAutofit/>
          </a:bodyPr>
          <a:lstStyle/>
          <a:p>
            <a:r>
              <a:rPr lang="en-US" dirty="0"/>
              <a:t>Working</a:t>
            </a:r>
            <a:endParaRPr lang="en-IN" dirty="0"/>
          </a:p>
        </p:txBody>
      </p:sp>
      <p:sp>
        <p:nvSpPr>
          <p:cNvPr id="3" name="Content Placeholder 2">
            <a:extLst>
              <a:ext uri="{FF2B5EF4-FFF2-40B4-BE49-F238E27FC236}">
                <a16:creationId xmlns:a16="http://schemas.microsoft.com/office/drawing/2014/main" id="{7BB15D51-28AC-76F0-A541-3EF07ADD78DF}"/>
              </a:ext>
            </a:extLst>
          </p:cNvPr>
          <p:cNvSpPr>
            <a:spLocks noGrp="1"/>
          </p:cNvSpPr>
          <p:nvPr>
            <p:ph idx="1"/>
          </p:nvPr>
        </p:nvSpPr>
        <p:spPr>
          <a:xfrm>
            <a:off x="295966" y="2076274"/>
            <a:ext cx="11029615" cy="3980577"/>
          </a:xfrm>
        </p:spPr>
        <p:txBody>
          <a:bodyPr/>
          <a:lstStyle/>
          <a:p>
            <a:r>
              <a:rPr lang="en-IN" sz="1600" dirty="0">
                <a:solidFill>
                  <a:srgbClr val="000000"/>
                </a:solidFill>
                <a:effectLst/>
                <a:ea typeface="Times New Roman" panose="02020603050405020304" pitchFamily="18" charset="0"/>
              </a:rPr>
              <a:t>This scraping process works by using the ‘PRAW’ module to get the access to the Reddit API, through which we get the Client ID and Secret ID for the test project.</a:t>
            </a:r>
          </a:p>
          <a:p>
            <a:r>
              <a:rPr lang="en-IN" sz="1600" dirty="0">
                <a:solidFill>
                  <a:srgbClr val="000000"/>
                </a:solidFill>
                <a:ea typeface="Times New Roman" panose="02020603050405020304" pitchFamily="18" charset="0"/>
              </a:rPr>
              <a:t>Then a</a:t>
            </a:r>
            <a:r>
              <a:rPr lang="en-IN" sz="1600" dirty="0">
                <a:solidFill>
                  <a:srgbClr val="000000"/>
                </a:solidFill>
                <a:effectLst/>
                <a:ea typeface="Times New Roman" panose="02020603050405020304" pitchFamily="18" charset="0"/>
              </a:rPr>
              <a:t> subreddit is selected from which the data is to be scraped. </a:t>
            </a:r>
          </a:p>
          <a:p>
            <a:r>
              <a:rPr lang="en-IN" sz="1600" dirty="0">
                <a:solidFill>
                  <a:srgbClr val="000000"/>
                </a:solidFill>
                <a:ea typeface="Calibri" panose="020F0502020204030204" pitchFamily="34" charset="0"/>
              </a:rPr>
              <a:t>T</a:t>
            </a:r>
            <a:r>
              <a:rPr lang="en-IN" sz="1600" dirty="0">
                <a:solidFill>
                  <a:srgbClr val="000000"/>
                </a:solidFill>
                <a:effectLst/>
                <a:ea typeface="Calibri" panose="020F0502020204030204" pitchFamily="34" charset="0"/>
              </a:rPr>
              <a:t>he script downloads and evaluates these images, ensuring their uniqueness by comparing them against a collection of previously ignored images stored in a designated folder.</a:t>
            </a:r>
          </a:p>
          <a:p>
            <a:r>
              <a:rPr lang="en-IN" sz="1600" dirty="0">
                <a:solidFill>
                  <a:srgbClr val="000000"/>
                </a:solidFill>
                <a:effectLst/>
                <a:ea typeface="Calibri" panose="020F0502020204030204" pitchFamily="34" charset="0"/>
              </a:rPr>
              <a:t>After processing all relevant posts, the script synthesizes this accumulated data into a Pandas </a:t>
            </a:r>
            <a:r>
              <a:rPr lang="en-IN" sz="1600" dirty="0" err="1">
                <a:solidFill>
                  <a:srgbClr val="000000"/>
                </a:solidFill>
                <a:effectLst/>
                <a:ea typeface="Calibri" panose="020F0502020204030204" pitchFamily="34" charset="0"/>
              </a:rPr>
              <a:t>DataFrame</a:t>
            </a:r>
            <a:r>
              <a:rPr lang="en-IN" sz="1600" dirty="0">
                <a:solidFill>
                  <a:srgbClr val="000000"/>
                </a:solidFill>
                <a:effectLst/>
                <a:ea typeface="Calibri" panose="020F0502020204030204" pitchFamily="34" charset="0"/>
              </a:rPr>
              <a:t>, subsequently exporting it as a CSV file.</a:t>
            </a:r>
            <a:endParaRPr lang="en-IN" sz="1600" dirty="0">
              <a:solidFill>
                <a:srgbClr val="000000"/>
              </a:solidFill>
              <a:ea typeface="Calibri" panose="020F0502020204030204" pitchFamily="34" charset="0"/>
            </a:endParaRPr>
          </a:p>
          <a:p>
            <a:r>
              <a:rPr lang="en-IN" sz="1600" dirty="0">
                <a:solidFill>
                  <a:srgbClr val="000000"/>
                </a:solidFill>
                <a:effectLst/>
                <a:ea typeface="Calibri" panose="020F0502020204030204" pitchFamily="34" charset="0"/>
              </a:rPr>
              <a:t>This CSV file serves as a comprehensive repository, documenting the top posts alongside their corresponding image URLs, facilitating easy access and further analysis.</a:t>
            </a:r>
            <a:r>
              <a:rPr lang="en-IN" sz="1600" dirty="0">
                <a:solidFill>
                  <a:srgbClr val="000000"/>
                </a:solidFill>
                <a:effectLst/>
                <a:latin typeface="Times New Roman" panose="02020603050405020304" pitchFamily="18" charset="0"/>
                <a:ea typeface="Calibri" panose="020F0502020204030204" pitchFamily="34" charset="0"/>
              </a:rPr>
              <a:t> </a:t>
            </a:r>
            <a:endParaRPr lang="en-IN" sz="16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51478747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9A80-1C64-95FE-AE02-15E1C0906EC6}"/>
              </a:ext>
            </a:extLst>
          </p:cNvPr>
          <p:cNvSpPr>
            <a:spLocks noGrp="1"/>
          </p:cNvSpPr>
          <p:nvPr>
            <p:ph type="title"/>
          </p:nvPr>
        </p:nvSpPr>
        <p:spPr/>
        <p:txBody>
          <a:bodyPr/>
          <a:lstStyle/>
          <a:p>
            <a:r>
              <a:rPr lang="en-US" dirty="0"/>
              <a:t>WORKING (CONTD.)</a:t>
            </a:r>
            <a:endParaRPr lang="en-IN" dirty="0"/>
          </a:p>
        </p:txBody>
      </p:sp>
      <p:sp>
        <p:nvSpPr>
          <p:cNvPr id="3" name="Content Placeholder 2">
            <a:extLst>
              <a:ext uri="{FF2B5EF4-FFF2-40B4-BE49-F238E27FC236}">
                <a16:creationId xmlns:a16="http://schemas.microsoft.com/office/drawing/2014/main" id="{B04328E9-73D4-4171-6C80-DCB4E9C7E70E}"/>
              </a:ext>
            </a:extLst>
          </p:cNvPr>
          <p:cNvSpPr>
            <a:spLocks noGrp="1"/>
          </p:cNvSpPr>
          <p:nvPr>
            <p:ph idx="1"/>
          </p:nvPr>
        </p:nvSpPr>
        <p:spPr>
          <a:xfrm>
            <a:off x="195299" y="2012715"/>
            <a:ext cx="11029615" cy="4413251"/>
          </a:xfrm>
        </p:spPr>
        <p:txBody>
          <a:bodyPr>
            <a:normAutofit/>
          </a:bodyPr>
          <a:lstStyle/>
          <a:p>
            <a:r>
              <a:rPr lang="en-IN" sz="1600" dirty="0">
                <a:solidFill>
                  <a:srgbClr val="000000"/>
                </a:solidFill>
                <a:effectLst/>
                <a:ea typeface="Calibri" panose="020F0502020204030204" pitchFamily="34" charset="0"/>
              </a:rPr>
              <a:t>This Python script leverages the Selenium and </a:t>
            </a:r>
            <a:r>
              <a:rPr lang="en-IN" sz="1600" dirty="0" err="1">
                <a:solidFill>
                  <a:srgbClr val="000000"/>
                </a:solidFill>
                <a:effectLst/>
                <a:ea typeface="Calibri" panose="020F0502020204030204" pitchFamily="34" charset="0"/>
              </a:rPr>
              <a:t>PyAutoGUI</a:t>
            </a:r>
            <a:r>
              <a:rPr lang="en-IN" sz="1600" dirty="0">
                <a:solidFill>
                  <a:srgbClr val="000000"/>
                </a:solidFill>
                <a:effectLst/>
                <a:ea typeface="Calibri" panose="020F0502020204030204" pitchFamily="34" charset="0"/>
              </a:rPr>
              <a:t> libraries to orchestrate an automated Instagram posting sequence. Upon initiation, it opens a Chrome web browser and navigates to the Instagram login page</a:t>
            </a:r>
          </a:p>
          <a:p>
            <a:r>
              <a:rPr lang="en-IN" sz="1600" kern="100" dirty="0">
                <a:solidFill>
                  <a:srgbClr val="000000"/>
                </a:solidFill>
                <a:effectLst/>
                <a:ea typeface="Calibri" panose="020F0502020204030204" pitchFamily="34" charset="0"/>
              </a:rPr>
              <a:t>The script's </a:t>
            </a:r>
            <a:r>
              <a:rPr lang="en-IN" sz="1600" kern="100" dirty="0" err="1">
                <a:solidFill>
                  <a:srgbClr val="000000"/>
                </a:solidFill>
                <a:effectLst/>
                <a:ea typeface="Calibri" panose="020F0502020204030204" pitchFamily="34" charset="0"/>
              </a:rPr>
              <a:t>login_to_instagram</a:t>
            </a:r>
            <a:r>
              <a:rPr lang="en-IN" sz="1600" kern="100" dirty="0">
                <a:solidFill>
                  <a:srgbClr val="000000"/>
                </a:solidFill>
                <a:effectLst/>
                <a:ea typeface="Calibri" panose="020F0502020204030204" pitchFamily="34" charset="0"/>
              </a:rPr>
              <a:t> function employs WebDriver's explicit waits to locate &amp; interact with the login elements- username and password, entering the provided credentials and executing the login action. </a:t>
            </a:r>
          </a:p>
          <a:p>
            <a:r>
              <a:rPr lang="en-IN" sz="1600" kern="100" dirty="0">
                <a:solidFill>
                  <a:srgbClr val="000000"/>
                </a:solidFill>
                <a:effectLst/>
                <a:ea typeface="Calibri" panose="020F0502020204030204" pitchFamily="34" charset="0"/>
              </a:rPr>
              <a:t>Once successfully logged in, the script proceeds to iterate through a CSV file containing post details, including captions and image names. For each row in the CSV file, the </a:t>
            </a:r>
            <a:r>
              <a:rPr lang="en-IN" sz="1600" kern="100" dirty="0" err="1">
                <a:solidFill>
                  <a:srgbClr val="000000"/>
                </a:solidFill>
                <a:effectLst/>
                <a:ea typeface="Calibri" panose="020F0502020204030204" pitchFamily="34" charset="0"/>
              </a:rPr>
              <a:t>create_post</a:t>
            </a:r>
            <a:r>
              <a:rPr lang="en-IN" sz="1600" kern="100" dirty="0">
                <a:solidFill>
                  <a:srgbClr val="000000"/>
                </a:solidFill>
                <a:effectLst/>
                <a:ea typeface="Calibri" panose="020F0502020204030204" pitchFamily="34" charset="0"/>
              </a:rPr>
              <a:t> function is invoked. This function simulates user actions by clicking the "New post" button, emulating file selection via </a:t>
            </a:r>
            <a:r>
              <a:rPr lang="en-IN" sz="1600" kern="100" dirty="0" err="1">
                <a:solidFill>
                  <a:srgbClr val="000000"/>
                </a:solidFill>
                <a:effectLst/>
                <a:ea typeface="Calibri" panose="020F0502020204030204" pitchFamily="34" charset="0"/>
              </a:rPr>
              <a:t>PyAutoGUI</a:t>
            </a:r>
            <a:r>
              <a:rPr lang="en-IN" sz="1600" kern="100" dirty="0">
                <a:solidFill>
                  <a:srgbClr val="000000"/>
                </a:solidFill>
                <a:effectLst/>
                <a:ea typeface="Calibri" panose="020F0502020204030204" pitchFamily="34" charset="0"/>
              </a:rPr>
              <a:t> to upload an image, appending a caption, and ultimately sharing the post on Instagram. </a:t>
            </a:r>
          </a:p>
          <a:p>
            <a:r>
              <a:rPr lang="en-IN" sz="1600" dirty="0">
                <a:solidFill>
                  <a:srgbClr val="000000"/>
                </a:solidFill>
                <a:ea typeface="Calibri" panose="020F0502020204030204" pitchFamily="34" charset="0"/>
              </a:rPr>
              <a:t>A</a:t>
            </a:r>
            <a:r>
              <a:rPr lang="en-IN" sz="1600" dirty="0">
                <a:solidFill>
                  <a:srgbClr val="000000"/>
                </a:solidFill>
                <a:effectLst/>
                <a:ea typeface="Calibri" panose="020F0502020204030204" pitchFamily="34" charset="0"/>
              </a:rPr>
              <a:t>fter each post, the script calculates the elapsed time and strategically pauses for a predetermined duration (at least 1800 seconds or 30 minutes in this case) before proceeding to the subsequent post. Finally, upon completing the entire posting sequence, the script gracefully closes the browser session, concluding the automation process.</a:t>
            </a:r>
            <a:endParaRPr lang="en-IN" sz="1600" kern="100" dirty="0">
              <a:solidFill>
                <a:srgbClr val="000000"/>
              </a:solidFill>
              <a:effectLst/>
              <a:ea typeface="Calibri" panose="020F0502020204030204" pitchFamily="34" charset="0"/>
            </a:endParaRPr>
          </a:p>
          <a:p>
            <a:endParaRPr lang="en-IN" dirty="0"/>
          </a:p>
        </p:txBody>
      </p:sp>
    </p:spTree>
    <p:extLst>
      <p:ext uri="{BB962C8B-B14F-4D97-AF65-F5344CB8AC3E}">
        <p14:creationId xmlns:p14="http://schemas.microsoft.com/office/powerpoint/2010/main" val="359234241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D9590-C2A3-51EB-C95A-65604D159BC4}"/>
              </a:ext>
            </a:extLst>
          </p:cNvPr>
          <p:cNvSpPr>
            <a:spLocks noGrp="1"/>
          </p:cNvSpPr>
          <p:nvPr>
            <p:ph type="title"/>
          </p:nvPr>
        </p:nvSpPr>
        <p:spPr>
          <a:xfrm>
            <a:off x="4362275" y="831420"/>
            <a:ext cx="2785145" cy="716755"/>
          </a:xfrm>
        </p:spPr>
        <p:txBody>
          <a:bodyPr>
            <a:normAutofit/>
          </a:bodyPr>
          <a:lstStyle/>
          <a:p>
            <a:r>
              <a:rPr lang="en-US" sz="4000" dirty="0"/>
              <a:t>REDDIT API</a:t>
            </a:r>
            <a:endParaRPr lang="en-IN" sz="4000" dirty="0"/>
          </a:p>
        </p:txBody>
      </p:sp>
      <p:pic>
        <p:nvPicPr>
          <p:cNvPr id="17" name="Content Placeholder 16">
            <a:extLst>
              <a:ext uri="{FF2B5EF4-FFF2-40B4-BE49-F238E27FC236}">
                <a16:creationId xmlns:a16="http://schemas.microsoft.com/office/drawing/2014/main" id="{D62D6A84-1E6E-2F56-73FE-A136B37CFE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8640" y="2181225"/>
            <a:ext cx="6734720" cy="3678238"/>
          </a:xfrm>
        </p:spPr>
      </p:pic>
    </p:spTree>
    <p:extLst>
      <p:ext uri="{BB962C8B-B14F-4D97-AF65-F5344CB8AC3E}">
        <p14:creationId xmlns:p14="http://schemas.microsoft.com/office/powerpoint/2010/main" val="2392105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70A9C-A3C6-EC77-4AA1-10BC016DC077}"/>
              </a:ext>
            </a:extLst>
          </p:cNvPr>
          <p:cNvSpPr>
            <a:spLocks noGrp="1"/>
          </p:cNvSpPr>
          <p:nvPr>
            <p:ph type="title"/>
          </p:nvPr>
        </p:nvSpPr>
        <p:spPr>
          <a:xfrm>
            <a:off x="833718" y="906011"/>
            <a:ext cx="10461811" cy="585476"/>
          </a:xfrm>
        </p:spPr>
        <p:txBody>
          <a:bodyPr>
            <a:normAutofit/>
          </a:bodyPr>
          <a:lstStyle/>
          <a:p>
            <a:pPr algn="ctr"/>
            <a:r>
              <a:rPr lang="en-US" dirty="0"/>
              <a:t>Scraped data record in .csv file</a:t>
            </a:r>
            <a:endParaRPr lang="en-IN" dirty="0"/>
          </a:p>
        </p:txBody>
      </p:sp>
      <p:pic>
        <p:nvPicPr>
          <p:cNvPr id="12" name="Content Placeholder 8">
            <a:extLst>
              <a:ext uri="{FF2B5EF4-FFF2-40B4-BE49-F238E27FC236}">
                <a16:creationId xmlns:a16="http://schemas.microsoft.com/office/drawing/2014/main" id="{EFB004C1-726D-F31D-663F-E3B2004FA718}"/>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05733" y="1882863"/>
            <a:ext cx="9742568" cy="4543425"/>
          </a:xfrm>
        </p:spPr>
      </p:pic>
      <p:sp>
        <p:nvSpPr>
          <p:cNvPr id="14" name="TextBox 13">
            <a:extLst>
              <a:ext uri="{FF2B5EF4-FFF2-40B4-BE49-F238E27FC236}">
                <a16:creationId xmlns:a16="http://schemas.microsoft.com/office/drawing/2014/main" id="{16105C7B-0D4D-0584-FBC4-28CDE6233786}"/>
              </a:ext>
            </a:extLst>
          </p:cNvPr>
          <p:cNvSpPr txBox="1"/>
          <p:nvPr/>
        </p:nvSpPr>
        <p:spPr>
          <a:xfrm>
            <a:off x="4057475" y="6417899"/>
            <a:ext cx="4077050" cy="369332"/>
          </a:xfrm>
          <a:prstGeom prst="rect">
            <a:avLst/>
          </a:prstGeom>
          <a:noFill/>
        </p:spPr>
        <p:txBody>
          <a:bodyPr wrap="square" rtlCol="0">
            <a:spAutoFit/>
          </a:bodyPr>
          <a:lstStyle/>
          <a:p>
            <a:r>
              <a:rPr lang="en-US" dirty="0">
                <a:hlinkClick r:id="rId3" action="ppaction://hlinkfile"/>
              </a:rPr>
              <a:t>C:\Users\spars\Documents\Top_Posts.csv</a:t>
            </a:r>
            <a:endParaRPr lang="en-IN" dirty="0"/>
          </a:p>
        </p:txBody>
      </p:sp>
    </p:spTree>
    <p:extLst>
      <p:ext uri="{BB962C8B-B14F-4D97-AF65-F5344CB8AC3E}">
        <p14:creationId xmlns:p14="http://schemas.microsoft.com/office/powerpoint/2010/main" val="229612439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C98F-5AC5-5FE3-BCC5-FE61B0FFFCFD}"/>
              </a:ext>
            </a:extLst>
          </p:cNvPr>
          <p:cNvSpPr>
            <a:spLocks noGrp="1"/>
          </p:cNvSpPr>
          <p:nvPr>
            <p:ph type="title"/>
          </p:nvPr>
        </p:nvSpPr>
        <p:spPr>
          <a:xfrm>
            <a:off x="4607907" y="814642"/>
            <a:ext cx="2631791" cy="716755"/>
          </a:xfrm>
        </p:spPr>
        <p:txBody>
          <a:bodyPr>
            <a:noAutofit/>
          </a:bodyPr>
          <a:lstStyle/>
          <a:p>
            <a:r>
              <a:rPr lang="en-US" sz="3200" dirty="0"/>
              <a:t>AUTO POST</a:t>
            </a:r>
            <a:endParaRPr lang="en-IN" sz="3200" dirty="0"/>
          </a:p>
        </p:txBody>
      </p:sp>
      <p:pic>
        <p:nvPicPr>
          <p:cNvPr id="4" name="WhatsApp Video 2023-11-25 at 19.20.47_b822c3d7">
            <a:hlinkClick r:id="" action="ppaction://media"/>
            <a:extLst>
              <a:ext uri="{FF2B5EF4-FFF2-40B4-BE49-F238E27FC236}">
                <a16:creationId xmlns:a16="http://schemas.microsoft.com/office/drawing/2014/main" id="{6805D04C-CBAA-826F-77B4-A467B4BD8509}"/>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929468" y="1783976"/>
            <a:ext cx="8263156" cy="4527177"/>
          </a:xfrm>
        </p:spPr>
      </p:pic>
    </p:spTree>
    <p:extLst>
      <p:ext uri="{BB962C8B-B14F-4D97-AF65-F5344CB8AC3E}">
        <p14:creationId xmlns:p14="http://schemas.microsoft.com/office/powerpoint/2010/main" val="25377856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9713"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815AD-AD68-A7DC-395E-E6F470290041}"/>
              </a:ext>
            </a:extLst>
          </p:cNvPr>
          <p:cNvSpPr>
            <a:spLocks noGrp="1"/>
          </p:cNvSpPr>
          <p:nvPr>
            <p:ph type="title"/>
          </p:nvPr>
        </p:nvSpPr>
        <p:spPr/>
        <p:txBody>
          <a:bodyPr/>
          <a:lstStyle/>
          <a:p>
            <a:r>
              <a:rPr lang="en-US" dirty="0"/>
              <a:t>APPLICATIONS</a:t>
            </a:r>
            <a:endParaRPr lang="en-IN" dirty="0"/>
          </a:p>
        </p:txBody>
      </p:sp>
      <p:sp>
        <p:nvSpPr>
          <p:cNvPr id="3" name="Content Placeholder 2">
            <a:extLst>
              <a:ext uri="{FF2B5EF4-FFF2-40B4-BE49-F238E27FC236}">
                <a16:creationId xmlns:a16="http://schemas.microsoft.com/office/drawing/2014/main" id="{6F963B98-B16C-62EE-355D-2C9A59F293E3}"/>
              </a:ext>
            </a:extLst>
          </p:cNvPr>
          <p:cNvSpPr>
            <a:spLocks noGrp="1"/>
          </p:cNvSpPr>
          <p:nvPr>
            <p:ph idx="1"/>
          </p:nvPr>
        </p:nvSpPr>
        <p:spPr>
          <a:xfrm>
            <a:off x="581192" y="2012716"/>
            <a:ext cx="11029615" cy="3678303"/>
          </a:xfrm>
        </p:spPr>
        <p:txBody>
          <a:bodyPr/>
          <a:lstStyle/>
          <a:p>
            <a:pPr>
              <a:buFont typeface="Wingdings" panose="05000000000000000000" pitchFamily="2" charset="2"/>
              <a:buChar char="Ø"/>
            </a:pPr>
            <a:r>
              <a:rPr lang="en-IN" b="1" i="0" dirty="0">
                <a:effectLst/>
                <a:latin typeface="Söhne"/>
              </a:rPr>
              <a:t>Price Monitoring and Comparison.</a:t>
            </a:r>
          </a:p>
          <a:p>
            <a:pPr>
              <a:buFont typeface="Wingdings" panose="05000000000000000000" pitchFamily="2" charset="2"/>
              <a:buChar char="Ø"/>
            </a:pPr>
            <a:r>
              <a:rPr lang="en-IN" b="1" i="0" dirty="0">
                <a:effectLst/>
                <a:latin typeface="Söhne"/>
              </a:rPr>
              <a:t>Social Media Monitoring.</a:t>
            </a:r>
            <a:endParaRPr lang="en-IN" b="1" dirty="0">
              <a:latin typeface="Söhne"/>
            </a:endParaRPr>
          </a:p>
          <a:p>
            <a:pPr>
              <a:buFont typeface="Wingdings" panose="05000000000000000000" pitchFamily="2" charset="2"/>
              <a:buChar char="Ø"/>
            </a:pPr>
            <a:r>
              <a:rPr lang="en-IN" b="1" i="0" dirty="0">
                <a:effectLst/>
                <a:latin typeface="Söhne"/>
              </a:rPr>
              <a:t>Data Collection for Research.</a:t>
            </a:r>
          </a:p>
          <a:p>
            <a:pPr>
              <a:buFont typeface="Wingdings" panose="05000000000000000000" pitchFamily="2" charset="2"/>
              <a:buChar char="Ø"/>
            </a:pPr>
            <a:r>
              <a:rPr lang="en-IN" b="1" i="0" dirty="0">
                <a:effectLst/>
                <a:latin typeface="Söhne"/>
              </a:rPr>
              <a:t>Scheduled Content.</a:t>
            </a:r>
            <a:endParaRPr lang="en-IN" b="1" dirty="0">
              <a:latin typeface="Söhne"/>
            </a:endParaRPr>
          </a:p>
          <a:p>
            <a:pPr>
              <a:buFont typeface="Wingdings" panose="05000000000000000000" pitchFamily="2" charset="2"/>
              <a:buChar char="Ø"/>
            </a:pPr>
            <a:r>
              <a:rPr lang="en-IN" b="1" i="0" dirty="0">
                <a:effectLst/>
                <a:latin typeface="Söhne"/>
              </a:rPr>
              <a:t>Marketing Campaigns.</a:t>
            </a:r>
          </a:p>
          <a:p>
            <a:pPr>
              <a:buFont typeface="Wingdings" panose="05000000000000000000" pitchFamily="2" charset="2"/>
              <a:buChar char="Ø"/>
            </a:pPr>
            <a:r>
              <a:rPr lang="en-IN" b="1" i="0" dirty="0">
                <a:effectLst/>
                <a:latin typeface="Söhne"/>
              </a:rPr>
              <a:t>User Engagement Strategies.</a:t>
            </a:r>
          </a:p>
          <a:p>
            <a:pPr>
              <a:buFont typeface="Wingdings" panose="05000000000000000000" pitchFamily="2" charset="2"/>
              <a:buChar char="Ø"/>
            </a:pPr>
            <a:r>
              <a:rPr lang="en-IN" b="1" i="0" dirty="0">
                <a:effectLst/>
                <a:latin typeface="Söhne"/>
              </a:rPr>
              <a:t>Time Management.</a:t>
            </a:r>
            <a:endParaRPr lang="en-IN" dirty="0"/>
          </a:p>
        </p:txBody>
      </p:sp>
    </p:spTree>
    <p:extLst>
      <p:ext uri="{BB962C8B-B14F-4D97-AF65-F5344CB8AC3E}">
        <p14:creationId xmlns:p14="http://schemas.microsoft.com/office/powerpoint/2010/main" val="313342424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9F17B-026F-DE73-4E08-B807F293FA6F}"/>
              </a:ext>
            </a:extLst>
          </p:cNvPr>
          <p:cNvSpPr>
            <a:spLocks noGrp="1"/>
          </p:cNvSpPr>
          <p:nvPr>
            <p:ph type="title"/>
          </p:nvPr>
        </p:nvSpPr>
        <p:spPr>
          <a:xfrm>
            <a:off x="488914" y="1072497"/>
            <a:ext cx="11029615" cy="2163556"/>
          </a:xfrm>
        </p:spPr>
        <p:txBody>
          <a:bodyPr/>
          <a:lstStyle/>
          <a:p>
            <a:r>
              <a:rPr lang="en-US" dirty="0"/>
              <a:t>THANK YOU.</a:t>
            </a:r>
            <a:endParaRPr lang="en-IN" dirty="0"/>
          </a:p>
        </p:txBody>
      </p:sp>
    </p:spTree>
    <p:extLst>
      <p:ext uri="{BB962C8B-B14F-4D97-AF65-F5344CB8AC3E}">
        <p14:creationId xmlns:p14="http://schemas.microsoft.com/office/powerpoint/2010/main" val="2865522883"/>
      </p:ext>
    </p:extLst>
  </p:cSld>
  <p:clrMapOvr>
    <a:masterClrMapping/>
  </p:clrMapOvr>
  <p:transition spd="slow">
    <p:wipe/>
  </p:transition>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Dividend</Template>
  <TotalTime>97</TotalTime>
  <Words>393</Words>
  <Application>Microsoft Office PowerPoint</Application>
  <PresentationFormat>Widescreen</PresentationFormat>
  <Paragraphs>25</Paragraphs>
  <Slides>8</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Gill Sans MT</vt:lpstr>
      <vt:lpstr>Söhne</vt:lpstr>
      <vt:lpstr>Times New Roman</vt:lpstr>
      <vt:lpstr>Wingdings</vt:lpstr>
      <vt:lpstr>Wingdings 2</vt:lpstr>
      <vt:lpstr>Dividend</vt:lpstr>
      <vt:lpstr>WEB SCRAPING &amp; AUTO POST</vt:lpstr>
      <vt:lpstr>Working</vt:lpstr>
      <vt:lpstr>WORKING (CONTD.)</vt:lpstr>
      <vt:lpstr>REDDIT API</vt:lpstr>
      <vt:lpstr>Scraped data record in .csv file</vt:lpstr>
      <vt:lpstr>AUTO POST</vt:lpstr>
      <vt:lpstr>APPLICATIONS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SCRAPING &amp; AUTO POST</dc:title>
  <dc:creator>Sparsh Saini</dc:creator>
  <cp:lastModifiedBy>Anonymous .</cp:lastModifiedBy>
  <cp:revision>8</cp:revision>
  <dcterms:created xsi:type="dcterms:W3CDTF">2023-11-28T15:12:11Z</dcterms:created>
  <dcterms:modified xsi:type="dcterms:W3CDTF">2024-10-22T14:04:23Z</dcterms:modified>
</cp:coreProperties>
</file>