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5" r:id="rId3"/>
    <p:sldId id="269" r:id="rId4"/>
    <p:sldId id="266" r:id="rId5"/>
    <p:sldId id="267" r:id="rId6"/>
    <p:sldId id="257" r:id="rId7"/>
    <p:sldId id="259" r:id="rId8"/>
    <p:sldId id="260" r:id="rId9"/>
    <p:sldId id="261" r:id="rId10"/>
    <p:sldId id="262" r:id="rId11"/>
    <p:sldId id="263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2AA09-15F3-418E-9FC9-5815D96FE7DB}" type="datetimeFigureOut">
              <a:rPr lang="en-US" smtClean="0"/>
              <a:pPr/>
              <a:t>12/3/2008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1B903-E5D9-4BD8-8BD8-B8834F386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1B903-E5D9-4BD8-8BD8-B8834F38661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3FF82-4A9D-4470-9A57-87D79FA0F829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9001B-B95E-4E68-8134-7D7D5E3DC0C2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932E6-672F-4FC3-9435-9A08F186314B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F9AE3-79CC-4EF0-AC3F-908E4D72540C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9FC05-5365-415D-8429-63A1E34D5882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0EC27-566D-48BB-A76B-D0E808D29183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076E3-8F0D-406F-B804-C9D248DF5804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5E65C-7A5B-4732-92A0-11141F92224C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BE221-CFEF-4C36-ABAB-06D56B4E3BFE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99E34-9255-4FCC-8CB3-A7B4179154FB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AF01E-7FC8-4943-9408-A496F9797F7F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F04EC-F0BA-4145-87AA-35203181144F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1FFDD-5C7E-4D80-ADD6-BE883B3C312F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AB69F-CF95-4DFE-9705-00E19FF71CAD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9DDD4-7124-4034-AD6F-A120F991C801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2A0B9-7D48-4F22-AC5B-8C72F94E560F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59BE6-7756-4D1A-80BC-D691C11725E4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A929-1E71-48B7-B2D7-193835FD57AA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076ED-94AA-4E0F-B01B-9B73DF65FCFE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EC681-0CA8-4790-AAAF-963A181106D6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FAF20-02D5-4F59-BBD8-125F97ABBE70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B8D28-30F7-45B7-B385-41E776B7E6D9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A4438B-4B5B-4A8D-8F6E-E7563557809A}" type="datetimeFigureOut">
              <a:rPr lang="en-US"/>
              <a:pPr>
                <a:defRPr/>
              </a:pPr>
              <a:t>12/3/2008</a:t>
            </a:fld>
            <a:endParaRPr lang="es-CO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1EE62C2-F48A-4E01-A478-74B0430B5B0B}" type="slidenum">
              <a:rPr lang="es-CO"/>
              <a:pPr>
                <a:defRPr/>
              </a:pPr>
              <a:t>‹#›</a:t>
            </a:fld>
            <a:endParaRPr lang="es-CO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1" r:id="rId2"/>
    <p:sldLayoutId id="2147483728" r:id="rId3"/>
    <p:sldLayoutId id="2147483722" r:id="rId4"/>
    <p:sldLayoutId id="2147483729" r:id="rId5"/>
    <p:sldLayoutId id="2147483723" r:id="rId6"/>
    <p:sldLayoutId id="2147483724" r:id="rId7"/>
    <p:sldLayoutId id="2147483730" r:id="rId8"/>
    <p:sldLayoutId id="2147483731" r:id="rId9"/>
    <p:sldLayoutId id="2147483725" r:id="rId10"/>
    <p:sldLayoutId id="2147483726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400" y="2955925"/>
            <a:ext cx="6480175" cy="23018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>
                <a:solidFill>
                  <a:schemeClr val="accent1">
                    <a:tint val="63000"/>
                    <a:satMod val="2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Menu Widget</a:t>
            </a:r>
            <a:endParaRPr>
              <a:solidFill>
                <a:schemeClr val="accent1">
                  <a:tint val="63000"/>
                  <a:satMod val="25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Subtitle 6"/>
          <p:cNvSpPr>
            <a:spLocks noGrp="1"/>
          </p:cNvSpPr>
          <p:nvPr>
            <p:ph type="subTitle" idx="1"/>
          </p:nvPr>
        </p:nvSpPr>
        <p:spPr>
          <a:xfrm>
            <a:off x="919163" y="1163638"/>
            <a:ext cx="6480175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CS6456</a:t>
            </a:r>
          </a:p>
          <a:p>
            <a:pPr eaLnBrk="1" hangingPunct="1"/>
            <a:r>
              <a:rPr lang="en-US" dirty="0" smtClean="0"/>
              <a:t> Ivan Kirillov &amp; Luis Cruz</a:t>
            </a:r>
          </a:p>
        </p:txBody>
      </p:sp>
      <p:pic>
        <p:nvPicPr>
          <p:cNvPr id="5" name="Picture 4" descr="pie_men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581400"/>
            <a:ext cx="3200400" cy="32004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Rotation</a:t>
            </a: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4737100" y="1517650"/>
            <a:ext cx="3857625" cy="3941763"/>
          </a:xfrm>
          <a:solidFill>
            <a:srgbClr val="EDEDED"/>
          </a:solidFill>
        </p:spPr>
      </p:pic>
      <p:sp>
        <p:nvSpPr>
          <p:cNvPr id="11" name="Right Arrow 10"/>
          <p:cNvSpPr/>
          <p:nvPr/>
        </p:nvSpPr>
        <p:spPr>
          <a:xfrm rot="13480176">
            <a:off x="7485063" y="2182813"/>
            <a:ext cx="193675" cy="130175"/>
          </a:xfrm>
          <a:prstGeom prst="rightArrow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365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1517650"/>
            <a:ext cx="4114800" cy="3941763"/>
          </a:xfrm>
        </p:spPr>
        <p:txBody>
          <a:bodyPr/>
          <a:lstStyle/>
          <a:p>
            <a:pPr eaLnBrk="1" hangingPunct="1"/>
            <a:r>
              <a:rPr lang="en-US" dirty="0" smtClean="0"/>
              <a:t>Implemented by using MouseWheelMoved listener</a:t>
            </a:r>
          </a:p>
          <a:p>
            <a:pPr eaLnBrk="1" hangingPunct="1"/>
            <a:r>
              <a:rPr lang="en-US" dirty="0" smtClean="0"/>
              <a:t>Angle </a:t>
            </a:r>
            <a:r>
              <a:rPr lang="en-US" dirty="0" smtClean="0"/>
              <a:t>is increased </a:t>
            </a:r>
            <a:r>
              <a:rPr lang="en-US" dirty="0" smtClean="0"/>
              <a:t>or </a:t>
            </a:r>
            <a:r>
              <a:rPr lang="en-US" dirty="0" smtClean="0"/>
              <a:t>decreased </a:t>
            </a:r>
            <a:r>
              <a:rPr lang="en-US" dirty="0" smtClean="0"/>
              <a:t>for each button.</a:t>
            </a:r>
          </a:p>
          <a:p>
            <a:pPr eaLnBrk="1" hangingPunct="1"/>
            <a:r>
              <a:rPr lang="en-US" dirty="0" smtClean="0"/>
              <a:t>See live demo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Animation</a:t>
            </a:r>
          </a:p>
        </p:txBody>
      </p:sp>
      <p:sp>
        <p:nvSpPr>
          <p:cNvPr id="11" name="Right Arrow 10"/>
          <p:cNvSpPr/>
          <p:nvPr/>
        </p:nvSpPr>
        <p:spPr>
          <a:xfrm rot="13480176">
            <a:off x="7485063" y="2182813"/>
            <a:ext cx="193675" cy="130175"/>
          </a:xfrm>
          <a:prstGeom prst="rightArrow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38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1517650"/>
            <a:ext cx="4114800" cy="3941763"/>
          </a:xfrm>
        </p:spPr>
        <p:txBody>
          <a:bodyPr/>
          <a:lstStyle/>
          <a:p>
            <a:pPr eaLnBrk="1" hangingPunct="1"/>
            <a:r>
              <a:rPr lang="en-US" dirty="0" smtClean="0"/>
              <a:t>Implemented by using the Timer Class</a:t>
            </a:r>
          </a:p>
          <a:p>
            <a:pPr eaLnBrk="1" hangingPunct="1"/>
            <a:r>
              <a:rPr lang="en-US" dirty="0" smtClean="0"/>
              <a:t>The radius for each button </a:t>
            </a:r>
            <a:r>
              <a:rPr lang="en-US" dirty="0" smtClean="0"/>
              <a:t>is increased </a:t>
            </a:r>
            <a:r>
              <a:rPr lang="en-US" dirty="0" smtClean="0"/>
              <a:t>or </a:t>
            </a:r>
            <a:r>
              <a:rPr lang="en-US" dirty="0" smtClean="0"/>
              <a:t>decreased </a:t>
            </a:r>
            <a:r>
              <a:rPr lang="en-US" dirty="0" smtClean="0"/>
              <a:t>for a specific amount of time</a:t>
            </a:r>
          </a:p>
          <a:p>
            <a:pPr eaLnBrk="1" hangingPunct="1"/>
            <a:r>
              <a:rPr lang="en-US" dirty="0" smtClean="0"/>
              <a:t>See live demo</a:t>
            </a:r>
          </a:p>
        </p:txBody>
      </p:sp>
      <p:sp>
        <p:nvSpPr>
          <p:cNvPr id="1639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 steps in animation.</a:t>
            </a:r>
          </a:p>
        </p:txBody>
      </p:sp>
      <p:pic>
        <p:nvPicPr>
          <p:cNvPr id="16391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4694238" y="1517650"/>
            <a:ext cx="3943350" cy="3941763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Circular math in a rectangular layout system can be troublesome</a:t>
            </a:r>
          </a:p>
          <a:p>
            <a:r>
              <a:rPr lang="en-US" dirty="0" smtClean="0"/>
              <a:t>Pie Menus cannot usefully represent more than a fixed number of items</a:t>
            </a:r>
          </a:p>
          <a:p>
            <a:r>
              <a:rPr lang="en-US" dirty="0" smtClean="0"/>
              <a:t>Icons work well in Pie Menus, but text is much more difficult</a:t>
            </a:r>
          </a:p>
          <a:p>
            <a:r>
              <a:rPr lang="en-US" dirty="0" smtClean="0"/>
              <a:t>Pie Menus can take up substantial screen real-estate</a:t>
            </a:r>
          </a:p>
          <a:p>
            <a:pPr lvl="1"/>
            <a:r>
              <a:rPr lang="en-US" dirty="0" smtClean="0"/>
              <a:t>Trade-off between space &amp; usefulness</a:t>
            </a:r>
          </a:p>
          <a:p>
            <a:endParaRPr lang="en-US" dirty="0" smtClean="0"/>
          </a:p>
        </p:txBody>
      </p:sp>
      <p:pic>
        <p:nvPicPr>
          <p:cNvPr id="17412" name="Picture 4" descr="Einstei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81000"/>
            <a:ext cx="15255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tint val="63000"/>
                    <a:satMod val="2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dirty="0">
              <a:solidFill>
                <a:schemeClr val="accent1">
                  <a:tint val="63000"/>
                  <a:satMod val="25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525963"/>
          </a:xfrm>
        </p:spPr>
        <p:txBody>
          <a:bodyPr/>
          <a:lstStyle/>
          <a:p>
            <a:r>
              <a:rPr lang="en-US" dirty="0" smtClean="0"/>
              <a:t>Pie Menus</a:t>
            </a:r>
          </a:p>
          <a:p>
            <a:pPr lvl="1"/>
            <a:r>
              <a:rPr lang="en-US" dirty="0" smtClean="0"/>
              <a:t>Equidistant buttons – good Fitts’ law properties</a:t>
            </a:r>
          </a:p>
          <a:p>
            <a:pPr lvl="1"/>
            <a:r>
              <a:rPr lang="en-US" dirty="0" smtClean="0"/>
              <a:t>Angular positioning makes buttons easier to remember than with linear menus</a:t>
            </a:r>
          </a:p>
          <a:p>
            <a:pPr lvl="1"/>
            <a:r>
              <a:rPr lang="en-US" dirty="0" smtClean="0"/>
              <a:t>Muscle memory can be utilized</a:t>
            </a:r>
          </a:p>
          <a:p>
            <a:r>
              <a:rPr lang="en-US" dirty="0" smtClean="0"/>
              <a:t> Our Proposed Extensions</a:t>
            </a:r>
          </a:p>
          <a:p>
            <a:pPr lvl="1"/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Mouse-wheel scrolling</a:t>
            </a:r>
          </a:p>
          <a:p>
            <a:pPr lvl="2"/>
            <a:r>
              <a:rPr lang="en-US" dirty="0" smtClean="0"/>
              <a:t>Hierarchical &amp; Regular Menu</a:t>
            </a:r>
          </a:p>
        </p:txBody>
      </p:sp>
      <p:pic>
        <p:nvPicPr>
          <p:cNvPr id="8196" name="Picture 3" descr="lego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572000"/>
            <a:ext cx="19812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Jack Callahan &amp; Don Hopkins, 1988</a:t>
            </a:r>
          </a:p>
          <a:p>
            <a:pPr lvl="1"/>
            <a:r>
              <a:rPr lang="en-US" dirty="0" smtClean="0"/>
              <a:t>Fixed length menus, 8 items</a:t>
            </a:r>
          </a:p>
          <a:p>
            <a:pPr lvl="1"/>
            <a:r>
              <a:rPr lang="en-US" dirty="0" smtClean="0"/>
              <a:t>Formal study of user performance – 15-20% improvement over linear menus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P.J. Lyons &amp; M.Pitchforth, 1996</a:t>
            </a:r>
          </a:p>
          <a:p>
            <a:pPr lvl="1"/>
            <a:r>
              <a:rPr lang="en-US" dirty="0" smtClean="0"/>
              <a:t>1 level of hierarchy, “children and parents”</a:t>
            </a:r>
          </a:p>
          <a:p>
            <a:pPr lvl="1"/>
            <a:r>
              <a:rPr lang="en-US" dirty="0" smtClean="0"/>
              <a:t>Concentric menus</a:t>
            </a:r>
          </a:p>
        </p:txBody>
      </p:sp>
      <p:pic>
        <p:nvPicPr>
          <p:cNvPr id="4" name="Picture 3" descr="concentric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105400"/>
            <a:ext cx="2030084" cy="152256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953000"/>
          </a:xfrm>
        </p:spPr>
        <p:txBody>
          <a:bodyPr/>
          <a:lstStyle/>
          <a:p>
            <a:r>
              <a:rPr lang="en-US" dirty="0" smtClean="0"/>
              <a:t>Done 100% in Java Swing 1.6.x</a:t>
            </a:r>
          </a:p>
          <a:p>
            <a:pPr lvl="1"/>
            <a:r>
              <a:rPr lang="en-US" dirty="0" smtClean="0"/>
              <a:t>MVC Structure for Pie Buttons and Pie Menu itself</a:t>
            </a:r>
          </a:p>
          <a:p>
            <a:pPr lvl="1"/>
            <a:r>
              <a:rPr lang="en-US" dirty="0" smtClean="0"/>
              <a:t>All painting &amp; mouse event handling done in BasicUI of the Pie Menu</a:t>
            </a:r>
          </a:p>
          <a:p>
            <a:pPr lvl="1"/>
            <a:r>
              <a:rPr lang="en-US" dirty="0" smtClean="0"/>
              <a:t>All button layout logic based on parametric equations &amp; degree-based angles</a:t>
            </a:r>
          </a:p>
          <a:p>
            <a:pPr lvl="2"/>
            <a:r>
              <a:rPr lang="en-US" dirty="0" smtClean="0"/>
              <a:t>Basic trigonometry – sin(x), cos(x), atan2(dist)</a:t>
            </a:r>
          </a:p>
          <a:p>
            <a:pPr lvl="2"/>
            <a:r>
              <a:rPr lang="en-US" dirty="0" smtClean="0"/>
              <a:t>Hierarchical button display logic based on quadrants</a:t>
            </a:r>
          </a:p>
          <a:p>
            <a:pPr lvl="1"/>
            <a:r>
              <a:rPr lang="en-US" dirty="0" smtClean="0"/>
              <a:t>Mouse detection over pie menu buttons done using arcs</a:t>
            </a:r>
          </a:p>
          <a:p>
            <a:pPr lvl="2"/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 lvl="2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 images imported as .png files</a:t>
            </a:r>
          </a:p>
          <a:p>
            <a:r>
              <a:rPr lang="en-US" dirty="0" smtClean="0"/>
              <a:t>Animations implemented using javax.swing.Timer class</a:t>
            </a:r>
          </a:p>
          <a:p>
            <a:r>
              <a:rPr lang="en-US" dirty="0" smtClean="0"/>
              <a:t>Created a Test Widget: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44" name="Picture 3" descr="testWidget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810000"/>
            <a:ext cx="49768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 descr="blue_butto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600200"/>
            <a:ext cx="517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 descr="subButtonYellow_4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1676400"/>
            <a:ext cx="379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6" descr="timer-icon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Widget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Pie Menu for quick navigation in large hierarchy menus</a:t>
            </a:r>
          </a:p>
          <a:p>
            <a:pPr lvl="1" eaLnBrk="1" hangingPunct="1"/>
            <a:r>
              <a:rPr lang="en-US" dirty="0" smtClean="0"/>
              <a:t>8 root level buttons</a:t>
            </a:r>
          </a:p>
          <a:p>
            <a:pPr lvl="1" eaLnBrk="1" hangingPunct="1"/>
            <a:r>
              <a:rPr lang="en-US" dirty="0" smtClean="0"/>
              <a:t>12 hierarchy levels</a:t>
            </a:r>
          </a:p>
          <a:p>
            <a:pPr eaLnBrk="1" hangingPunct="1"/>
            <a:r>
              <a:rPr lang="en-US" dirty="0" smtClean="0"/>
              <a:t>Intended to mimic a pie-menu replacement of a linear menu</a:t>
            </a:r>
          </a:p>
          <a:p>
            <a:pPr eaLnBrk="1" hangingPunct="1"/>
            <a:r>
              <a:rPr lang="en-US" dirty="0" smtClean="0"/>
              <a:t>Implemented in Java Swing (MVC)</a:t>
            </a:r>
          </a:p>
          <a:p>
            <a:pPr eaLnBrk="1" hangingPunct="1"/>
            <a:r>
              <a:rPr lang="en-US" dirty="0" smtClean="0"/>
              <a:t>PieMenu root rotates by using mouse wheel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Affordance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Unfortunately it inherits the affordance problems of a pop-up menu</a:t>
            </a:r>
          </a:p>
          <a:p>
            <a:pPr eaLnBrk="1" hangingPunct="1"/>
            <a:r>
              <a:rPr lang="en-US" dirty="0" smtClean="0"/>
              <a:t>Rotation feature also lacks affordance, but it could be fixed by adding some “hover” tooltips</a:t>
            </a:r>
          </a:p>
          <a:p>
            <a:pPr lvl="1" eaLnBrk="1" hangingPunct="1"/>
            <a:r>
              <a:rPr lang="en-US" dirty="0" smtClean="0"/>
              <a:t>Problem: Adding hints adds cluttering to the widget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5294312" y="2133600"/>
            <a:ext cx="2743200" cy="2638425"/>
          </a:xfr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45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2133600"/>
            <a:ext cx="2743200" cy="2638425"/>
          </a:xfr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Feedback (root level)</a:t>
            </a:r>
          </a:p>
        </p:txBody>
      </p:sp>
      <p:sp>
        <p:nvSpPr>
          <p:cNvPr id="13317" name="Text Placeholder 4"/>
          <p:cNvSpPr>
            <a:spLocks noGrp="1"/>
          </p:cNvSpPr>
          <p:nvPr>
            <p:ph type="body" idx="1"/>
          </p:nvPr>
        </p:nvSpPr>
        <p:spPr>
          <a:xfrm>
            <a:off x="990600" y="5638800"/>
            <a:ext cx="2743200" cy="838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Initial state</a:t>
            </a:r>
          </a:p>
        </p:txBody>
      </p:sp>
      <p:sp>
        <p:nvSpPr>
          <p:cNvPr id="13318" name="Text Placeholder 6"/>
          <p:cNvSpPr>
            <a:spLocks noGrp="1"/>
          </p:cNvSpPr>
          <p:nvPr>
            <p:ph type="body" sz="half" idx="3"/>
          </p:nvPr>
        </p:nvSpPr>
        <p:spPr>
          <a:xfrm>
            <a:off x="5257800" y="5638800"/>
            <a:ext cx="2819400" cy="838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Hover state</a:t>
            </a:r>
          </a:p>
        </p:txBody>
      </p:sp>
      <p:sp>
        <p:nvSpPr>
          <p:cNvPr id="11" name="Right Arrow 10"/>
          <p:cNvSpPr/>
          <p:nvPr/>
        </p:nvSpPr>
        <p:spPr>
          <a:xfrm rot="13480176">
            <a:off x="6951663" y="3249613"/>
            <a:ext cx="193675" cy="130175"/>
          </a:xfrm>
          <a:prstGeom prst="rightArrow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Feedback (hierarchy level)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type="body" idx="1"/>
          </p:nvPr>
        </p:nvSpPr>
        <p:spPr>
          <a:xfrm>
            <a:off x="990600" y="5638800"/>
            <a:ext cx="2743200" cy="838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Initial state</a:t>
            </a:r>
          </a:p>
        </p:txBody>
      </p:sp>
      <p:sp>
        <p:nvSpPr>
          <p:cNvPr id="14340" name="Text Placeholder 6"/>
          <p:cNvSpPr>
            <a:spLocks noGrp="1"/>
          </p:cNvSpPr>
          <p:nvPr>
            <p:ph type="body" sz="half" idx="3"/>
          </p:nvPr>
        </p:nvSpPr>
        <p:spPr>
          <a:xfrm>
            <a:off x="5257800" y="5638800"/>
            <a:ext cx="2819400" cy="838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Hover state</a:t>
            </a:r>
          </a:p>
        </p:txBody>
      </p:sp>
      <p:pic>
        <p:nvPicPr>
          <p:cNvPr id="14341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47688" y="1517650"/>
            <a:ext cx="3859212" cy="3941763"/>
          </a:xfrm>
          <a:solidFill>
            <a:srgbClr val="EDEDED"/>
          </a:solidFill>
        </p:spPr>
      </p:pic>
      <p:pic>
        <p:nvPicPr>
          <p:cNvPr id="14342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4737100" y="1517650"/>
            <a:ext cx="3857625" cy="3941763"/>
          </a:xfrm>
          <a:solidFill>
            <a:srgbClr val="EDEDED"/>
          </a:solidFill>
        </p:spPr>
      </p:pic>
      <p:sp>
        <p:nvSpPr>
          <p:cNvPr id="11" name="Right Arrow 10"/>
          <p:cNvSpPr/>
          <p:nvPr/>
        </p:nvSpPr>
        <p:spPr>
          <a:xfrm rot="13480176">
            <a:off x="7485063" y="2182813"/>
            <a:ext cx="193675" cy="130175"/>
          </a:xfrm>
          <a:prstGeom prst="rightArrow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250</TotalTime>
  <Words>380</Words>
  <Application>Microsoft Office PowerPoint</Application>
  <PresentationFormat>On-screen Show (4:3)</PresentationFormat>
  <Paragraphs>70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Pie Menu Widget</vt:lpstr>
      <vt:lpstr>Motivation</vt:lpstr>
      <vt:lpstr>Related Work</vt:lpstr>
      <vt:lpstr>Implementation</vt:lpstr>
      <vt:lpstr>Implementation</vt:lpstr>
      <vt:lpstr>About the Widget</vt:lpstr>
      <vt:lpstr>Affordance</vt:lpstr>
      <vt:lpstr>Feedback (root level)</vt:lpstr>
      <vt:lpstr>Feedback (hierarchy level)</vt:lpstr>
      <vt:lpstr>Rotation</vt:lpstr>
      <vt:lpstr>Animation</vt:lpstr>
      <vt:lpstr>Lessons Learned</vt:lpstr>
      <vt:lpstr>Questions?</vt:lpstr>
    </vt:vector>
  </TitlesOfParts>
  <Company>Luis Cruz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Luis Cruz</dc:creator>
  <cp:lastModifiedBy>Luis Cruz</cp:lastModifiedBy>
  <cp:revision>49</cp:revision>
  <dcterms:created xsi:type="dcterms:W3CDTF">2008-11-28T17:21:42Z</dcterms:created>
  <dcterms:modified xsi:type="dcterms:W3CDTF">2008-12-04T05:18:34Z</dcterms:modified>
</cp:coreProperties>
</file>