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5" r:id="rId9"/>
    <p:sldId id="264"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78" d="100"/>
          <a:sy n="78" d="100"/>
        </p:scale>
        <p:origin x="869"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62133" y="1945433"/>
            <a:ext cx="6870861" cy="4524315"/>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Name of Project: </a:t>
            </a:r>
            <a:r>
              <a:rPr lang="en-US" sz="3600" b="1" i="0" dirty="0">
                <a:solidFill>
                  <a:schemeClr val="bg1"/>
                </a:solidFill>
                <a:latin typeface="Calibri" panose="020F0502020204030204" pitchFamily="34" charset="0"/>
                <a:ea typeface="Calibri" panose="020F0502020204030204" pitchFamily="34" charset="0"/>
                <a:cs typeface="Calibri" panose="020F0502020204030204" pitchFamily="34" charset="0"/>
              </a:rPr>
              <a:t>Energy Consumption Trend Analysis with Power BI</a:t>
            </a:r>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IN" sz="3600" b="1" dirty="0" err="1">
                <a:solidFill>
                  <a:schemeClr val="bg1"/>
                </a:solidFill>
                <a:latin typeface="Calibri" panose="020F0502020204030204" pitchFamily="34" charset="0"/>
                <a:ea typeface="Calibri" panose="020F0502020204030204" pitchFamily="34" charset="0"/>
                <a:cs typeface="Calibri" panose="020F0502020204030204" pitchFamily="34" charset="0"/>
              </a:rPr>
              <a:t>Name:Riya</a:t>
            </a:r>
            <a:r>
              <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rPr>
              <a:t> Thakur</a:t>
            </a:r>
          </a:p>
          <a:p>
            <a:r>
              <a:rPr lang="en-IN" sz="3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Internship ID :</a:t>
            </a:r>
          </a:p>
          <a:p>
            <a:r>
              <a:rPr lang="en-IN" sz="3600" b="1"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INTERNSHIP_174099535967c57b1f336c3</a:t>
            </a:r>
            <a:endParaRPr lang="en-IN"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752AC9A0-1BDA-BCEC-C80B-F98BB0DAA3A2}"/>
              </a:ext>
            </a:extLst>
          </p:cNvPr>
          <p:cNvSpPr txBox="1"/>
          <p:nvPr/>
        </p:nvSpPr>
        <p:spPr>
          <a:xfrm>
            <a:off x="149086" y="1495115"/>
            <a:ext cx="11560831" cy="4370427"/>
          </a:xfrm>
          <a:prstGeom prst="rect">
            <a:avLst/>
          </a:prstGeom>
          <a:noFill/>
        </p:spPr>
        <p:txBody>
          <a:bodyPr wrap="square">
            <a:spAutoFit/>
          </a:bodyPr>
          <a:lstStyle/>
          <a:p>
            <a:pPr>
              <a:buNone/>
            </a:pPr>
            <a:r>
              <a:rPr lang="en-US" sz="2000" b="1" dirty="0">
                <a:solidFill>
                  <a:srgbClr val="002060"/>
                </a:solidFill>
              </a:rPr>
              <a:t> This internship topic Energy Consumption Trend Analysis with Power BI project is successfully demonstrates on how data visualization and intelligence tools can transform raw energy usage data into meaningful insights.</a:t>
            </a:r>
          </a:p>
          <a:p>
            <a:pPr>
              <a:buNone/>
            </a:pPr>
            <a:endParaRPr lang="en-US" sz="2000" b="1" dirty="0">
              <a:solidFill>
                <a:srgbClr val="002060"/>
              </a:solidFill>
            </a:endParaRPr>
          </a:p>
          <a:p>
            <a:pPr>
              <a:buNone/>
            </a:pPr>
            <a:r>
              <a:rPr lang="en-US" sz="2000" b="1" dirty="0">
                <a:solidFill>
                  <a:srgbClr val="002060"/>
                </a:solidFill>
              </a:rPr>
              <a:t> By leveraging Power BI’s application capabilities such as data modeling, interactive dashboards, and real-time analytics this project enables organizations to better understand their energy consumption patterns. The analysis helps in detecting unusual spikes, and uncovering inefficiencies that would otherwise go unnoticed in traditional reporting formats.</a:t>
            </a:r>
          </a:p>
          <a:p>
            <a:pPr>
              <a:buNone/>
            </a:pPr>
            <a:endParaRPr lang="en-US" sz="2000" b="1" dirty="0">
              <a:solidFill>
                <a:srgbClr val="002060"/>
              </a:solidFill>
            </a:endParaRPr>
          </a:p>
          <a:p>
            <a:r>
              <a:rPr lang="en-US" sz="2000" b="1" dirty="0">
                <a:solidFill>
                  <a:srgbClr val="002060"/>
                </a:solidFill>
              </a:rPr>
              <a:t> We can implement more effective energy-saving strategies, reduce operational costs, and contribute to sustainability goals. this project highlights the importance of data-driven decision-making in energy management and showcases how modern tools like Power BI and other data visualization tools can play a crucial role in optimizing resource usage.</a:t>
            </a:r>
          </a:p>
          <a:p>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0E04EE4E-8FDA-8F09-1F0B-FAFBA97A567B}"/>
              </a:ext>
            </a:extLst>
          </p:cNvPr>
          <p:cNvSpPr txBox="1"/>
          <p:nvPr/>
        </p:nvSpPr>
        <p:spPr>
          <a:xfrm>
            <a:off x="270588" y="1591468"/>
            <a:ext cx="7075092" cy="3477875"/>
          </a:xfrm>
          <a:prstGeom prst="rect">
            <a:avLst/>
          </a:prstGeom>
          <a:noFill/>
        </p:spPr>
        <p:txBody>
          <a:bodyPr wrap="square">
            <a:spAutoFit/>
          </a:bodyPr>
          <a:lstStyle/>
          <a:p>
            <a:pPr>
              <a:buNone/>
            </a:pPr>
            <a:r>
              <a:rPr lang="en-US" sz="2000" b="1" dirty="0">
                <a:solidFill>
                  <a:srgbClr val="002060"/>
                </a:solidFill>
              </a:rPr>
              <a:t>The objective of this project is to help us(Students) to learn how to use Power BI to analyze and visualize Energy Consumption data. </a:t>
            </a:r>
          </a:p>
          <a:p>
            <a:pPr>
              <a:buNone/>
            </a:pPr>
            <a:r>
              <a:rPr lang="en-US" sz="2000" b="1" dirty="0">
                <a:solidFill>
                  <a:srgbClr val="002060"/>
                </a:solidFill>
              </a:rPr>
              <a:t>This this project, We were will be able to:</a:t>
            </a:r>
          </a:p>
          <a:p>
            <a:pPr>
              <a:buNone/>
            </a:pPr>
            <a:endParaRPr lang="en-US" sz="2000" b="1" dirty="0">
              <a:solidFill>
                <a:srgbClr val="002060"/>
              </a:solidFill>
            </a:endParaRPr>
          </a:p>
          <a:p>
            <a:r>
              <a:rPr lang="en-US" sz="2000" b="1" dirty="0">
                <a:solidFill>
                  <a:srgbClr val="002060"/>
                </a:solidFill>
              </a:rPr>
              <a:t>1.Collect and input the Energy usage data</a:t>
            </a:r>
          </a:p>
          <a:p>
            <a:r>
              <a:rPr lang="en-US" sz="2000" b="1" dirty="0">
                <a:solidFill>
                  <a:srgbClr val="002060"/>
                </a:solidFill>
              </a:rPr>
              <a:t>2.Create visual reports and dashboards in Power BI</a:t>
            </a:r>
          </a:p>
          <a:p>
            <a:r>
              <a:rPr lang="en-US" sz="2000" b="1" dirty="0">
                <a:solidFill>
                  <a:srgbClr val="002060"/>
                </a:solidFill>
              </a:rPr>
              <a:t>3.Identify patterns and trends.</a:t>
            </a:r>
          </a:p>
          <a:p>
            <a:r>
              <a:rPr lang="en-US" sz="2000" b="1" dirty="0">
                <a:solidFill>
                  <a:srgbClr val="002060"/>
                </a:solidFill>
              </a:rPr>
              <a:t>4.Generate insights to help reduce energy waste and </a:t>
            </a:r>
          </a:p>
          <a:p>
            <a:r>
              <a:rPr lang="en-US" sz="2000" b="1" dirty="0">
                <a:solidFill>
                  <a:srgbClr val="002060"/>
                </a:solidFill>
              </a:rPr>
              <a:t>  improve efficiency</a:t>
            </a:r>
          </a:p>
          <a:p>
            <a:endParaRPr lang="en-IN" sz="2000" dirty="0">
              <a:solidFill>
                <a:srgbClr val="213163"/>
              </a:solidFill>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10479" y="1030342"/>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4470B876-56BE-5BC5-571C-8DD52DF06F87}"/>
              </a:ext>
            </a:extLst>
          </p:cNvPr>
          <p:cNvSpPr txBox="1"/>
          <p:nvPr/>
        </p:nvSpPr>
        <p:spPr>
          <a:xfrm>
            <a:off x="210478" y="1602620"/>
            <a:ext cx="11891326" cy="4031873"/>
          </a:xfrm>
          <a:prstGeom prst="rect">
            <a:avLst/>
          </a:prstGeom>
          <a:noFill/>
        </p:spPr>
        <p:txBody>
          <a:bodyPr wrap="square">
            <a:spAutoFit/>
          </a:bodyPr>
          <a:lstStyle/>
          <a:p>
            <a:r>
              <a:rPr lang="en-US" sz="2000" b="1" dirty="0">
                <a:solidFill>
                  <a:srgbClr val="213163"/>
                </a:solidFill>
              </a:rPr>
              <a:t>1.Power BI</a:t>
            </a:r>
          </a:p>
          <a:p>
            <a:r>
              <a:rPr lang="en-US" sz="2000" b="1" dirty="0">
                <a:solidFill>
                  <a:srgbClr val="213163"/>
                </a:solidFill>
              </a:rPr>
              <a:t>    Purpose= to Visualized the Data and Create Interactive Dashboard</a:t>
            </a:r>
          </a:p>
          <a:p>
            <a:r>
              <a:rPr lang="en-US" sz="2000" b="1" dirty="0">
                <a:solidFill>
                  <a:srgbClr val="213163"/>
                </a:solidFill>
              </a:rPr>
              <a:t>    Features used in this Project= </a:t>
            </a:r>
            <a:r>
              <a:rPr lang="en-US" sz="2000" b="1" dirty="0" err="1">
                <a:solidFill>
                  <a:srgbClr val="213163"/>
                </a:solidFill>
              </a:rPr>
              <a:t>Textbox,Button,Piechart,Cards,Line</a:t>
            </a:r>
            <a:r>
              <a:rPr lang="en-US" sz="2000" b="1" dirty="0">
                <a:solidFill>
                  <a:srgbClr val="213163"/>
                </a:solidFill>
              </a:rPr>
              <a:t> </a:t>
            </a:r>
            <a:r>
              <a:rPr lang="en-US" sz="2000" b="1" dirty="0" err="1">
                <a:solidFill>
                  <a:srgbClr val="213163"/>
                </a:solidFill>
              </a:rPr>
              <a:t>chart,Button</a:t>
            </a:r>
            <a:r>
              <a:rPr lang="en-US" sz="2000" b="1" dirty="0">
                <a:solidFill>
                  <a:srgbClr val="213163"/>
                </a:solidFill>
              </a:rPr>
              <a:t> </a:t>
            </a:r>
          </a:p>
          <a:p>
            <a:r>
              <a:rPr lang="en-US" sz="2000" b="1" dirty="0">
                <a:solidFill>
                  <a:srgbClr val="213163"/>
                </a:solidFill>
              </a:rPr>
              <a:t>     </a:t>
            </a:r>
            <a:r>
              <a:rPr lang="en-US" sz="2000" b="1" dirty="0" err="1">
                <a:solidFill>
                  <a:srgbClr val="213163"/>
                </a:solidFill>
              </a:rPr>
              <a:t>slicer,Waterfall</a:t>
            </a:r>
            <a:r>
              <a:rPr lang="en-US" sz="2000" b="1" dirty="0">
                <a:solidFill>
                  <a:srgbClr val="213163"/>
                </a:solidFill>
              </a:rPr>
              <a:t> chart  </a:t>
            </a:r>
          </a:p>
          <a:p>
            <a:endParaRPr lang="en-US" sz="2000" b="1" dirty="0">
              <a:solidFill>
                <a:srgbClr val="213163"/>
              </a:solidFill>
            </a:endParaRPr>
          </a:p>
          <a:p>
            <a:r>
              <a:rPr lang="en-US" sz="2000" b="1" dirty="0">
                <a:solidFill>
                  <a:srgbClr val="213163"/>
                </a:solidFill>
              </a:rPr>
              <a:t>2.Microsoft Excel/CSV File</a:t>
            </a:r>
          </a:p>
          <a:p>
            <a:r>
              <a:rPr lang="en-US" sz="2000" b="1" dirty="0">
                <a:solidFill>
                  <a:srgbClr val="213163"/>
                </a:solidFill>
              </a:rPr>
              <a:t>   Purpose=Storing and </a:t>
            </a:r>
            <a:r>
              <a:rPr lang="en-US" sz="2000" b="1" dirty="0" err="1">
                <a:solidFill>
                  <a:srgbClr val="213163"/>
                </a:solidFill>
              </a:rPr>
              <a:t>Organzing</a:t>
            </a:r>
            <a:r>
              <a:rPr lang="en-US" sz="2000" b="1" dirty="0">
                <a:solidFill>
                  <a:srgbClr val="213163"/>
                </a:solidFill>
              </a:rPr>
              <a:t> Raw Energy Consumption of the Data</a:t>
            </a:r>
          </a:p>
          <a:p>
            <a:r>
              <a:rPr lang="en-US" sz="2000" b="1" dirty="0">
                <a:solidFill>
                  <a:srgbClr val="002060"/>
                </a:solidFill>
              </a:rPr>
              <a:t>   Features used in this Project=Excel Sheet Data</a:t>
            </a:r>
          </a:p>
          <a:p>
            <a:endParaRPr lang="en-US" sz="1800" b="1" dirty="0">
              <a:solidFill>
                <a:srgbClr val="002060"/>
              </a:solidFill>
            </a:endParaRPr>
          </a:p>
          <a:p>
            <a:pPr>
              <a:buNone/>
            </a:pPr>
            <a:r>
              <a:rPr lang="en-IN" sz="1800" b="1" dirty="0">
                <a:solidFill>
                  <a:srgbClr val="002060"/>
                </a:solidFill>
              </a:rPr>
              <a:t>3.</a:t>
            </a:r>
            <a:r>
              <a:rPr lang="en-US" sz="1600" b="1" dirty="0"/>
              <a:t> </a:t>
            </a:r>
            <a:r>
              <a:rPr lang="en-US" sz="2000" b="1" dirty="0">
                <a:solidFill>
                  <a:srgbClr val="002060"/>
                </a:solidFill>
              </a:rPr>
              <a:t>Cloud Storage / Online Sources (Optional)</a:t>
            </a:r>
          </a:p>
          <a:p>
            <a:r>
              <a:rPr lang="en-US" sz="2000" b="1" dirty="0">
                <a:solidFill>
                  <a:srgbClr val="002060"/>
                </a:solidFill>
              </a:rPr>
              <a:t>   Examples= SharePoint, OneDrive</a:t>
            </a:r>
          </a:p>
          <a:p>
            <a:r>
              <a:rPr lang="en-US" sz="2000" b="1" dirty="0">
                <a:solidFill>
                  <a:srgbClr val="002060"/>
                </a:solidFill>
              </a:rPr>
              <a:t>   Use= Accessing real-time or regularly updated energy data</a:t>
            </a:r>
          </a:p>
          <a:p>
            <a:endParaRPr lang="en-US" sz="1800" b="1" dirty="0">
              <a:solidFill>
                <a:srgbClr val="002060"/>
              </a:solidFill>
            </a:endParaRPr>
          </a:p>
        </p:txBody>
      </p:sp>
      <p:sp>
        <p:nvSpPr>
          <p:cNvPr id="6" name="Rectangle 3">
            <a:extLst>
              <a:ext uri="{FF2B5EF4-FFF2-40B4-BE49-F238E27FC236}">
                <a16:creationId xmlns:a16="http://schemas.microsoft.com/office/drawing/2014/main" id="{EBF71EBD-72AC-B3AA-0264-CE5C19C70227}"/>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D1849E6-D5FF-ACF1-2553-682D2684E3DA}"/>
              </a:ext>
            </a:extLst>
          </p:cNvPr>
          <p:cNvSpPr txBox="1"/>
          <p:nvPr/>
        </p:nvSpPr>
        <p:spPr>
          <a:xfrm>
            <a:off x="268356" y="1414766"/>
            <a:ext cx="11432232" cy="5601533"/>
          </a:xfrm>
          <a:prstGeom prst="rect">
            <a:avLst/>
          </a:prstGeom>
          <a:noFill/>
        </p:spPr>
        <p:txBody>
          <a:bodyPr wrap="square">
            <a:spAutoFit/>
          </a:bodyPr>
          <a:lstStyle/>
          <a:p>
            <a:r>
              <a:rPr lang="en-US" sz="2000" b="1" dirty="0">
                <a:solidFill>
                  <a:srgbClr val="002060"/>
                </a:solidFill>
              </a:rPr>
              <a:t>In this Methodology we Analyze energy consumption trends and create visual insights using Power BI.</a:t>
            </a:r>
          </a:p>
          <a:p>
            <a:endParaRPr lang="en-US" sz="2000" b="1" dirty="0">
              <a:solidFill>
                <a:srgbClr val="002060"/>
              </a:solidFill>
            </a:endParaRPr>
          </a:p>
          <a:p>
            <a:r>
              <a:rPr lang="en-US" sz="2000" b="1" dirty="0">
                <a:solidFill>
                  <a:srgbClr val="002060"/>
                </a:solidFill>
              </a:rPr>
              <a:t> First we Gather Data of Energy Consumption from relevant sources and input their data in Excel/CSV files</a:t>
            </a:r>
          </a:p>
          <a:p>
            <a:endParaRPr lang="en-US" sz="2000" b="1" dirty="0">
              <a:solidFill>
                <a:srgbClr val="002060"/>
              </a:solidFill>
            </a:endParaRPr>
          </a:p>
          <a:p>
            <a:r>
              <a:rPr lang="en-US" sz="2000" b="1" dirty="0">
                <a:solidFill>
                  <a:srgbClr val="002060"/>
                </a:solidFill>
              </a:rPr>
              <a:t> Using Power Query in Power BI to Remove duplicates and Missing value, Filter out irrelevant data and Create calculated columns (e.g., Sum/Year/Average Consumption)</a:t>
            </a:r>
          </a:p>
          <a:p>
            <a:endParaRPr lang="en-US" sz="2000" b="1" dirty="0">
              <a:solidFill>
                <a:srgbClr val="002060"/>
              </a:solidFill>
            </a:endParaRPr>
          </a:p>
          <a:p>
            <a:pPr>
              <a:buNone/>
            </a:pPr>
            <a:r>
              <a:rPr lang="en-US" sz="2000" b="1" dirty="0">
                <a:solidFill>
                  <a:srgbClr val="002060"/>
                </a:solidFill>
              </a:rPr>
              <a:t> Design interactive visual dashboards in Power BI that include Line and bar charts for trend analysis, Pie charts or donut charts for category-wise usage, Time slicers for filtering by date ranges</a:t>
            </a:r>
          </a:p>
          <a:p>
            <a:pPr>
              <a:buNone/>
            </a:pPr>
            <a:endParaRPr lang="en-US" sz="2000" b="1" dirty="0">
              <a:solidFill>
                <a:srgbClr val="002060"/>
              </a:solidFill>
            </a:endParaRPr>
          </a:p>
          <a:p>
            <a:r>
              <a:rPr lang="en-US" sz="2000" b="1" dirty="0">
                <a:solidFill>
                  <a:srgbClr val="002060"/>
                </a:solidFill>
              </a:rPr>
              <a:t> Preparing a project report of the presentation that includes Overview of findings, Screenshots of Power BI dashboards</a:t>
            </a:r>
          </a:p>
          <a:p>
            <a:endParaRPr lang="en-US" sz="2000" b="1" dirty="0">
              <a:solidFill>
                <a:srgbClr val="002060"/>
              </a:solidFill>
            </a:endParaRPr>
          </a:p>
          <a:p>
            <a:r>
              <a:rPr lang="en-US" sz="2000" b="1" dirty="0">
                <a:solidFill>
                  <a:srgbClr val="002060"/>
                </a:solidFill>
              </a:rPr>
              <a:t> Share findings with mentors or stakeholders</a:t>
            </a:r>
          </a:p>
          <a:p>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D91602A0-19F6-A0CE-B82E-843DAC5317DB}"/>
              </a:ext>
            </a:extLst>
          </p:cNvPr>
          <p:cNvSpPr txBox="1"/>
          <p:nvPr/>
        </p:nvSpPr>
        <p:spPr>
          <a:xfrm>
            <a:off x="189789" y="1454522"/>
            <a:ext cx="11585443" cy="3477875"/>
          </a:xfrm>
          <a:prstGeom prst="rect">
            <a:avLst/>
          </a:prstGeom>
          <a:noFill/>
        </p:spPr>
        <p:txBody>
          <a:bodyPr wrap="square">
            <a:spAutoFit/>
          </a:bodyPr>
          <a:lstStyle/>
          <a:p>
            <a:r>
              <a:rPr lang="en-US" sz="2000" b="1" dirty="0">
                <a:solidFill>
                  <a:srgbClr val="213163"/>
                </a:solidFill>
              </a:rPr>
              <a:t>  </a:t>
            </a:r>
            <a:r>
              <a:rPr lang="en-US" sz="2000" b="1" dirty="0">
                <a:solidFill>
                  <a:srgbClr val="002060"/>
                </a:solidFill>
              </a:rPr>
              <a:t>Organizations often collect energy consumption data in large set, but they lack the tools and methods to analyze this data effectively. </a:t>
            </a:r>
          </a:p>
          <a:p>
            <a:endParaRPr lang="en-US" sz="2000" b="1" dirty="0">
              <a:solidFill>
                <a:srgbClr val="002060"/>
              </a:solidFill>
            </a:endParaRPr>
          </a:p>
          <a:p>
            <a:r>
              <a:rPr lang="en-US" sz="2000" b="1" dirty="0">
                <a:solidFill>
                  <a:srgbClr val="002060"/>
                </a:solidFill>
              </a:rPr>
              <a:t> As a result, identifying patterns, detecting inefficiencies, and making informed decisions becomes difficult. Without clear visualization and trend analysis, energy usage remains unmanaged, leading to unnecessary costs and missed opportunities for optimization. </a:t>
            </a:r>
          </a:p>
          <a:p>
            <a:endParaRPr lang="en-US" sz="2000" b="1" dirty="0">
              <a:solidFill>
                <a:srgbClr val="002060"/>
              </a:solidFill>
            </a:endParaRPr>
          </a:p>
          <a:p>
            <a:r>
              <a:rPr lang="en-US" sz="2000" b="1" dirty="0">
                <a:solidFill>
                  <a:srgbClr val="002060"/>
                </a:solidFill>
              </a:rPr>
              <a:t> This project addresses the need for a data-driven approach by using Power BI to analyze, visualize, and monitor energy consumption trends, enabling better energy management and strategic planning.</a:t>
            </a:r>
          </a:p>
          <a:p>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7E735708-1779-83DF-EFF1-A01607EC6B51}"/>
              </a:ext>
            </a:extLst>
          </p:cNvPr>
          <p:cNvSpPr txBox="1"/>
          <p:nvPr/>
        </p:nvSpPr>
        <p:spPr>
          <a:xfrm>
            <a:off x="255104" y="1454522"/>
            <a:ext cx="11230880" cy="3477875"/>
          </a:xfrm>
          <a:prstGeom prst="rect">
            <a:avLst/>
          </a:prstGeom>
          <a:noFill/>
        </p:spPr>
        <p:txBody>
          <a:bodyPr wrap="square">
            <a:spAutoFit/>
          </a:bodyPr>
          <a:lstStyle/>
          <a:p>
            <a:r>
              <a:rPr lang="en-US" sz="2000" b="1" dirty="0">
                <a:solidFill>
                  <a:srgbClr val="002060"/>
                </a:solidFill>
              </a:rPr>
              <a:t>To address the lack of visibility and insight into energy usage, this project proposes the use of Power BI as a powerful business intelligence tool to analyze and visualize energy consumption data.</a:t>
            </a:r>
          </a:p>
          <a:p>
            <a:endParaRPr lang="en-US" sz="2000" b="1" dirty="0">
              <a:solidFill>
                <a:srgbClr val="002060"/>
              </a:solidFill>
            </a:endParaRPr>
          </a:p>
          <a:p>
            <a:r>
              <a:rPr lang="en-US" sz="2000" b="1" dirty="0">
                <a:solidFill>
                  <a:srgbClr val="002060"/>
                </a:solidFill>
              </a:rPr>
              <a:t> The solution involves collecting raw energy usage data, cleaning and preparing it using Power Query, and performing time-based analysis using DAX. </a:t>
            </a:r>
          </a:p>
          <a:p>
            <a:endParaRPr lang="en-US" sz="2000" b="1" dirty="0">
              <a:solidFill>
                <a:srgbClr val="002060"/>
              </a:solidFill>
            </a:endParaRPr>
          </a:p>
          <a:p>
            <a:r>
              <a:rPr lang="en-US" sz="2000" b="1" dirty="0">
                <a:solidFill>
                  <a:srgbClr val="002060"/>
                </a:solidFill>
              </a:rPr>
              <a:t>By creating interactive dashboards and visual reports, the project enables users to monitor energy trends, identify peak usage periods, detect anomalies, and uncover inefficiencies. These insights help organizations make data-driven decisions to reduce energy waste, lower operational costs, and improve sustainability efforts.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D40F3886-9636-C077-03FC-57405356EA0F}"/>
              </a:ext>
            </a:extLst>
          </p:cNvPr>
          <p:cNvPicPr>
            <a:picLocks noChangeAspect="1"/>
          </p:cNvPicPr>
          <p:nvPr/>
        </p:nvPicPr>
        <p:blipFill>
          <a:blip r:embed="rId2"/>
          <a:stretch>
            <a:fillRect/>
          </a:stretch>
        </p:blipFill>
        <p:spPr>
          <a:xfrm>
            <a:off x="147484" y="1454521"/>
            <a:ext cx="12044516" cy="540347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59A589-06BF-49D5-4972-43129BF839D8}"/>
              </a:ext>
            </a:extLst>
          </p:cNvPr>
          <p:cNvPicPr>
            <a:picLocks noChangeAspect="1"/>
          </p:cNvPicPr>
          <p:nvPr/>
        </p:nvPicPr>
        <p:blipFill>
          <a:blip r:embed="rId2"/>
          <a:stretch>
            <a:fillRect/>
          </a:stretch>
        </p:blipFill>
        <p:spPr>
          <a:xfrm>
            <a:off x="1" y="747251"/>
            <a:ext cx="12192000" cy="6110749"/>
          </a:xfrm>
          <a:prstGeom prst="rect">
            <a:avLst/>
          </a:prstGeom>
        </p:spPr>
      </p:pic>
    </p:spTree>
    <p:extLst>
      <p:ext uri="{BB962C8B-B14F-4D97-AF65-F5344CB8AC3E}">
        <p14:creationId xmlns:p14="http://schemas.microsoft.com/office/powerpoint/2010/main" val="194320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76DAD3-AECB-3830-F0C2-890419F63AB3}"/>
              </a:ext>
            </a:extLst>
          </p:cNvPr>
          <p:cNvPicPr>
            <a:picLocks noChangeAspect="1"/>
          </p:cNvPicPr>
          <p:nvPr/>
        </p:nvPicPr>
        <p:blipFill>
          <a:blip r:embed="rId2"/>
          <a:stretch>
            <a:fillRect/>
          </a:stretch>
        </p:blipFill>
        <p:spPr>
          <a:xfrm>
            <a:off x="0" y="723398"/>
            <a:ext cx="12123174" cy="6051027"/>
          </a:xfrm>
          <a:prstGeom prst="rect">
            <a:avLst/>
          </a:prstGeom>
        </p:spPr>
      </p:pic>
    </p:spTree>
    <p:extLst>
      <p:ext uri="{BB962C8B-B14F-4D97-AF65-F5344CB8AC3E}">
        <p14:creationId xmlns:p14="http://schemas.microsoft.com/office/powerpoint/2010/main" val="2777354850"/>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118</TotalTime>
  <Words>692</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Rahul Raut</cp:lastModifiedBy>
  <cp:revision>7</cp:revision>
  <dcterms:created xsi:type="dcterms:W3CDTF">2024-12-31T09:40:01Z</dcterms:created>
  <dcterms:modified xsi:type="dcterms:W3CDTF">2025-05-15T04:07:39Z</dcterms:modified>
</cp:coreProperties>
</file>