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62" r:id="rId5"/>
    <p:sldId id="272" r:id="rId6"/>
    <p:sldId id="269" r:id="rId7"/>
    <p:sldId id="270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4692"/>
  </p:normalViewPr>
  <p:slideViewPr>
    <p:cSldViewPr snapToGrid="0" snapToObjects="1">
      <p:cViewPr varScale="1">
        <p:scale>
          <a:sx n="152" d="100"/>
          <a:sy n="152" d="100"/>
        </p:scale>
        <p:origin x="3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49C79-87F0-4923-B192-65F4F83F3402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05FC4-3CDE-437B-BFC1-35D9EF2CCA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46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ree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70000" y="3455988"/>
            <a:ext cx="6210300" cy="0"/>
          </a:xfrm>
          <a:prstGeom prst="straightConnector1">
            <a:avLst/>
          </a:prstGeom>
          <a:ln w="12700">
            <a:solidFill>
              <a:schemeClr val="bg1"/>
            </a:solidFill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6"/>
          <p:cNvSpPr>
            <a:spLocks noGrp="1"/>
          </p:cNvSpPr>
          <p:nvPr>
            <p:ph type="title"/>
          </p:nvPr>
        </p:nvSpPr>
        <p:spPr>
          <a:xfrm>
            <a:off x="1272275" y="3560010"/>
            <a:ext cx="6227856" cy="1205321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272274" y="3182495"/>
            <a:ext cx="6252689" cy="267567"/>
          </a:xfrm>
        </p:spPr>
        <p:txBody>
          <a:bodyPr/>
          <a:lstStyle>
            <a:lvl1pPr marL="0" indent="0">
              <a:buNone/>
              <a:defRPr sz="1600" b="1" i="0">
                <a:solidFill>
                  <a:srgbClr val="FFFFFF"/>
                </a:solidFill>
              </a:defRPr>
            </a:lvl1pPr>
            <a:lvl2pPr marL="406400" indent="0">
              <a:buNone/>
              <a:defRPr/>
            </a:lvl2pPr>
            <a:lvl3pPr marL="798512" indent="0">
              <a:buNone/>
              <a:defRPr/>
            </a:lvl3pPr>
            <a:lvl4pPr marL="1139825" indent="0">
              <a:buNone/>
              <a:defRPr/>
            </a:lvl4pPr>
            <a:lvl5pPr marL="1427162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10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- Gree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36563" y="3455988"/>
            <a:ext cx="6210300" cy="0"/>
          </a:xfrm>
          <a:prstGeom prst="straightConnector1">
            <a:avLst/>
          </a:prstGeom>
          <a:ln w="12700">
            <a:solidFill>
              <a:schemeClr val="bg1"/>
            </a:solidFill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38298" y="3182495"/>
            <a:ext cx="6252689" cy="267567"/>
          </a:xfrm>
        </p:spPr>
        <p:txBody>
          <a:bodyPr/>
          <a:lstStyle>
            <a:lvl1pPr marL="0" indent="0">
              <a:buNone/>
              <a:defRPr sz="1600" b="1" i="0">
                <a:solidFill>
                  <a:srgbClr val="FFFFFF"/>
                </a:solidFill>
              </a:defRPr>
            </a:lvl1pPr>
            <a:lvl2pPr marL="406400" indent="0">
              <a:buNone/>
              <a:defRPr/>
            </a:lvl2pPr>
            <a:lvl3pPr marL="798512" indent="0">
              <a:buNone/>
              <a:defRPr/>
            </a:lvl3pPr>
            <a:lvl4pPr marL="1139825" indent="0">
              <a:buNone/>
              <a:defRPr/>
            </a:lvl4pPr>
            <a:lvl5pPr marL="1427162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le 6"/>
          <p:cNvSpPr>
            <a:spLocks noGrp="1"/>
          </p:cNvSpPr>
          <p:nvPr>
            <p:ph type="title"/>
          </p:nvPr>
        </p:nvSpPr>
        <p:spPr>
          <a:xfrm>
            <a:off x="438299" y="3560010"/>
            <a:ext cx="6227856" cy="1205321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1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Tea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70000" y="3455988"/>
            <a:ext cx="6210300" cy="0"/>
          </a:xfrm>
          <a:prstGeom prst="straightConnector1">
            <a:avLst/>
          </a:prstGeom>
          <a:ln w="12700">
            <a:solidFill>
              <a:schemeClr val="bg1"/>
            </a:solidFill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6"/>
          <p:cNvSpPr>
            <a:spLocks noGrp="1"/>
          </p:cNvSpPr>
          <p:nvPr>
            <p:ph type="title"/>
          </p:nvPr>
        </p:nvSpPr>
        <p:spPr>
          <a:xfrm>
            <a:off x="1272275" y="3560010"/>
            <a:ext cx="6227856" cy="1205321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272274" y="3182495"/>
            <a:ext cx="6252689" cy="267567"/>
          </a:xfrm>
        </p:spPr>
        <p:txBody>
          <a:bodyPr/>
          <a:lstStyle>
            <a:lvl1pPr marL="0" indent="0">
              <a:buNone/>
              <a:defRPr sz="1600" b="1" i="0">
                <a:solidFill>
                  <a:srgbClr val="FFFFFF"/>
                </a:solidFill>
              </a:defRPr>
            </a:lvl1pPr>
            <a:lvl2pPr marL="406400" indent="0">
              <a:buNone/>
              <a:defRPr/>
            </a:lvl2pPr>
            <a:lvl3pPr marL="798512" indent="0">
              <a:buNone/>
              <a:defRPr/>
            </a:lvl3pPr>
            <a:lvl4pPr marL="1139825" indent="0">
              <a:buNone/>
              <a:defRPr/>
            </a:lvl4pPr>
            <a:lvl5pPr marL="1427162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19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- Tea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36563" y="3455988"/>
            <a:ext cx="6210300" cy="0"/>
          </a:xfrm>
          <a:prstGeom prst="straightConnector1">
            <a:avLst/>
          </a:prstGeom>
          <a:ln w="12700">
            <a:solidFill>
              <a:schemeClr val="bg1"/>
            </a:solidFill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38298" y="3182495"/>
            <a:ext cx="6252689" cy="267567"/>
          </a:xfrm>
        </p:spPr>
        <p:txBody>
          <a:bodyPr/>
          <a:lstStyle>
            <a:lvl1pPr marL="0" indent="0">
              <a:buNone/>
              <a:defRPr sz="1600" b="1" i="0">
                <a:solidFill>
                  <a:srgbClr val="FFFFFF"/>
                </a:solidFill>
              </a:defRPr>
            </a:lvl1pPr>
            <a:lvl2pPr marL="406400" indent="0">
              <a:buNone/>
              <a:defRPr/>
            </a:lvl2pPr>
            <a:lvl3pPr marL="798512" indent="0">
              <a:buNone/>
              <a:defRPr/>
            </a:lvl3pPr>
            <a:lvl4pPr marL="1139825" indent="0">
              <a:buNone/>
              <a:defRPr/>
            </a:lvl4pPr>
            <a:lvl5pPr marL="1427162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le 6"/>
          <p:cNvSpPr>
            <a:spLocks noGrp="1"/>
          </p:cNvSpPr>
          <p:nvPr>
            <p:ph type="title"/>
          </p:nvPr>
        </p:nvSpPr>
        <p:spPr>
          <a:xfrm>
            <a:off x="438299" y="3560010"/>
            <a:ext cx="6227856" cy="1205321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4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ra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70000" y="3455988"/>
            <a:ext cx="6210300" cy="0"/>
          </a:xfrm>
          <a:prstGeom prst="straightConnector1">
            <a:avLst/>
          </a:prstGeom>
          <a:ln w="12700">
            <a:solidFill>
              <a:schemeClr val="bg1"/>
            </a:solidFill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6"/>
          <p:cNvSpPr>
            <a:spLocks noGrp="1"/>
          </p:cNvSpPr>
          <p:nvPr>
            <p:ph type="title"/>
          </p:nvPr>
        </p:nvSpPr>
        <p:spPr>
          <a:xfrm>
            <a:off x="1272275" y="3560010"/>
            <a:ext cx="6227856" cy="1205321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272274" y="3182495"/>
            <a:ext cx="6252689" cy="267567"/>
          </a:xfrm>
        </p:spPr>
        <p:txBody>
          <a:bodyPr/>
          <a:lstStyle>
            <a:lvl1pPr marL="0" indent="0">
              <a:buNone/>
              <a:defRPr sz="1600" b="1" i="0">
                <a:solidFill>
                  <a:srgbClr val="FFFFFF"/>
                </a:solidFill>
              </a:defRPr>
            </a:lvl1pPr>
            <a:lvl2pPr marL="406400" indent="0">
              <a:buNone/>
              <a:defRPr/>
            </a:lvl2pPr>
            <a:lvl3pPr marL="798512" indent="0">
              <a:buNone/>
              <a:defRPr/>
            </a:lvl3pPr>
            <a:lvl4pPr marL="1139825" indent="0">
              <a:buNone/>
              <a:defRPr/>
            </a:lvl4pPr>
            <a:lvl5pPr marL="1427162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155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- Gra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36563" y="3455988"/>
            <a:ext cx="6210300" cy="0"/>
          </a:xfrm>
          <a:prstGeom prst="straightConnector1">
            <a:avLst/>
          </a:prstGeom>
          <a:ln w="12700">
            <a:solidFill>
              <a:schemeClr val="bg1"/>
            </a:solidFill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38298" y="3182495"/>
            <a:ext cx="6252689" cy="267567"/>
          </a:xfrm>
        </p:spPr>
        <p:txBody>
          <a:bodyPr/>
          <a:lstStyle>
            <a:lvl1pPr marL="0" indent="0">
              <a:buNone/>
              <a:defRPr sz="1600" b="1" i="0">
                <a:solidFill>
                  <a:srgbClr val="FFFFFF"/>
                </a:solidFill>
              </a:defRPr>
            </a:lvl1pPr>
            <a:lvl2pPr marL="406400" indent="0">
              <a:buNone/>
              <a:defRPr/>
            </a:lvl2pPr>
            <a:lvl3pPr marL="798512" indent="0">
              <a:buNone/>
              <a:defRPr/>
            </a:lvl3pPr>
            <a:lvl4pPr marL="1139825" indent="0">
              <a:buNone/>
              <a:defRPr/>
            </a:lvl4pPr>
            <a:lvl5pPr marL="1427162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le 6"/>
          <p:cNvSpPr>
            <a:spLocks noGrp="1"/>
          </p:cNvSpPr>
          <p:nvPr>
            <p:ph type="title"/>
          </p:nvPr>
        </p:nvSpPr>
        <p:spPr>
          <a:xfrm>
            <a:off x="438299" y="3560010"/>
            <a:ext cx="6227856" cy="1205321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9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scripts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0850" y="892969"/>
            <a:ext cx="8250238" cy="36290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9421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Allscript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91540"/>
            <a:ext cx="4038600" cy="366903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91540"/>
            <a:ext cx="4038600" cy="366903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7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script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3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4879975"/>
            <a:ext cx="931862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38125"/>
            <a:ext cx="8229600" cy="5143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93763"/>
            <a:ext cx="8229600" cy="36671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07963" y="4967855"/>
            <a:ext cx="4373562" cy="8617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5800"/>
              </a:buClr>
              <a:buFont typeface="Arial" charset="0"/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5800"/>
              </a:buClr>
              <a:buFont typeface="Arial" charset="0"/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5800"/>
              </a:buClr>
              <a:buFont typeface="Arial" charset="0"/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5800"/>
              </a:buClr>
              <a:buFont typeface="Arial" charset="0"/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w Cen MT" charset="0"/>
                <a:ea typeface="Tw Cen MT"/>
                <a:cs typeface="Tw Cen MT"/>
              </a:rPr>
              <a:t>Copyright © 2016 Allscripts Healthcare, LLC.</a:t>
            </a:r>
            <a:endParaRPr lang="en-US" sz="800" b="1" dirty="0" smtClean="0">
              <a:solidFill>
                <a:schemeClr val="accent3">
                  <a:lumMod val="40000"/>
                  <a:lumOff val="60000"/>
                </a:schemeClr>
              </a:solidFill>
              <a:latin typeface="Tw Cen MT" charset="0"/>
              <a:ea typeface="Tw Cen MT"/>
              <a:cs typeface="Tw Cen MT"/>
            </a:endParaRPr>
          </a:p>
        </p:txBody>
      </p:sp>
      <p:sp>
        <p:nvSpPr>
          <p:cNvPr id="1030" name="TextBox 1"/>
          <p:cNvSpPr txBox="1">
            <a:spLocks noChangeArrowheads="1"/>
          </p:cNvSpPr>
          <p:nvPr/>
        </p:nvSpPr>
        <p:spPr bwMode="auto">
          <a:xfrm>
            <a:off x="8331200" y="4919663"/>
            <a:ext cx="6286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62D15ED-935F-354F-A772-39D97C50A472}" type="slidenum">
              <a:rPr lang="en-US" sz="800">
                <a:solidFill>
                  <a:srgbClr val="BFBFBF"/>
                </a:solidFill>
                <a:latin typeface="Tw Cen MT" charset="0"/>
              </a:rPr>
              <a:pPr algn="r" eaLnBrk="1" hangingPunct="1"/>
              <a:t>‹#›</a:t>
            </a:fld>
            <a:endParaRPr lang="en-US" sz="800" dirty="0">
              <a:solidFill>
                <a:srgbClr val="BFBFBF"/>
              </a:solidFill>
              <a:latin typeface="Tw Cen MT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4795838"/>
            <a:ext cx="9144000" cy="0"/>
          </a:xfrm>
          <a:prstGeom prst="line">
            <a:avLst/>
          </a:prstGeom>
          <a:ln w="6350" cmpd="sng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70" r:id="rId5"/>
    <p:sldLayoutId id="2147483771" r:id="rId6"/>
    <p:sldLayoutId id="2147483760" r:id="rId7"/>
    <p:sldLayoutId id="2147483761" r:id="rId8"/>
    <p:sldLayoutId id="2147483762" r:id="rId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w Cen MT" charset="0"/>
          <a:ea typeface="ＭＳ Ｐゴシック" charset="0"/>
          <a:cs typeface="Tw Cen MT" charset="0"/>
        </a:defRPr>
      </a:lvl2pPr>
      <a:lvl3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w Cen MT" charset="0"/>
          <a:ea typeface="ＭＳ Ｐゴシック" charset="0"/>
          <a:cs typeface="Tw Cen MT" charset="0"/>
        </a:defRPr>
      </a:lvl3pPr>
      <a:lvl4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w Cen MT" charset="0"/>
          <a:ea typeface="ＭＳ Ｐゴシック" charset="0"/>
          <a:cs typeface="Tw Cen MT" charset="0"/>
        </a:defRPr>
      </a:lvl4pPr>
      <a:lvl5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w Cen MT" charset="0"/>
          <a:ea typeface="ＭＳ Ｐゴシック" charset="0"/>
          <a:cs typeface="Tw Cen MT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Tw Cen M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Tw Cen M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Tw Cen M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319088" indent="-319088" algn="l" defTabSz="457200" rtl="0" eaLnBrk="1" fontAlgn="base" hangingPunct="1">
        <a:lnSpc>
          <a:spcPct val="95000"/>
        </a:lnSpc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rgbClr val="000000"/>
          </a:solidFill>
          <a:latin typeface="Tw Cen MT"/>
          <a:ea typeface="ＭＳ Ｐゴシック" charset="0"/>
          <a:cs typeface="Tw Cen MT"/>
        </a:defRPr>
      </a:lvl1pPr>
      <a:lvl2pPr marL="628650" indent="-222250" algn="l" defTabSz="457200" rtl="0" eaLnBrk="1" fontAlgn="base" hangingPunct="1">
        <a:lnSpc>
          <a:spcPct val="95000"/>
        </a:lnSpc>
        <a:spcBef>
          <a:spcPts val="400"/>
        </a:spcBef>
        <a:spcAft>
          <a:spcPct val="0"/>
        </a:spcAft>
        <a:buClr>
          <a:schemeClr val="accent1"/>
        </a:buClr>
        <a:buFont typeface="Tw Cen MT" charset="0"/>
        <a:buChar char="–"/>
        <a:defRPr sz="1600" kern="1200">
          <a:solidFill>
            <a:srgbClr val="000000"/>
          </a:solidFill>
          <a:latin typeface="Tw Cen MT"/>
          <a:ea typeface="Tw Cen MT"/>
          <a:cs typeface="Tw Cen MT"/>
        </a:defRPr>
      </a:lvl2pPr>
      <a:lvl3pPr marL="1035050" indent="-236538" algn="l" defTabSz="457200" rtl="0" eaLnBrk="1" fontAlgn="base" hangingPunct="1">
        <a:lnSpc>
          <a:spcPct val="95000"/>
        </a:lnSpc>
        <a:spcBef>
          <a:spcPts val="4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rgbClr val="000000"/>
          </a:solidFill>
          <a:latin typeface="Tw Cen MT"/>
          <a:ea typeface="Tw Cen MT"/>
          <a:cs typeface="Tw Cen MT"/>
        </a:defRPr>
      </a:lvl3pPr>
      <a:lvl4pPr marL="1309688" indent="-169863" algn="l" defTabSz="457200" rtl="0" eaLnBrk="1" fontAlgn="base" hangingPunct="1">
        <a:lnSpc>
          <a:spcPct val="95000"/>
        </a:lnSpc>
        <a:spcBef>
          <a:spcPts val="400"/>
        </a:spcBef>
        <a:spcAft>
          <a:spcPct val="0"/>
        </a:spcAft>
        <a:buClr>
          <a:schemeClr val="accent1"/>
        </a:buClr>
        <a:buFont typeface="Tw Cen MT" charset="0"/>
        <a:buChar char="–"/>
        <a:defRPr sz="1600" kern="1200">
          <a:solidFill>
            <a:srgbClr val="000000"/>
          </a:solidFill>
          <a:latin typeface="Tw Cen MT"/>
          <a:ea typeface="Tw Cen MT"/>
          <a:cs typeface="Tw Cen MT"/>
        </a:defRPr>
      </a:lvl4pPr>
      <a:lvl5pPr marL="1597025" indent="-169863" algn="l" defTabSz="457200" rtl="0" eaLnBrk="1" fontAlgn="base" hangingPunct="1">
        <a:lnSpc>
          <a:spcPct val="95000"/>
        </a:lnSpc>
        <a:spcBef>
          <a:spcPts val="400"/>
        </a:spcBef>
        <a:spcAft>
          <a:spcPct val="0"/>
        </a:spcAft>
        <a:buClr>
          <a:schemeClr val="accent1"/>
        </a:buClr>
        <a:buFont typeface="Arial" charset="0"/>
        <a:buChar char="•"/>
        <a:defRPr sz="1400" kern="1200">
          <a:solidFill>
            <a:srgbClr val="000000"/>
          </a:solidFill>
          <a:latin typeface="Tw Cen MT"/>
          <a:ea typeface="Tw Cen MT"/>
          <a:cs typeface="Tw Cen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damore/HL7-Task-Force-Examples/blob/master/RESULT_BMP_with_Tropinin.xml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damore/HL7-Task-Force-Examples/blob/master/MED_Med_Every_4-6_hrs.xml" TargetMode="External"/><Relationship Id="rId2" Type="http://schemas.openxmlformats.org/officeDocument/2006/relationships/hyperlink" Target="https://github.com/jddamore/HL7-Task-Force-Examples/blob/master/ALLERGY_Drug_with_RxNorm.x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jddamore/HL7-Task-Force-Examples/blob/master/RESULT_BMP_with_Tropinin.xml" TargetMode="External"/><Relationship Id="rId5" Type="http://schemas.openxmlformats.org/officeDocument/2006/relationships/hyperlink" Target="https://github.com/jddamore/HL7-Task-Force-Examples/blob/master/PROCEDURE_Procedure_Example.xml" TargetMode="External"/><Relationship Id="rId4" Type="http://schemas.openxmlformats.org/officeDocument/2006/relationships/hyperlink" Target="https://github.com/brettmarquard/HL7-C-CDA-Task-Force-Examples/blob/master/Influenza_Immunization_Complete.x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damore/HL7-Task-Force-Examples/blob/master/ALLERGY_Drug_with_RxNorm.xml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ttmarquard/HL7-C-CDA-Task-Force-Examples/blob/master/CCD_Transition_of_Care_Ambulatory_Active_Problem.xml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damore/HL7-Task-Force-Examples/blob/master/MED_Med_Every_4-6_hrs.xml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ttmarquard/HL7-C-CDA-Task-Force-Examples/blob/master/Influenza_Immunization_Complete.xml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damore/HL7-Task-Force-Examples/blob/master/PROCEDURE_Procedure_Example.xml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CDA Discrete Entry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ext/reference – points to the </a:t>
            </a:r>
            <a:r>
              <a:rPr lang="en-US" b="1" dirty="0" smtClean="0"/>
              <a:t>entire human readable content for an act</a:t>
            </a:r>
          </a:p>
          <a:p>
            <a:pPr lvl="1"/>
            <a:r>
              <a:rPr lang="en-US" dirty="0" smtClean="0"/>
              <a:t>In laymen terms: the entire text of the Problem, Allergy, Medication, Immunization, Procedure, Encounter, …</a:t>
            </a:r>
          </a:p>
          <a:p>
            <a:r>
              <a:rPr lang="en-US" dirty="0" smtClean="0"/>
              <a:t>originalText/reference – always in reference to some (code, codeSystem) as a reference to the </a:t>
            </a:r>
            <a:r>
              <a:rPr lang="en-US" b="1" dirty="0" smtClean="0"/>
              <a:t>human readable text that led to the selection of the (code, codeSystem)</a:t>
            </a:r>
          </a:p>
          <a:p>
            <a:pPr lvl="1"/>
            <a:r>
              <a:rPr lang="en-US" dirty="0" smtClean="0"/>
              <a:t>The text the provider used/saw for a problem that led to use of a particular code, e.g., a particular ICD-10 code</a:t>
            </a:r>
          </a:p>
          <a:p>
            <a:r>
              <a:rPr lang="en-US" dirty="0" smtClean="0"/>
              <a:t>displayName – if present, the </a:t>
            </a:r>
            <a:r>
              <a:rPr lang="en-US" b="1" dirty="0" smtClean="0"/>
              <a:t>name as defined by the code system</a:t>
            </a:r>
            <a:r>
              <a:rPr lang="en-US" dirty="0" smtClean="0"/>
              <a:t>, or at least that does not change the meaning as defined by the code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8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7665"/>
              </p:ext>
            </p:extLst>
          </p:nvPr>
        </p:nvGraphicFramePr>
        <p:xfrm>
          <a:off x="457200" y="1624417"/>
          <a:ext cx="834626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290"/>
                <a:gridCol w="1330609"/>
                <a:gridCol w="13873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text/reference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@displayName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 140 mmol/L Normal 135-145 mmol/L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Sodium [Moles/​volume] in Blood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2925" y="992981"/>
            <a:ext cx="6417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Basic Metabolic Panel with Troponin Example</a:t>
            </a:r>
            <a:endParaRPr lang="en-US" dirty="0" smtClean="0">
              <a:solidFill>
                <a:srgbClr val="000000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23015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HL7 Examples reviewed above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Allergies</a:t>
            </a:r>
          </a:p>
          <a:p>
            <a:pPr lvl="1"/>
            <a:r>
              <a:rPr lang="en-US" dirty="0">
                <a:hlinkClick r:id="rId2"/>
              </a:rPr>
              <a:t>https://github.com/jddamore/HL7-Task-Force-Examples/blob/master/ALLERGY_Drug_with_RxNorm.xml</a:t>
            </a:r>
            <a:endParaRPr lang="en-US" dirty="0" smtClean="0"/>
          </a:p>
          <a:p>
            <a:r>
              <a:rPr lang="en-US" dirty="0" smtClean="0"/>
              <a:t>Medications</a:t>
            </a:r>
          </a:p>
          <a:p>
            <a:pPr lvl="1"/>
            <a:r>
              <a:rPr lang="en-US" dirty="0">
                <a:hlinkClick r:id="rId3"/>
              </a:rPr>
              <a:t>https://github.com/jddamore/HL7-Task-Force-Examples/blob/master/MED_Med_Every_4-6_hrs.xml</a:t>
            </a:r>
            <a:endParaRPr lang="en-US" dirty="0" smtClean="0"/>
          </a:p>
          <a:p>
            <a:r>
              <a:rPr lang="en-US" dirty="0" smtClean="0"/>
              <a:t>Immunizations</a:t>
            </a:r>
          </a:p>
          <a:p>
            <a:pPr lvl="1"/>
            <a:r>
              <a:rPr lang="en-US" dirty="0">
                <a:hlinkClick r:id="rId4"/>
              </a:rPr>
              <a:t>https://github.com/brettmarquard/HL7-C-CDA-Task-Force-Examples/blob/master/Influenza_Immunization_Complete.xml</a:t>
            </a:r>
            <a:endParaRPr lang="en-US" dirty="0" smtClean="0"/>
          </a:p>
          <a:p>
            <a:r>
              <a:rPr lang="en-US" dirty="0" smtClean="0"/>
              <a:t>Procedures</a:t>
            </a:r>
          </a:p>
          <a:p>
            <a:pPr lvl="1"/>
            <a:r>
              <a:rPr lang="en-US" dirty="0">
                <a:hlinkClick r:id="rId5"/>
              </a:rPr>
              <a:t>https://github.com/jddamore/HL7-Task-Force-Examples/blob/master/PROCEDURE_Procedure_Example.xml</a:t>
            </a:r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>
                <a:hlinkClick r:id="rId6"/>
              </a:rPr>
              <a:t>https://github.com/jddamore/HL7-Task-Force-Examples/blob/master/RESULT_BMP_with_Tropinin.xml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Consistency is Important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text/reference </a:t>
            </a:r>
            <a:r>
              <a:rPr lang="en-US" dirty="0"/>
              <a:t>may be easiest tie from discrete entry to human readable text</a:t>
            </a:r>
          </a:p>
          <a:p>
            <a:pPr lvl="1"/>
            <a:r>
              <a:rPr lang="en-US" dirty="0"/>
              <a:t>Needs to be carefully dereferenced in order to have usable content</a:t>
            </a:r>
          </a:p>
          <a:p>
            <a:r>
              <a:rPr lang="en-US" dirty="0"/>
              <a:t>Importing systems </a:t>
            </a:r>
            <a:r>
              <a:rPr lang="en-US" dirty="0" smtClean="0"/>
              <a:t>benefit from reliable </a:t>
            </a:r>
            <a:r>
              <a:rPr lang="en-US" dirty="0"/>
              <a:t>discrete content references to the narrative</a:t>
            </a:r>
          </a:p>
          <a:p>
            <a:pPr lvl="1"/>
            <a:r>
              <a:rPr lang="en-US" dirty="0" err="1"/>
              <a:t>originalText</a:t>
            </a:r>
            <a:r>
              <a:rPr lang="en-US" dirty="0"/>
              <a:t>/reference provides this for </a:t>
            </a:r>
            <a:r>
              <a:rPr lang="en-US" dirty="0" smtClean="0"/>
              <a:t>&lt;code&gt;,  &lt;value&gt; and a few other coded elements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displayName</a:t>
            </a:r>
            <a:r>
              <a:rPr lang="en-US" dirty="0"/>
              <a:t> is not for machine processing (somewhere there is a statement on “has no semantic meaning”) and should to be used only for </a:t>
            </a:r>
            <a:r>
              <a:rPr lang="en-US" dirty="0" smtClean="0"/>
              <a:t>debugging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HL7 Examples Task Force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 the examples, showing content for the 3 concepts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we see today from industry examples</a:t>
            </a:r>
          </a:p>
          <a:p>
            <a:pPr lvl="1"/>
            <a:r>
              <a:rPr lang="en-US" dirty="0" smtClean="0"/>
              <a:t>text/reference absent, or pointing to what really is the originalText content</a:t>
            </a:r>
          </a:p>
          <a:p>
            <a:pPr lvl="1"/>
            <a:r>
              <a:rPr lang="en-US" dirty="0" smtClean="0"/>
              <a:t>originalText/reference mostly absent</a:t>
            </a:r>
          </a:p>
          <a:p>
            <a:pPr lvl="1"/>
            <a:r>
              <a:rPr lang="en-US" dirty="0" smtClean="0"/>
              <a:t>@displayName often present, but also often containing originalText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follows?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 of selected Examples Task Force approved examples:</a:t>
            </a:r>
          </a:p>
          <a:p>
            <a:pPr lvl="1"/>
            <a:r>
              <a:rPr lang="en-US" dirty="0" smtClean="0"/>
              <a:t>Allergy</a:t>
            </a:r>
          </a:p>
          <a:p>
            <a:pPr lvl="1"/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Medication</a:t>
            </a:r>
          </a:p>
          <a:p>
            <a:pPr lvl="1"/>
            <a:r>
              <a:rPr lang="en-US" dirty="0" smtClean="0"/>
              <a:t>Immunization</a:t>
            </a:r>
          </a:p>
          <a:p>
            <a:pPr lvl="1"/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Result</a:t>
            </a:r>
          </a:p>
          <a:p>
            <a:r>
              <a:rPr lang="en-US" dirty="0" smtClean="0"/>
              <a:t>For each there is:</a:t>
            </a:r>
          </a:p>
          <a:p>
            <a:pPr lvl="1"/>
            <a:r>
              <a:rPr lang="en-US" dirty="0" smtClean="0"/>
              <a:t>Link to example</a:t>
            </a:r>
          </a:p>
          <a:p>
            <a:pPr lvl="1"/>
            <a:r>
              <a:rPr lang="en-US" dirty="0" smtClean="0"/>
              <a:t>Table where 1</a:t>
            </a:r>
            <a:r>
              <a:rPr lang="en-US" baseline="30000" dirty="0" smtClean="0"/>
              <a:t>st</a:t>
            </a:r>
            <a:r>
              <a:rPr lang="en-US" dirty="0" smtClean="0"/>
              <a:t> row shows content from text/reference, originalText/Reference, @displayName</a:t>
            </a:r>
          </a:p>
          <a:p>
            <a:pPr lvl="1"/>
            <a:r>
              <a:rPr lang="en-US" dirty="0" smtClean="0"/>
              <a:t>For some examples there is a second row saying something like: … below is …</a:t>
            </a:r>
          </a:p>
          <a:p>
            <a:pPr lvl="2"/>
            <a:r>
              <a:rPr lang="en-US" dirty="0" smtClean="0"/>
              <a:t>Then there is a third row presenting what would improve interoperability, or that might just be more complete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4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124"/>
            <a:ext cx="8229600" cy="871347"/>
          </a:xfrm>
        </p:spPr>
        <p:txBody>
          <a:bodyPr/>
          <a:lstStyle/>
          <a:p>
            <a:r>
              <a:rPr lang="en-US" b="1" dirty="0"/>
              <a:t>ALLERGIES, ADVERSE REACTIONS OR ALERTS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500201"/>
              </p:ext>
            </p:extLst>
          </p:nvPr>
        </p:nvGraphicFramePr>
        <p:xfrm>
          <a:off x="457200" y="1624417"/>
          <a:ext cx="834626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290"/>
                <a:gridCol w="1330609"/>
                <a:gridCol w="13873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text/reference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@displayName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Penicillin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penicillin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 Below is an</a:t>
                      </a:r>
                      <a:r>
                        <a:rPr lang="en-US" baseline="0" dirty="0" smtClean="0"/>
                        <a:t> example where the text reference is 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Penicillin Anaphylaxis Severe Jan 4 2014 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Penicillin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penicillin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00970" y="1109000"/>
            <a:ext cx="62967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Allergy to specific drug (penicillin) C-CDA 1.1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004441"/>
            <a:ext cx="6988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w Cen MT"/>
                <a:cs typeface="Tw Cen MT"/>
              </a:rPr>
              <a:t>Important to note: for the allergy observation, the originalText is on the code of the participant.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Tw Cen MT"/>
                <a:cs typeface="Tw Cen MT"/>
              </a:rPr>
              <a:t>Note 2: review the text/reference of the reaction – shouldn’t that include </a:t>
            </a:r>
            <a:r>
              <a:rPr lang="en-US" sz="1400" smtClean="0">
                <a:solidFill>
                  <a:srgbClr val="000000"/>
                </a:solidFill>
                <a:latin typeface="Tw Cen MT"/>
                <a:cs typeface="Tw Cen MT"/>
              </a:rPr>
              <a:t>the Severity?</a:t>
            </a:r>
            <a:endParaRPr lang="en-US" sz="1400" dirty="0" smtClean="0">
              <a:solidFill>
                <a:srgbClr val="000000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0036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42308"/>
              </p:ext>
            </p:extLst>
          </p:nvPr>
        </p:nvGraphicFramePr>
        <p:xfrm>
          <a:off x="457200" y="1624417"/>
          <a:ext cx="8346264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290"/>
                <a:gridCol w="1330609"/>
                <a:gridCol w="13873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text/reference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@displayName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 Acquired Pneumonia Onset: February 27 2014 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Absent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Community Acquired Pneumonia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……below is the</a:t>
                      </a:r>
                      <a:r>
                        <a:rPr lang="en-US" baseline="0" dirty="0" smtClean="0"/>
                        <a:t> ideal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Community Acquired Pneumonia Onset: February 27 2014 Active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 Acquired Pneumonia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 acquired pneumonia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7109" y="957613"/>
            <a:ext cx="4273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w Cen MT"/>
                <a:cs typeface="Tw Cen MT"/>
                <a:hlinkClick r:id="rId2"/>
              </a:rPr>
              <a:t>Transition of Care Active Problem</a:t>
            </a:r>
            <a:endParaRPr lang="en-US" dirty="0" smtClean="0">
              <a:solidFill>
                <a:srgbClr val="000000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9272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MEDICATIONS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94252"/>
              </p:ext>
            </p:extLst>
          </p:nvPr>
        </p:nvGraphicFramePr>
        <p:xfrm>
          <a:off x="457200" y="1624417"/>
          <a:ext cx="834626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290"/>
                <a:gridCol w="1330609"/>
                <a:gridCol w="13873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text/reference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@displayName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Sudafed 30mg Oral Tablet take 2 tablets every 4-6 hours 30 MG Jan-18-2014</a:t>
                      </a:r>
                      <a:r>
                        <a:rPr lang="en-US" baseline="0" dirty="0" smtClean="0"/>
                        <a:t> - 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Sudafed 30mg Oral Tablet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Sudafed 30 MG Oral Tablet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7109" y="990074"/>
            <a:ext cx="67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Patient prescribed medication every 4 to 6 hours</a:t>
            </a:r>
            <a:endParaRPr lang="en-US" dirty="0" smtClean="0">
              <a:solidFill>
                <a:srgbClr val="000000"/>
              </a:solidFill>
              <a:latin typeface="Tw Cen MT"/>
              <a:cs typeface="Tw Cen M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109" y="4218852"/>
            <a:ext cx="828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Tw Cen MT"/>
                <a:cs typeface="Tw Cen MT"/>
              </a:rPr>
              <a:t>Note: originaltext is on code of the ManufacturedMaterial, i.e, inside the consumable; notice also the subtle difference between originalText and @displayName</a:t>
            </a:r>
          </a:p>
        </p:txBody>
      </p:sp>
    </p:spTree>
    <p:extLst>
      <p:ext uri="{BB962C8B-B14F-4D97-AF65-F5344CB8AC3E}">
        <p14:creationId xmlns:p14="http://schemas.microsoft.com/office/powerpoint/2010/main" val="350917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IMMUNIZATIONS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407970"/>
              </p:ext>
            </p:extLst>
          </p:nvPr>
        </p:nvGraphicFramePr>
        <p:xfrm>
          <a:off x="457200" y="1624417"/>
          <a:ext cx="8346264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290"/>
                <a:gridCol w="1330609"/>
                <a:gridCol w="13873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text/reference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@displayName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Influenza</a:t>
                      </a:r>
                      <a:r>
                        <a:rPr lang="en-US" baseline="0" dirty="0" smtClean="0"/>
                        <a:t> Virus Vaccine 1 8/15/2010 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Absent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Influenza virus vaccine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…..better represented 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Influenza</a:t>
                      </a:r>
                      <a:r>
                        <a:rPr lang="en-US" baseline="0" dirty="0" smtClean="0"/>
                        <a:t> Virus Vaccine Lot #1 8/15/2010 Completed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Influenza Virus Vaccine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influenza, unspecified formulation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1028700"/>
            <a:ext cx="4666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Influenza Vaccination Completed</a:t>
            </a:r>
            <a:endParaRPr lang="en-US" dirty="0" smtClean="0">
              <a:solidFill>
                <a:srgbClr val="000000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55484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PROCEDURES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91719"/>
              </p:ext>
            </p:extLst>
          </p:nvPr>
        </p:nvGraphicFramePr>
        <p:xfrm>
          <a:off x="457200" y="1624417"/>
          <a:ext cx="8346264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290"/>
                <a:gridCol w="1330609"/>
                <a:gridCol w="13873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text/reference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@displayName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Laparoscopic appendectomy </a:t>
                      </a:r>
                      <a:r>
                        <a:rPr lang="de-DE" dirty="0" smtClean="0"/>
                        <a:t>&gt;(03 Feb 2014 09:22am- 03 Feb 2014 11:15am)</a:t>
                      </a:r>
                      <a:r>
                        <a:rPr lang="de-DE" baseline="0" dirty="0" smtClean="0"/>
                        <a:t> 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Laparoscopic appendectomy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Laparoscopic appendectomy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7206" y="1014413"/>
            <a:ext cx="8538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Procedure Activity Procedure Example in Procedures Section</a:t>
            </a:r>
            <a:endParaRPr lang="en-US" dirty="0" smtClean="0">
              <a:solidFill>
                <a:srgbClr val="000000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8853133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4">
      <a:dk1>
        <a:srgbClr val="000000"/>
      </a:dk1>
      <a:lt1>
        <a:srgbClr val="FFFFFF"/>
      </a:lt1>
      <a:dk2>
        <a:srgbClr val="4D4F53"/>
      </a:dk2>
      <a:lt2>
        <a:srgbClr val="F8F8F8"/>
      </a:lt2>
      <a:accent1>
        <a:srgbClr val="7AB800"/>
      </a:accent1>
      <a:accent2>
        <a:srgbClr val="007D8A"/>
      </a:accent2>
      <a:accent3>
        <a:srgbClr val="000000"/>
      </a:accent3>
      <a:accent4>
        <a:srgbClr val="BFBFBF"/>
      </a:accent4>
      <a:accent5>
        <a:srgbClr val="8FCDD3"/>
      </a:accent5>
      <a:accent6>
        <a:srgbClr val="00AD8D"/>
      </a:accent6>
      <a:hlink>
        <a:srgbClr val="4D4F53"/>
      </a:hlink>
      <a:folHlink>
        <a:srgbClr val="FFFFF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Tw Cen MT"/>
            <a:cs typeface="Tw Cen M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A8B2C397-EF51-4940-B1FA-E239C57034AA}" vid="{0067DB84-075D-CB44-A394-BE9FFD4ABD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96DF2887951B4F8B3AE79024BE4A47" ma:contentTypeVersion="1" ma:contentTypeDescription="Create a new document." ma:contentTypeScope="" ma:versionID="9489538023c5f31558a25a7173e8873b">
  <xsd:schema xmlns:xsd="http://www.w3.org/2001/XMLSchema" xmlns:xs="http://www.w3.org/2001/XMLSchema" xmlns:p="http://schemas.microsoft.com/office/2006/metadata/properties" xmlns:ns1="http://schemas.microsoft.com/sharepoint/v3" xmlns:ns2="abd73a0c-998e-4a65-8be3-808082058c42" xmlns:ns3="79bc17fb-6efa-4477-9b44-a26b4c47767c" targetNamespace="http://schemas.microsoft.com/office/2006/metadata/properties" ma:root="true" ma:fieldsID="dc281a9c638f58ffdd347a0e0bb3db35" ns1:_="" ns2:_="" ns3:_="">
    <xsd:import namespace="http://schemas.microsoft.com/sharepoint/v3"/>
    <xsd:import namespace="abd73a0c-998e-4a65-8be3-808082058c42"/>
    <xsd:import namespace="79bc17fb-6efa-4477-9b44-a26b4c47767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  <xsd:element ref="ns3:Type_x0020_of_x0020_Docu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73a0c-998e-4a65-8be3-808082058c42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bc17fb-6efa-4477-9b44-a26b4c47767c" elementFormDefault="qualified">
    <xsd:import namespace="http://schemas.microsoft.com/office/2006/documentManagement/types"/>
    <xsd:import namespace="http://schemas.microsoft.com/office/infopath/2007/PartnerControls"/>
    <xsd:element name="Type_x0020_of_x0020_Document" ma:index="13" ma:displayName="Type of Document" ma:default="Brand Guidelines" ma:format="Dropdown" ma:internalName="Type_x0020_of_x0020_Document">
      <xsd:simpleType>
        <xsd:restriction base="dms:Choice">
          <xsd:enumeration value="Brand Guidelines"/>
          <xsd:enumeration value="Application Tools"/>
          <xsd:enumeration value="Fax"/>
          <xsd:enumeration value="Flyers"/>
          <xsd:enumeration value="PowerPoint Resources"/>
          <xsd:enumeration value="Icons"/>
          <xsd:enumeration value="Presentation Creation Tools"/>
          <xsd:enumeration value="Screensaver"/>
          <xsd:enumeration value="Wallpapers"/>
          <xsd:enumeration value="Templates - Excel"/>
          <xsd:enumeration value="Video"/>
          <xsd:enumeration value="Templates - Postcards"/>
          <xsd:enumeration value="Product Applications"/>
          <xsd:enumeration value="Event Materials"/>
          <xsd:enumeration value="Templates - Word Documents"/>
          <xsd:enumeration value="Templates - Other"/>
          <xsd:enumeration value="Legal and Trademark Resources"/>
          <xsd:enumeration value="Templates - Collateral and Writing Guidelines"/>
          <xsd:enumeration value="Corporate Graphics"/>
          <xsd:enumeration value="Corporate Ads"/>
          <xsd:enumeration value="Corporate Photos"/>
          <xsd:enumeration value="Logo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452C79-FB37-4DF7-8A82-358EF94741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92C3DA-5E61-4BC0-9282-0941F0CDF46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AD71F6A-EA3D-4467-B5D2-0EED818C3D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bd73a0c-998e-4a65-8be3-808082058c42"/>
    <ds:schemaRef ds:uri="79bc17fb-6efa-4477-9b44-a26b4c4776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2016_Corporate_PPT_Template</Template>
  <TotalTime>763</TotalTime>
  <Words>626</Words>
  <Application>Microsoft Office PowerPoint</Application>
  <PresentationFormat>On-screen Show (16:9)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Tw Cen MT</vt:lpstr>
      <vt:lpstr>Default Theme</vt:lpstr>
      <vt:lpstr>CDA Discrete Entry concepts</vt:lpstr>
      <vt:lpstr>Industry Consistency is Important</vt:lpstr>
      <vt:lpstr>HL7 Examples Task Force</vt:lpstr>
      <vt:lpstr>What follows?</vt:lpstr>
      <vt:lpstr>ALLERGIES, ADVERSE REACTIONS OR ALERTS</vt:lpstr>
      <vt:lpstr>PROBLEMS</vt:lpstr>
      <vt:lpstr>MEDICATIONS</vt:lpstr>
      <vt:lpstr>IMMUNIZATIONS</vt:lpstr>
      <vt:lpstr>PROCEDURES</vt:lpstr>
      <vt:lpstr>RESULTS</vt:lpstr>
      <vt:lpstr>HL7 Examples reviewed above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Chapdelaine, Tracy</dc:creator>
  <cp:lastModifiedBy>George Cole</cp:lastModifiedBy>
  <cp:revision>93</cp:revision>
  <dcterms:created xsi:type="dcterms:W3CDTF">2016-01-06T19:45:32Z</dcterms:created>
  <dcterms:modified xsi:type="dcterms:W3CDTF">2016-11-03T19:44:06Z</dcterms:modified>
</cp:coreProperties>
</file>