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301" r:id="rId5"/>
    <p:sldId id="302" r:id="rId6"/>
    <p:sldId id="264" r:id="rId7"/>
    <p:sldId id="308" r:id="rId8"/>
    <p:sldId id="270" r:id="rId9"/>
    <p:sldId id="305" r:id="rId10"/>
    <p:sldId id="306" r:id="rId11"/>
    <p:sldId id="307" r:id="rId12"/>
    <p:sldId id="276" r:id="rId13"/>
    <p:sldId id="310" r:id="rId14"/>
    <p:sldId id="318" r:id="rId15"/>
    <p:sldId id="319" r:id="rId16"/>
    <p:sldId id="320" r:id="rId17"/>
    <p:sldId id="321" r:id="rId18"/>
    <p:sldId id="322" r:id="rId19"/>
    <p:sldId id="323" r:id="rId20"/>
    <p:sldId id="316" r:id="rId21"/>
    <p:sldId id="317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2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y-Sang/SJTU_course/tree/master/machine_learning/project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400" dirty="0"/>
              <a:t>机器学习第一次大作业</a:t>
            </a:r>
            <a:r>
              <a:rPr lang="en-US" altLang="zh-CN" sz="4400" dirty="0"/>
              <a:t>Question 2</a:t>
            </a:r>
            <a:r>
              <a:rPr lang="zh-CN" altLang="en-US" sz="4400" dirty="0"/>
              <a:t>的求解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01320" y="5851264"/>
            <a:ext cx="7886700" cy="604299"/>
          </a:xfrm>
        </p:spPr>
        <p:txBody>
          <a:bodyPr/>
          <a:lstStyle/>
          <a:p>
            <a:r>
              <a:rPr lang="en-US" altLang="zh-CN" sz="2800" dirty="0"/>
              <a:t>2020.5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0190" y="5302250"/>
            <a:ext cx="664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      </a:t>
            </a:r>
            <a:r>
              <a:rPr lang="zh-CN" altLang="en-US" sz="2400" dirty="0">
                <a:solidFill>
                  <a:schemeClr val="bg1"/>
                </a:solidFill>
              </a:rPr>
              <a:t>主讲人：桑锐             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</a:rPr>
              <a:t>制作：张轶斐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E54D3-A586-5447-B574-4C6DC0FD3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74" y="5302250"/>
            <a:ext cx="1538464" cy="1555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D3B0E-BC56-9D4F-81C5-EE504DCEBD7B}"/>
              </a:ext>
            </a:extLst>
          </p:cNvPr>
          <p:cNvSpPr txBox="1"/>
          <p:nvPr/>
        </p:nvSpPr>
        <p:spPr>
          <a:xfrm>
            <a:off x="1520190" y="6472115"/>
            <a:ext cx="823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https://github.com/Ray-Sang/SJTU_course/tree/master/machine_learning/project1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解决第一个问题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6890" y="1911350"/>
            <a:ext cx="8032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Scikit-learn(sklearn)是机器学习中常用的第三方模块，对常用的机器学习方法进行了封装。</a:t>
            </a:r>
          </a:p>
          <a:p>
            <a:endParaRPr lang="zh-CN" altLang="en-US" sz="2400" b="1"/>
          </a:p>
          <a:p>
            <a:r>
              <a:rPr lang="zh-CN" altLang="en-US" sz="2400" b="1"/>
              <a:t>本问题可使用</a:t>
            </a:r>
            <a:r>
              <a:rPr lang="en-US" altLang="zh-CN" sz="2400" b="1"/>
              <a:t>sklearn</a:t>
            </a:r>
            <a:r>
              <a:rPr lang="zh-CN" altLang="en-US" sz="2400" b="1"/>
              <a:t>的</a:t>
            </a:r>
            <a:r>
              <a:rPr lang="en-US" altLang="zh-CN" sz="2400" b="1"/>
              <a:t>SVC(decision_function_shape='ovr')</a:t>
            </a:r>
            <a:r>
              <a:rPr lang="zh-CN" altLang="en-US" sz="2400" b="1"/>
              <a:t>函数直接解决。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220" y="693660"/>
            <a:ext cx="8372163" cy="574183"/>
          </a:xfrm>
        </p:spPr>
        <p:txBody>
          <a:bodyPr/>
          <a:lstStyle/>
          <a:p>
            <a:r>
              <a:rPr lang="zh-CN" altLang="en-US" dirty="0"/>
              <a:t>第二个问题：</a:t>
            </a:r>
            <a:r>
              <a:rPr lang="en-US" altLang="zh-CN" dirty="0"/>
              <a:t>Min-Max-Module Strategy</a:t>
            </a:r>
          </a:p>
        </p:txBody>
      </p:sp>
      <p:pic>
        <p:nvPicPr>
          <p:cNvPr id="3" name="图片 2" descr="未命名文件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037590"/>
            <a:ext cx="4500245" cy="5818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问题背景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问题要求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求解过程与算法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实验结论与分析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Optimization</a:t>
            </a:r>
          </a:p>
        </p:txBody>
      </p:sp>
      <p:pic>
        <p:nvPicPr>
          <p:cNvPr id="3" name="图片 2" descr="E{D0H53LFZ@UCH2XCOTSO@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47315"/>
            <a:ext cx="8356600" cy="15640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Optimization</a:t>
            </a:r>
          </a:p>
        </p:txBody>
      </p:sp>
      <p:pic>
        <p:nvPicPr>
          <p:cNvPr id="4" name="图片 3" descr="ZE7_()~C5YCC4TDG%ZKBXIM"/>
          <p:cNvPicPr>
            <a:picLocks noChangeAspect="1"/>
          </p:cNvPicPr>
          <p:nvPr/>
        </p:nvPicPr>
        <p:blipFill>
          <a:blip r:embed="rId2"/>
          <a:srcRect l="2096" r="13764" b="12018"/>
          <a:stretch>
            <a:fillRect/>
          </a:stretch>
        </p:blipFill>
        <p:spPr>
          <a:xfrm>
            <a:off x="1619250" y="1604010"/>
            <a:ext cx="4318000" cy="2809240"/>
          </a:xfrm>
          <a:prstGeom prst="rect">
            <a:avLst/>
          </a:prstGeom>
        </p:spPr>
      </p:pic>
      <p:pic>
        <p:nvPicPr>
          <p:cNvPr id="5" name="图片 4" descr="84M[YEIS[FL~Q4XP1MCD~G3"/>
          <p:cNvPicPr>
            <a:picLocks noChangeAspect="1"/>
          </p:cNvPicPr>
          <p:nvPr/>
        </p:nvPicPr>
        <p:blipFill>
          <a:blip r:embed="rId3"/>
          <a:srcRect l="3754" r="3283"/>
          <a:stretch>
            <a:fillRect/>
          </a:stretch>
        </p:blipFill>
        <p:spPr>
          <a:xfrm>
            <a:off x="206375" y="5032375"/>
            <a:ext cx="8775065" cy="1458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2655" y="2547620"/>
            <a:ext cx="2358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核函数：</a:t>
            </a:r>
            <a:r>
              <a:rPr lang="en-US" altLang="zh-CN"/>
              <a:t>linear</a:t>
            </a:r>
          </a:p>
          <a:p>
            <a:endParaRPr lang="en-US" altLang="zh-CN"/>
          </a:p>
          <a:p>
            <a:r>
              <a:rPr lang="zh-CN" altLang="en-US"/>
              <a:t>其他参数默认</a:t>
            </a:r>
          </a:p>
        </p:txBody>
      </p:sp>
      <p:pic>
        <p:nvPicPr>
          <p:cNvPr id="7" name="图片 6" descr="MRV7GLXP`(SW2MONE2BAD6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627880"/>
            <a:ext cx="8131175" cy="5518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Optimization</a:t>
            </a:r>
          </a:p>
        </p:txBody>
      </p:sp>
      <p:pic>
        <p:nvPicPr>
          <p:cNvPr id="4" name="图片 3" descr="IJ[C40%6%K36QL_@]ZMRJY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1661160"/>
            <a:ext cx="5357495" cy="3501390"/>
          </a:xfrm>
          <a:prstGeom prst="rect">
            <a:avLst/>
          </a:prstGeom>
        </p:spPr>
      </p:pic>
      <p:pic>
        <p:nvPicPr>
          <p:cNvPr id="5" name="图片 4" descr="VDT81FHM[0CS`_(Q`R8YU30"/>
          <p:cNvPicPr>
            <a:picLocks noChangeAspect="1"/>
          </p:cNvPicPr>
          <p:nvPr/>
        </p:nvPicPr>
        <p:blipFill>
          <a:blip r:embed="rId3"/>
          <a:srcRect t="31813"/>
          <a:stretch>
            <a:fillRect/>
          </a:stretch>
        </p:blipFill>
        <p:spPr>
          <a:xfrm>
            <a:off x="1355090" y="5162550"/>
            <a:ext cx="6029325" cy="370205"/>
          </a:xfrm>
          <a:prstGeom prst="rect">
            <a:avLst/>
          </a:prstGeom>
        </p:spPr>
      </p:pic>
      <p:pic>
        <p:nvPicPr>
          <p:cNvPr id="6" name="图片 5" descr="CWKH(M7C72FM8UR(8HY%}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" y="5715000"/>
            <a:ext cx="8942705" cy="662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Optimization</a:t>
            </a:r>
          </a:p>
        </p:txBody>
      </p:sp>
      <p:pic>
        <p:nvPicPr>
          <p:cNvPr id="4" name="图片 3" descr="7Y[2LI2UJNE)Z}[D5V`KUI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1682115"/>
            <a:ext cx="8336280" cy="617220"/>
          </a:xfrm>
          <a:prstGeom prst="rect">
            <a:avLst/>
          </a:prstGeom>
        </p:spPr>
      </p:pic>
      <p:pic>
        <p:nvPicPr>
          <p:cNvPr id="6" name="图片 5" descr="(V_QW_HO_O$V%K6DQ]E%RGT"/>
          <p:cNvPicPr>
            <a:picLocks noChangeAspect="1"/>
          </p:cNvPicPr>
          <p:nvPr/>
        </p:nvPicPr>
        <p:blipFill>
          <a:blip r:embed="rId3"/>
          <a:srcRect b="25315"/>
          <a:stretch>
            <a:fillRect/>
          </a:stretch>
        </p:blipFill>
        <p:spPr>
          <a:xfrm>
            <a:off x="1866900" y="5172075"/>
            <a:ext cx="4936490" cy="376555"/>
          </a:xfrm>
          <a:prstGeom prst="rect">
            <a:avLst/>
          </a:prstGeom>
        </p:spPr>
      </p:pic>
      <p:pic>
        <p:nvPicPr>
          <p:cNvPr id="7" name="图片 6" descr="5W{65E3BXD{F)1XCPA[@U3E"/>
          <p:cNvPicPr>
            <a:picLocks noChangeAspect="1"/>
          </p:cNvPicPr>
          <p:nvPr/>
        </p:nvPicPr>
        <p:blipFill>
          <a:blip r:embed="rId4"/>
          <a:srcRect t="6441" b="7288"/>
          <a:stretch>
            <a:fillRect/>
          </a:stretch>
        </p:blipFill>
        <p:spPr>
          <a:xfrm>
            <a:off x="767080" y="5653405"/>
            <a:ext cx="7790180" cy="753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06FDA9-2F50-954F-AC22-F77F378F0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404110"/>
            <a:ext cx="3995626" cy="28824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Optimization</a:t>
            </a:r>
          </a:p>
        </p:txBody>
      </p:sp>
      <p:pic>
        <p:nvPicPr>
          <p:cNvPr id="4" name="图片 3" descr="2~CIG%~2LW4N(X0R~S`F@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1678940"/>
            <a:ext cx="5809615" cy="350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5179060"/>
            <a:ext cx="8130540" cy="15011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Optimization</a:t>
            </a:r>
          </a:p>
        </p:txBody>
      </p:sp>
      <p:pic>
        <p:nvPicPr>
          <p:cNvPr id="4" name="图片 3" descr="PW$OO}C3(N)SIV4[LGLPF(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82470"/>
            <a:ext cx="6160770" cy="41979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Optimization</a:t>
            </a:r>
          </a:p>
        </p:txBody>
      </p:sp>
      <p:pic>
        <p:nvPicPr>
          <p:cNvPr id="4" name="图片 3" descr="D7{1)0P~_LP7@HOPR9D{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504315"/>
            <a:ext cx="5607050" cy="3848735"/>
          </a:xfrm>
          <a:prstGeom prst="rect">
            <a:avLst/>
          </a:prstGeom>
        </p:spPr>
      </p:pic>
      <p:pic>
        <p:nvPicPr>
          <p:cNvPr id="5" name="图片 4" descr="8I`EWKGXG`}YOZ@YLA{VA$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" y="5558155"/>
            <a:ext cx="8542020" cy="7797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20677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问题要求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求解过程及算法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实验结果与分析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</a:t>
            </a:r>
            <a:r>
              <a:rPr lang="zh-CN" altLang="en-US" dirty="0"/>
              <a:t>结论</a:t>
            </a:r>
          </a:p>
        </p:txBody>
      </p:sp>
      <p:pic>
        <p:nvPicPr>
          <p:cNvPr id="3" name="图片 2" descr="BXDH77O)JT9HG))HNBHWN8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2780665"/>
            <a:ext cx="8552180" cy="1296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</a:t>
            </a:r>
            <a:r>
              <a:rPr lang="zh-CN" altLang="en-US" dirty="0"/>
              <a:t>结论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" y="2684145"/>
            <a:ext cx="8495665" cy="14897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问题要求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求解过程及算法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实验结果与分析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SVM(Support Vector Machine)</a:t>
            </a:r>
          </a:p>
        </p:txBody>
      </p:sp>
      <p:pic>
        <p:nvPicPr>
          <p:cNvPr id="3" name="图片 2" descr="FQDOOERY`J~_9FA9Y{G7%F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6890" r="14040"/>
          <a:stretch>
            <a:fillRect/>
          </a:stretch>
        </p:blipFill>
        <p:spPr>
          <a:xfrm>
            <a:off x="283210" y="2245995"/>
            <a:ext cx="3539490" cy="323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41470" y="2341880"/>
            <a:ext cx="4418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ea typeface="+mn-lt"/>
                <a:cs typeface="+mn-lt"/>
              </a:rPr>
              <a:t>Formally proposed by Vapnik at the 1995 Computer Learning Theory Conference.</a:t>
            </a:r>
          </a:p>
          <a:p>
            <a:endParaRPr lang="en-US" altLang="zh-CN" sz="2400" b="1"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chemeClr val="tx1"/>
                </a:solidFill>
                <a:ea typeface="+mn-lt"/>
                <a:cs typeface="+mn-lt"/>
              </a:rPr>
              <a:t>Classic classification method.</a:t>
            </a:r>
          </a:p>
          <a:p>
            <a:pPr marL="0" lvl="0" indent="0">
              <a:buNone/>
            </a:pPr>
            <a:endParaRPr lang="en-US" altLang="zh-CN" sz="2400" b="1">
              <a:solidFill>
                <a:schemeClr val="tx1"/>
              </a:solidFill>
              <a:ea typeface="+mn-lt"/>
              <a:cs typeface="+mn-lt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chemeClr val="tx1"/>
                </a:solidFill>
                <a:ea typeface="+mn-lt"/>
                <a:cs typeface="+mn-lt"/>
              </a:rPr>
              <a:t>Main point:</a:t>
            </a:r>
          </a:p>
          <a:p>
            <a:pPr marL="0" lvl="0" indent="0">
              <a:buNone/>
            </a:pPr>
            <a:r>
              <a:rPr lang="zh-CN" altLang="en-US" sz="2400" b="1">
                <a:solidFill>
                  <a:schemeClr val="tx1"/>
                </a:solidFill>
                <a:ea typeface="+mn-lt"/>
                <a:cs typeface="+mn-lt"/>
              </a:rPr>
              <a:t>寻找超平面来划分数据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SVM</a:t>
            </a:r>
            <a:r>
              <a:rPr lang="zh-CN" altLang="en-US" dirty="0"/>
              <a:t>解决多类问题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0" y="1694180"/>
            <a:ext cx="8372475" cy="4912995"/>
          </a:xfrm>
        </p:spPr>
        <p:txBody>
          <a:bodyPr/>
          <a:lstStyle/>
          <a:p>
            <a:r>
              <a:rPr lang="en-US" b="1" dirty="0"/>
              <a:t>One-vs-rest Strategy</a:t>
            </a:r>
          </a:p>
          <a:p>
            <a:r>
              <a:rPr lang="en-US" b="1" dirty="0"/>
              <a:t>One-vs-one Strategy</a:t>
            </a:r>
          </a:p>
          <a:p>
            <a:r>
              <a:rPr lang="en-US" altLang="zh-CN" b="1" dirty="0"/>
              <a:t>Min-Max-Module Strategy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问题要求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求解过程与算法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实验结果与分析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025" y="1994140"/>
            <a:ext cx="8372163" cy="574183"/>
          </a:xfrm>
        </p:spPr>
        <p:txBody>
          <a:bodyPr/>
          <a:lstStyle/>
          <a:p>
            <a:r>
              <a:rPr lang="zh-CN" altLang="en-US" dirty="0"/>
              <a:t>第一个问题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4025" y="360450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第二个问题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9280" y="2787015"/>
            <a:ext cx="6967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用</a:t>
            </a:r>
            <a:r>
              <a:rPr lang="en-US" altLang="zh-CN" sz="2400" b="1"/>
              <a:t>one-vs-rest</a:t>
            </a:r>
            <a:r>
              <a:rPr lang="zh-CN" altLang="en-US" sz="2400" b="1"/>
              <a:t>策略</a:t>
            </a:r>
            <a:r>
              <a:rPr lang="en-US" altLang="zh-CN" sz="2400" b="1"/>
              <a:t>SVM</a:t>
            </a:r>
            <a:r>
              <a:rPr lang="zh-CN" altLang="en-US" sz="2400" b="1"/>
              <a:t>解决给定数据的三分类问题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9280" y="4370705"/>
            <a:ext cx="762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使用</a:t>
            </a:r>
            <a:r>
              <a:rPr lang="en-US" altLang="zh-CN" sz="2400" b="1"/>
              <a:t>Min-Max-Module</a:t>
            </a:r>
            <a:r>
              <a:rPr lang="zh-CN" altLang="en-US" sz="2400" b="1"/>
              <a:t>策略</a:t>
            </a:r>
            <a:r>
              <a:rPr lang="en-US" altLang="zh-CN" sz="2400" b="1"/>
              <a:t>SVM</a:t>
            </a:r>
            <a:r>
              <a:rPr lang="zh-CN" altLang="en-US" sz="2400" b="1"/>
              <a:t>解决同样的三分类问题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Question 2 </a:t>
            </a:r>
            <a:r>
              <a:rPr lang="zh-CN" altLang="en-US" dirty="0"/>
              <a:t>的问题要求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问题要求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求解过程与算法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实验结果与分析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第一个问题：</a:t>
            </a:r>
            <a:r>
              <a:rPr lang="en-US" altLang="zh-CN" dirty="0"/>
              <a:t>one-vs-rest strategy</a:t>
            </a:r>
          </a:p>
        </p:txBody>
      </p:sp>
      <p:pic>
        <p:nvPicPr>
          <p:cNvPr id="3" name="图片 2" descr="未命名文件 (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4275" y="1453515"/>
            <a:ext cx="5740400" cy="5061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39121876"/>
  <p:tag name="KSO_WM_UNIT_PLACING_PICTURE_USER_VIEWPORT" val="{&quot;height&quot;:5100,&quot;width&quot;:807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40586244"/>
  <p:tag name="KSO_WM_UNIT_PLACING_PICTURE_USER_VIEWPORT" val="{&quot;height&quot;:12300,&quot;width&quot;:13950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36</TotalTime>
  <Words>310</Words>
  <Application>Microsoft Macintosh PowerPoint</Application>
  <PresentationFormat>全屏显示(4:3)</PresentationFormat>
  <Paragraphs>84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2016-VI主题-蓝</vt:lpstr>
      <vt:lpstr>机器学习第一次大作业Question 2的求解</vt:lpstr>
      <vt:lpstr>目录 Contents</vt:lpstr>
      <vt:lpstr>目录 Contents</vt:lpstr>
      <vt:lpstr>SVM(Support Vector Machine)</vt:lpstr>
      <vt:lpstr>用SVM解决多类问题</vt:lpstr>
      <vt:lpstr>目录 Contents</vt:lpstr>
      <vt:lpstr>第一个问题</vt:lpstr>
      <vt:lpstr>目录 Contents</vt:lpstr>
      <vt:lpstr>第一个问题：one-vs-rest strategy</vt:lpstr>
      <vt:lpstr>使用sklearn解决第一个问题</vt:lpstr>
      <vt:lpstr>第二个问题：Min-Max-Module Strategy</vt:lpstr>
      <vt:lpstr>目录 Contents</vt:lpstr>
      <vt:lpstr>Problem 1 Optimization</vt:lpstr>
      <vt:lpstr>Problem 1 Optimization</vt:lpstr>
      <vt:lpstr>Problem 1 Optimization</vt:lpstr>
      <vt:lpstr>Problem 1 Optimization</vt:lpstr>
      <vt:lpstr>Problem 2 Optimization</vt:lpstr>
      <vt:lpstr>Problem 2 Optimization</vt:lpstr>
      <vt:lpstr>Problem 2 Optimization</vt:lpstr>
      <vt:lpstr>Problem 1 结论</vt:lpstr>
      <vt:lpstr>Problem 2 结论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桑 锐</cp:lastModifiedBy>
  <cp:revision>52</cp:revision>
  <dcterms:created xsi:type="dcterms:W3CDTF">2016-04-20T02:59:00Z</dcterms:created>
  <dcterms:modified xsi:type="dcterms:W3CDTF">2020-05-27T15:58:43Z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