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Roboto"/>
      <p:regular r:id="rId9"/>
      <p:bold r:id="rId10"/>
      <p:italic r:id="rId11"/>
      <p:boldItalic r:id="rId12"/>
    </p:embeddedFont>
    <p:embeddedFont>
      <p:font typeface="Open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Roboto-italic.fntdata"/><Relationship Id="rId10" Type="http://schemas.openxmlformats.org/officeDocument/2006/relationships/font" Target="fonts/Roboto-bold.fntdata"/><Relationship Id="rId13" Type="http://schemas.openxmlformats.org/officeDocument/2006/relationships/font" Target="fonts/OpenSans-regular.fntdata"/><Relationship Id="rId12"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oboto-regular.fntdata"/><Relationship Id="rId15" Type="http://schemas.openxmlformats.org/officeDocument/2006/relationships/font" Target="fonts/OpenSans-italic.fntdata"/><Relationship Id="rId14" Type="http://schemas.openxmlformats.org/officeDocument/2006/relationships/font" Target="fonts/OpenSans-bold.fntdata"/><Relationship Id="rId16"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2" name="Google Shape;12;p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 name="Google Shape;16;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5158200" y="1418450"/>
            <a:ext cx="3591300" cy="3072600"/>
          </a:xfrm>
          <a:prstGeom prst="rect">
            <a:avLst/>
          </a:prstGeom>
          <a:solidFill>
            <a:srgbClr val="EFEFEF"/>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200">
                <a:highlight>
                  <a:srgbClr val="EFEFEF"/>
                </a:highlight>
              </a:rPr>
              <a:t>The artist with the most tracks featured in playlists is iron Maiden, with 516 playlists including their tracks.</a:t>
            </a:r>
            <a:endParaRPr sz="1200">
              <a:highlight>
                <a:srgbClr val="EFEFEF"/>
              </a:highlight>
            </a:endParaRPr>
          </a:p>
          <a:p>
            <a:pPr indent="0" lvl="0" marL="0" rtl="0" algn="l">
              <a:lnSpc>
                <a:spcPct val="115000"/>
              </a:lnSpc>
              <a:spcBef>
                <a:spcPts val="1600"/>
              </a:spcBef>
              <a:spcAft>
                <a:spcPts val="1600"/>
              </a:spcAft>
              <a:buSzPts val="1400"/>
              <a:buNone/>
            </a:pPr>
            <a:r>
              <a:rPr lang="en" sz="1200">
                <a:highlight>
                  <a:srgbClr val="EFEFEF"/>
                </a:highlight>
              </a:rPr>
              <a:t>This finding highlights the artist whose music has the widest playlist presence, indicating their popularity among listeners and curators.</a:t>
            </a:r>
            <a:endParaRPr sz="1200">
              <a:highlight>
                <a:srgbClr val="EFEFEF"/>
              </a:highlight>
            </a:endParaRPr>
          </a:p>
        </p:txBody>
      </p:sp>
      <p:sp>
        <p:nvSpPr>
          <p:cNvPr id="55" name="Google Shape;55;p13"/>
          <p:cNvSpPr/>
          <p:nvPr/>
        </p:nvSpPr>
        <p:spPr>
          <a:xfrm>
            <a:off x="354300" y="1418450"/>
            <a:ext cx="4550700" cy="307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&lt;visualization&gt;</a:t>
            </a:r>
            <a:endParaRPr b="0" i="0" sz="1400" u="none" cap="none" strike="noStrike">
              <a:solidFill>
                <a:srgbClr val="000000"/>
              </a:solidFill>
              <a:latin typeface="Arial"/>
              <a:ea typeface="Arial"/>
              <a:cs typeface="Arial"/>
              <a:sym typeface="Arial"/>
            </a:endParaRPr>
          </a:p>
        </p:txBody>
      </p:sp>
      <p:sp>
        <p:nvSpPr>
          <p:cNvPr id="56" name="Google Shape;56;p13"/>
          <p:cNvSpPr txBox="1"/>
          <p:nvPr>
            <p:ph type="title"/>
          </p:nvPr>
        </p:nvSpPr>
        <p:spPr>
          <a:xfrm>
            <a:off x="0" y="0"/>
            <a:ext cx="9144000" cy="7956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200">
                <a:solidFill>
                  <a:srgbClr val="FFFFFF"/>
                </a:solidFill>
                <a:latin typeface="Open Sans"/>
                <a:ea typeface="Open Sans"/>
                <a:cs typeface="Open Sans"/>
                <a:sym typeface="Open Sans"/>
              </a:rPr>
              <a:t>Which artist's tracks are featured in the most playlists?</a:t>
            </a:r>
            <a:endParaRPr sz="1900">
              <a:solidFill>
                <a:srgbClr val="FFFFFF"/>
              </a:solidFill>
              <a:latin typeface="Open Sans"/>
              <a:ea typeface="Open Sans"/>
              <a:cs typeface="Open Sans"/>
              <a:sym typeface="Open Sans"/>
            </a:endParaRPr>
          </a:p>
        </p:txBody>
      </p:sp>
      <p:pic>
        <p:nvPicPr>
          <p:cNvPr id="57" name="Google Shape;57;p13" title="Chart"/>
          <p:cNvPicPr preferRelativeResize="0"/>
          <p:nvPr/>
        </p:nvPicPr>
        <p:blipFill>
          <a:blip r:embed="rId3">
            <a:alphaModFix/>
          </a:blip>
          <a:stretch>
            <a:fillRect/>
          </a:stretch>
        </p:blipFill>
        <p:spPr>
          <a:xfrm>
            <a:off x="354300" y="1418450"/>
            <a:ext cx="4550700" cy="31059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5158200" y="1418450"/>
            <a:ext cx="3591300" cy="3072600"/>
          </a:xfrm>
          <a:prstGeom prst="rect">
            <a:avLst/>
          </a:prstGeom>
          <a:solidFill>
            <a:srgbClr val="EFEFEF"/>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200"/>
              <a:t>The average time it takes for customers to make their second purchase after their initial purchase varies across different music genres. The analysis was performed for genres: Rock and Pop.</a:t>
            </a:r>
            <a:endParaRPr sz="1200"/>
          </a:p>
          <a:p>
            <a:pPr indent="0" lvl="0" marL="0" rtl="0" algn="l">
              <a:lnSpc>
                <a:spcPct val="115000"/>
              </a:lnSpc>
              <a:spcBef>
                <a:spcPts val="1600"/>
              </a:spcBef>
              <a:spcAft>
                <a:spcPts val="0"/>
              </a:spcAft>
              <a:buClr>
                <a:schemeClr val="dk1"/>
              </a:buClr>
              <a:buSzPts val="1100"/>
              <a:buFont typeface="Arial"/>
              <a:buNone/>
            </a:pPr>
            <a:r>
              <a:rPr lang="en" sz="1200"/>
              <a:t>For the 'Rock' genre, the average time to the second purchase is approximately 18 days.</a:t>
            </a:r>
            <a:endParaRPr sz="1200"/>
          </a:p>
          <a:p>
            <a:pPr indent="0" lvl="0" marL="0" rtl="0" algn="l">
              <a:lnSpc>
                <a:spcPct val="115000"/>
              </a:lnSpc>
              <a:spcBef>
                <a:spcPts val="1600"/>
              </a:spcBef>
              <a:spcAft>
                <a:spcPts val="0"/>
              </a:spcAft>
              <a:buClr>
                <a:schemeClr val="dk1"/>
              </a:buClr>
              <a:buSzPts val="1100"/>
              <a:buFont typeface="Arial"/>
              <a:buNone/>
            </a:pPr>
            <a:r>
              <a:rPr lang="en" sz="1200"/>
              <a:t>For the 'Pop' genre, customers tend to make their second purchase after around 21 days.</a:t>
            </a:r>
            <a:endParaRPr sz="1200"/>
          </a:p>
          <a:p>
            <a:pPr indent="0" lvl="0" marL="0" rtl="0" algn="l">
              <a:lnSpc>
                <a:spcPct val="115000"/>
              </a:lnSpc>
              <a:spcBef>
                <a:spcPts val="1600"/>
              </a:spcBef>
              <a:spcAft>
                <a:spcPts val="1600"/>
              </a:spcAft>
              <a:buSzPts val="1400"/>
              <a:buNone/>
            </a:pPr>
            <a:r>
              <a:t/>
            </a:r>
            <a:endParaRPr sz="1200"/>
          </a:p>
        </p:txBody>
      </p:sp>
      <p:sp>
        <p:nvSpPr>
          <p:cNvPr id="63" name="Google Shape;63;p14"/>
          <p:cNvSpPr/>
          <p:nvPr/>
        </p:nvSpPr>
        <p:spPr>
          <a:xfrm>
            <a:off x="354300" y="1418450"/>
            <a:ext cx="4550700" cy="307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t> </a:t>
            </a:r>
            <a:endParaRPr b="0" i="0" sz="1400" u="none" cap="none" strike="noStrike">
              <a:solidFill>
                <a:srgbClr val="000000"/>
              </a:solidFill>
              <a:latin typeface="Arial"/>
              <a:ea typeface="Arial"/>
              <a:cs typeface="Arial"/>
              <a:sym typeface="Arial"/>
            </a:endParaRPr>
          </a:p>
        </p:txBody>
      </p:sp>
      <p:sp>
        <p:nvSpPr>
          <p:cNvPr id="64" name="Google Shape;64;p14"/>
          <p:cNvSpPr txBox="1"/>
          <p:nvPr>
            <p:ph type="title"/>
          </p:nvPr>
        </p:nvSpPr>
        <p:spPr>
          <a:xfrm>
            <a:off x="0" y="0"/>
            <a:ext cx="9144000" cy="7956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600">
                <a:solidFill>
                  <a:srgbClr val="FFFFFF"/>
                </a:solidFill>
                <a:latin typeface="Open Sans"/>
                <a:ea typeface="Open Sans"/>
                <a:cs typeface="Open Sans"/>
                <a:sym typeface="Open Sans"/>
              </a:rPr>
              <a:t>Can you find the average time it takes for customers to make their second purchase (in days) after their initial purchase for one genre compared to other genres?</a:t>
            </a:r>
            <a:endParaRPr sz="1600">
              <a:solidFill>
                <a:srgbClr val="FFFFFF"/>
              </a:solidFill>
              <a:latin typeface="Open Sans"/>
              <a:ea typeface="Open Sans"/>
              <a:cs typeface="Open Sans"/>
              <a:sym typeface="Open Sans"/>
            </a:endParaRPr>
          </a:p>
        </p:txBody>
      </p:sp>
      <p:pic>
        <p:nvPicPr>
          <p:cNvPr id="65" name="Google Shape;65;p14" title="Chart"/>
          <p:cNvPicPr preferRelativeResize="0"/>
          <p:nvPr/>
        </p:nvPicPr>
        <p:blipFill>
          <a:blip r:embed="rId3">
            <a:alphaModFix/>
          </a:blip>
          <a:stretch>
            <a:fillRect/>
          </a:stretch>
        </p:blipFill>
        <p:spPr>
          <a:xfrm>
            <a:off x="280650" y="1418450"/>
            <a:ext cx="4624350" cy="3072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5158200" y="1418450"/>
            <a:ext cx="3591300" cy="3072600"/>
          </a:xfrm>
          <a:prstGeom prst="rect">
            <a:avLst/>
          </a:prstGeom>
          <a:solidFill>
            <a:srgbClr val="EFEFEF"/>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200">
                <a:highlight>
                  <a:srgbClr val="EFEFEF"/>
                </a:highlight>
              </a:rPr>
              <a:t>The top-selling album is "</a:t>
            </a:r>
            <a:r>
              <a:rPr lang="en" sz="1200">
                <a:solidFill>
                  <a:srgbClr val="374151"/>
                </a:solidFill>
                <a:highlight>
                  <a:srgbClr val="EFEFEF"/>
                </a:highlight>
                <a:latin typeface="Roboto"/>
                <a:ea typeface="Roboto"/>
                <a:cs typeface="Roboto"/>
                <a:sym typeface="Roboto"/>
              </a:rPr>
              <a:t>Minha Historia</a:t>
            </a:r>
            <a:r>
              <a:rPr lang="en" sz="1200">
                <a:highlight>
                  <a:srgbClr val="EFEFEF"/>
                </a:highlight>
              </a:rPr>
              <a:t>" by </a:t>
            </a:r>
            <a:r>
              <a:rPr lang="en" sz="1200">
                <a:solidFill>
                  <a:srgbClr val="374151"/>
                </a:solidFill>
                <a:highlight>
                  <a:srgbClr val="EFEFEF"/>
                </a:highlight>
                <a:latin typeface="Roboto"/>
                <a:ea typeface="Roboto"/>
                <a:cs typeface="Roboto"/>
                <a:sym typeface="Roboto"/>
              </a:rPr>
              <a:t>Chico Buarque</a:t>
            </a:r>
            <a:r>
              <a:rPr lang="en" sz="1200">
                <a:highlight>
                  <a:srgbClr val="EFEFEF"/>
                </a:highlight>
              </a:rPr>
              <a:t>, with 27 tracks sold..</a:t>
            </a:r>
            <a:endParaRPr sz="1200">
              <a:highlight>
                <a:srgbClr val="EFEFEF"/>
              </a:highlight>
            </a:endParaRPr>
          </a:p>
          <a:p>
            <a:pPr indent="0" lvl="0" marL="0" rtl="0" algn="l">
              <a:lnSpc>
                <a:spcPct val="115000"/>
              </a:lnSpc>
              <a:spcBef>
                <a:spcPts val="1600"/>
              </a:spcBef>
              <a:spcAft>
                <a:spcPts val="0"/>
              </a:spcAft>
              <a:buSzPts val="1400"/>
              <a:buNone/>
            </a:pPr>
            <a:r>
              <a:rPr lang="en" sz="1200">
                <a:highlight>
                  <a:srgbClr val="EFEFEF"/>
                </a:highlight>
              </a:rPr>
              <a:t>Recognizing the best-selling albums and their track sales provides valuable insights into customer preferences and popular music choices.</a:t>
            </a:r>
            <a:endParaRPr sz="1200">
              <a:highlight>
                <a:srgbClr val="EFEFEF"/>
              </a:highlight>
            </a:endParaRPr>
          </a:p>
          <a:p>
            <a:pPr indent="0" lvl="0" marL="0" rtl="0" algn="l">
              <a:lnSpc>
                <a:spcPct val="115000"/>
              </a:lnSpc>
              <a:spcBef>
                <a:spcPts val="1600"/>
              </a:spcBef>
              <a:spcAft>
                <a:spcPts val="1600"/>
              </a:spcAft>
              <a:buSzPts val="1400"/>
              <a:buNone/>
            </a:pPr>
            <a:r>
              <a:rPr lang="en" sz="1200">
                <a:solidFill>
                  <a:srgbClr val="374151"/>
                </a:solidFill>
                <a:highlight>
                  <a:srgbClr val="EFEFEF"/>
                </a:highlight>
                <a:latin typeface="Roboto"/>
                <a:ea typeface="Roboto"/>
                <a:cs typeface="Roboto"/>
                <a:sym typeface="Roboto"/>
              </a:rPr>
              <a:t>These albums represent the top 10 best-selling albums based on the number of tracks sold. "Minha Historia" by Chico Buarque takes the lead with 27 tracks sold, followed by "Greatest Hits" by Lenny Kravitz with 26 tracks sold.</a:t>
            </a:r>
            <a:endParaRPr sz="1200">
              <a:highlight>
                <a:srgbClr val="EFEFEF"/>
              </a:highlight>
            </a:endParaRPr>
          </a:p>
        </p:txBody>
      </p:sp>
      <p:sp>
        <p:nvSpPr>
          <p:cNvPr id="71" name="Google Shape;71;p15"/>
          <p:cNvSpPr/>
          <p:nvPr/>
        </p:nvSpPr>
        <p:spPr>
          <a:xfrm>
            <a:off x="354300" y="1418450"/>
            <a:ext cx="4550700" cy="307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&lt;visualization&gt;</a:t>
            </a:r>
            <a:endParaRPr b="0" i="0" sz="1400" u="none" cap="none" strike="noStrike">
              <a:solidFill>
                <a:srgbClr val="000000"/>
              </a:solidFill>
              <a:latin typeface="Arial"/>
              <a:ea typeface="Arial"/>
              <a:cs typeface="Arial"/>
              <a:sym typeface="Arial"/>
            </a:endParaRPr>
          </a:p>
        </p:txBody>
      </p:sp>
      <p:sp>
        <p:nvSpPr>
          <p:cNvPr id="72" name="Google Shape;72;p15"/>
          <p:cNvSpPr txBox="1"/>
          <p:nvPr>
            <p:ph type="title"/>
          </p:nvPr>
        </p:nvSpPr>
        <p:spPr>
          <a:xfrm>
            <a:off x="0" y="0"/>
            <a:ext cx="9144000" cy="7956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2000">
                <a:solidFill>
                  <a:srgbClr val="FFFFFF"/>
                </a:solidFill>
                <a:latin typeface="Open Sans"/>
                <a:ea typeface="Open Sans"/>
                <a:cs typeface="Open Sans"/>
                <a:sym typeface="Open Sans"/>
              </a:rPr>
              <a:t>  Identify the top 10 selling albums (based on the number of tracks sold).</a:t>
            </a:r>
            <a:endParaRPr sz="1500">
              <a:solidFill>
                <a:srgbClr val="FFFFFF"/>
              </a:solidFill>
              <a:latin typeface="Open Sans"/>
              <a:ea typeface="Open Sans"/>
              <a:cs typeface="Open Sans"/>
              <a:sym typeface="Open Sans"/>
            </a:endParaRPr>
          </a:p>
        </p:txBody>
      </p:sp>
      <p:pic>
        <p:nvPicPr>
          <p:cNvPr id="73" name="Google Shape;73;p15" title="Chart"/>
          <p:cNvPicPr preferRelativeResize="0"/>
          <p:nvPr/>
        </p:nvPicPr>
        <p:blipFill>
          <a:blip r:embed="rId3">
            <a:alphaModFix/>
          </a:blip>
          <a:stretch>
            <a:fillRect/>
          </a:stretch>
        </p:blipFill>
        <p:spPr>
          <a:xfrm>
            <a:off x="354300" y="1418450"/>
            <a:ext cx="4550702" cy="3072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5158200" y="1418450"/>
            <a:ext cx="3591300" cy="3072600"/>
          </a:xfrm>
          <a:prstGeom prst="rect">
            <a:avLst/>
          </a:prstGeom>
          <a:solidFill>
            <a:srgbClr val="EFEFEF"/>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latin typeface="Open Sans"/>
                <a:ea typeface="Open Sans"/>
                <a:cs typeface="Open Sans"/>
                <a:sym typeface="Open Sans"/>
              </a:rPr>
              <a:t>The most popular media type is "MPEG," associated with 3034 tracks.</a:t>
            </a:r>
            <a:endParaRPr>
              <a:latin typeface="Open Sans"/>
              <a:ea typeface="Open Sans"/>
              <a:cs typeface="Open Sans"/>
              <a:sym typeface="Open Sans"/>
            </a:endParaRPr>
          </a:p>
          <a:p>
            <a:pPr indent="0" lvl="0" marL="0" rtl="0" algn="l">
              <a:lnSpc>
                <a:spcPct val="115000"/>
              </a:lnSpc>
              <a:spcBef>
                <a:spcPts val="1600"/>
              </a:spcBef>
              <a:spcAft>
                <a:spcPts val="1600"/>
              </a:spcAft>
              <a:buSzPts val="1400"/>
              <a:buNone/>
            </a:pPr>
            <a:r>
              <a:rPr lang="en">
                <a:latin typeface="Open Sans"/>
                <a:ea typeface="Open Sans"/>
                <a:cs typeface="Open Sans"/>
                <a:sym typeface="Open Sans"/>
              </a:rPr>
              <a:t> Identifying the most popular media type highlights the predominant format used for music distribution, which can inform inventory decisions.</a:t>
            </a:r>
            <a:endParaRPr>
              <a:latin typeface="Open Sans"/>
              <a:ea typeface="Open Sans"/>
              <a:cs typeface="Open Sans"/>
              <a:sym typeface="Open Sans"/>
            </a:endParaRPr>
          </a:p>
        </p:txBody>
      </p:sp>
      <p:sp>
        <p:nvSpPr>
          <p:cNvPr id="79" name="Google Shape;79;p16"/>
          <p:cNvSpPr/>
          <p:nvPr/>
        </p:nvSpPr>
        <p:spPr>
          <a:xfrm>
            <a:off x="354300" y="1418450"/>
            <a:ext cx="4550700" cy="307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&lt;visualization&gt;</a:t>
            </a:r>
            <a:endParaRPr b="0" i="0" sz="1400" u="none" cap="none" strike="noStrike">
              <a:solidFill>
                <a:srgbClr val="000000"/>
              </a:solidFill>
              <a:latin typeface="Arial"/>
              <a:ea typeface="Arial"/>
              <a:cs typeface="Arial"/>
              <a:sym typeface="Arial"/>
            </a:endParaRPr>
          </a:p>
        </p:txBody>
      </p:sp>
      <p:sp>
        <p:nvSpPr>
          <p:cNvPr id="80" name="Google Shape;80;p16"/>
          <p:cNvSpPr txBox="1"/>
          <p:nvPr>
            <p:ph type="title"/>
          </p:nvPr>
        </p:nvSpPr>
        <p:spPr>
          <a:xfrm>
            <a:off x="0" y="0"/>
            <a:ext cx="9144000" cy="7956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1900">
                <a:solidFill>
                  <a:srgbClr val="FFFFFF"/>
                </a:solidFill>
                <a:latin typeface="Open Sans"/>
                <a:ea typeface="Open Sans"/>
                <a:cs typeface="Open Sans"/>
                <a:sym typeface="Open Sans"/>
              </a:rPr>
              <a:t>Top 5 Most Popular Media Types by Number of Tracks</a:t>
            </a:r>
            <a:endParaRPr sz="1900">
              <a:solidFill>
                <a:srgbClr val="FFFFFF"/>
              </a:solidFill>
              <a:latin typeface="Open Sans"/>
              <a:ea typeface="Open Sans"/>
              <a:cs typeface="Open Sans"/>
              <a:sym typeface="Open Sans"/>
            </a:endParaRPr>
          </a:p>
        </p:txBody>
      </p:sp>
      <p:pic>
        <p:nvPicPr>
          <p:cNvPr id="81" name="Google Shape;81;p16" title="Chart"/>
          <p:cNvPicPr preferRelativeResize="0"/>
          <p:nvPr/>
        </p:nvPicPr>
        <p:blipFill>
          <a:blip r:embed="rId3">
            <a:alphaModFix/>
          </a:blip>
          <a:stretch>
            <a:fillRect/>
          </a:stretch>
        </p:blipFill>
        <p:spPr>
          <a:xfrm>
            <a:off x="354300" y="1418450"/>
            <a:ext cx="4550700" cy="3072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