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2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300" r:id="rId24"/>
    <p:sldId id="301" r:id="rId25"/>
    <p:sldId id="345" r:id="rId26"/>
    <p:sldId id="302" r:id="rId27"/>
    <p:sldId id="304" r:id="rId28"/>
    <p:sldId id="303" r:id="rId29"/>
    <p:sldId id="305" r:id="rId30"/>
    <p:sldId id="306" r:id="rId31"/>
    <p:sldId id="307" r:id="rId32"/>
    <p:sldId id="308" r:id="rId33"/>
    <p:sldId id="309" r:id="rId34"/>
    <p:sldId id="310" r:id="rId35"/>
    <p:sldId id="312" r:id="rId36"/>
    <p:sldId id="313" r:id="rId37"/>
    <p:sldId id="348" r:id="rId38"/>
    <p:sldId id="314" r:id="rId39"/>
    <p:sldId id="349" r:id="rId40"/>
    <p:sldId id="315" r:id="rId41"/>
    <p:sldId id="316" r:id="rId42"/>
    <p:sldId id="322" r:id="rId43"/>
    <p:sldId id="317" r:id="rId44"/>
    <p:sldId id="318" r:id="rId45"/>
    <p:sldId id="346" r:id="rId46"/>
    <p:sldId id="347" r:id="rId47"/>
    <p:sldId id="319" r:id="rId48"/>
    <p:sldId id="350" r:id="rId49"/>
    <p:sldId id="320" r:id="rId50"/>
    <p:sldId id="325" r:id="rId51"/>
    <p:sldId id="332" r:id="rId52"/>
    <p:sldId id="333" r:id="rId53"/>
    <p:sldId id="334" r:id="rId54"/>
    <p:sldId id="335" r:id="rId55"/>
    <p:sldId id="336" r:id="rId56"/>
    <p:sldId id="337" r:id="rId57"/>
    <p:sldId id="339" r:id="rId58"/>
    <p:sldId id="340" r:id="rId59"/>
    <p:sldId id="341" r:id="rId60"/>
    <p:sldId id="342" r:id="rId61"/>
    <p:sldId id="35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5" autoAdjust="0"/>
    <p:restoredTop sz="83920" autoAdjust="0"/>
  </p:normalViewPr>
  <p:slideViewPr>
    <p:cSldViewPr snapToGrid="0">
      <p:cViewPr varScale="1">
        <p:scale>
          <a:sx n="75" d="100"/>
          <a:sy n="75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9CDE-F4A6-4B3A-A34E-A8E5849D16E9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F1321-A19B-4D87-86D1-4DBFA622F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8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0570-B005-464F-8267-FD48115C559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005D-CD24-4A2D-97B5-42FE846E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hyperlink" Target="http://latentflip.com/loup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620889"/>
            <a:ext cx="11503377" cy="59266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78"/>
            <a:ext cx="1671639" cy="167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1639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00" y="620889"/>
            <a:ext cx="1078820" cy="107882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72236" y="1699708"/>
            <a:ext cx="1758720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8275" y="1699707"/>
            <a:ext cx="1750916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53273" y="1351284"/>
            <a:ext cx="673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HEAP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0072" y="1351284"/>
            <a:ext cx="796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STACK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3597" y="1987627"/>
            <a:ext cx="367701" cy="367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62599" y="2499285"/>
            <a:ext cx="367701" cy="367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22" y="3050836"/>
            <a:ext cx="367701" cy="367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1596" y="3578104"/>
            <a:ext cx="367701" cy="367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0173" y="3912847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173" y="3493113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20172" y="307337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20172" y="265363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5552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7246" y="1312811"/>
            <a:ext cx="134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WEB APIs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089" y="1908707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DOM (document)</a:t>
            </a:r>
            <a:endParaRPr lang="en-US" sz="20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2285" y="2695071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ajax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XMLHTTPRequest</a:t>
            </a:r>
            <a:r>
              <a:rPr lang="en-US" sz="2000" b="1" dirty="0">
                <a:latin typeface="+mj-lt"/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12285" y="3484270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setTimeout</a:t>
            </a:r>
            <a:endParaRPr lang="en-US" sz="20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1639" y="5355893"/>
            <a:ext cx="9000680" cy="9244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2714" y="5485727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7778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60576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13374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onDone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49" y="4461748"/>
            <a:ext cx="1000789" cy="10007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62714" y="4611531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2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1511" y="1851378"/>
            <a:ext cx="6344355" cy="11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088" y="688622"/>
            <a:ext cx="6321777" cy="112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1128890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8840" y="2842347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1511" y="1851378"/>
            <a:ext cx="6344355" cy="110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227612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3806" y="334470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372533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3748" y="3002842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372533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165" y="445911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724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throw new Error("Oops!");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two();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three(n)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1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one()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49" y="1619885"/>
            <a:ext cx="11770405" cy="22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3066" y="1971994"/>
            <a:ext cx="6412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Neutra Text TF Alt" panose="02000000000000000000" pitchFamily="2" charset="0"/>
              </a:rPr>
              <a:t>THE CALLSTACK</a:t>
            </a:r>
            <a:endParaRPr lang="en-US" sz="8000" dirty="0">
              <a:latin typeface="Neutra Text TF Al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773" y="5378846"/>
            <a:ext cx="116496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 smtClean="0">
                <a:latin typeface="Georgia" panose="02040502050405020303" pitchFamily="18" charset="0"/>
              </a:rPr>
              <a:t>One thread == One call stack == One thing at a time</a:t>
            </a:r>
            <a:endParaRPr lang="en-US" sz="3900" dirty="0">
              <a:latin typeface="Georgia" panose="020405020504050203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31527" y="1200344"/>
            <a:ext cx="2849035" cy="38946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97332" y="43510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297331" y="36681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297330" y="298513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297330" y="23021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156" y="1032934"/>
            <a:ext cx="4713112" cy="11458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98841" y="21618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822" y="609600"/>
            <a:ext cx="5565422" cy="195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foo();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foo();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3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98842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355" y="728133"/>
            <a:ext cx="5328356" cy="171591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2755" y="880534"/>
            <a:ext cx="5034845" cy="14224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98842" y="2844790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15156" y="1032934"/>
            <a:ext cx="4713112" cy="114582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98841" y="2161812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22400" y="1185333"/>
            <a:ext cx="4436533" cy="8918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98840" y="147883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74801" y="1337733"/>
            <a:ext cx="4159956" cy="6378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098840" y="79585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27201" y="1428033"/>
            <a:ext cx="3883377" cy="4459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098839" y="11287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21" y="1428033"/>
            <a:ext cx="9217094" cy="35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368299" y="1861484"/>
            <a:ext cx="5715001" cy="30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4936" y="1861484"/>
            <a:ext cx="5529695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73036" y="0"/>
            <a:ext cx="7471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Neutra Text TF Alt" panose="02000000000000000000" pitchFamily="2" charset="0"/>
              </a:rPr>
              <a:t>HOW DOES THIS WORK ?</a:t>
            </a:r>
            <a:endParaRPr lang="en-US" sz="4400" dirty="0">
              <a:latin typeface="Neutra Text TF Al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2999" y="1492152"/>
            <a:ext cx="142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CODE</a:t>
            </a:r>
            <a:endParaRPr lang="en-US" dirty="0">
              <a:latin typeface="Neutra Text TF Alt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4781" y="1492152"/>
            <a:ext cx="183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utra Text TF Alt" panose="02000000000000000000" pitchFamily="2" charset="0"/>
              </a:rPr>
              <a:t>THE CONSOLE</a:t>
            </a:r>
            <a:endParaRPr lang="en-US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3553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790223"/>
            <a:ext cx="314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7902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2"/>
          <p:cNvSpPr txBox="1"/>
          <p:nvPr/>
        </p:nvSpPr>
        <p:spPr>
          <a:xfrm>
            <a:off x="711200" y="427536"/>
            <a:ext cx="7902222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1278599"/>
            <a:ext cx="4426014" cy="88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1278600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0222" y="2276128"/>
            <a:ext cx="4197414" cy="519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4517" y="2380039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0612" y="1330555"/>
            <a:ext cx="4249369" cy="8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callback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4908" y="1434466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186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089" y="620889"/>
            <a:ext cx="11503377" cy="59266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commons/8/87/Google_Chrome_icon_(201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78"/>
            <a:ext cx="1671639" cy="1671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71639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00" y="620889"/>
            <a:ext cx="1078820" cy="107882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72236" y="1699708"/>
            <a:ext cx="1758720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18275" y="1699707"/>
            <a:ext cx="1750916" cy="270225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53273" y="1351284"/>
            <a:ext cx="673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HEAP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0072" y="1351284"/>
            <a:ext cx="7963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Neutra Text TF Alt" panose="02000000000000000000" pitchFamily="2" charset="0"/>
              </a:rPr>
              <a:t>STACK</a:t>
            </a:r>
            <a:endParaRPr lang="en-US" sz="1500" dirty="0">
              <a:latin typeface="Neutra Text TF Alt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33597" y="1987627"/>
            <a:ext cx="367701" cy="367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62599" y="2499285"/>
            <a:ext cx="367701" cy="367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63622" y="3050836"/>
            <a:ext cx="367701" cy="3677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1596" y="3578104"/>
            <a:ext cx="367701" cy="3677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20173" y="3912847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20173" y="3493113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820172" y="307337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20172" y="2653639"/>
            <a:ext cx="1547119" cy="388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multiply(n, n)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45552" y="1071844"/>
            <a:ext cx="3926767" cy="3455000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7246" y="1312811"/>
            <a:ext cx="134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WEB APIs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089" y="1908707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DOM (document)</a:t>
            </a:r>
            <a:endParaRPr lang="en-US" sz="20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12285" y="2695071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ajax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XMLHTTPRequest</a:t>
            </a:r>
            <a:r>
              <a:rPr lang="en-US" sz="2000" b="1" dirty="0">
                <a:latin typeface="+mj-lt"/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12285" y="3484270"/>
            <a:ext cx="3578578" cy="7034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+mj-lt"/>
              </a:rPr>
              <a:t>setTimeout</a:t>
            </a:r>
            <a:endParaRPr lang="en-US" sz="2000" b="1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1639" y="5355893"/>
            <a:ext cx="9000680" cy="9244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62714" y="5485727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7778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onClick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60576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13374" y="5480775"/>
            <a:ext cx="1459513" cy="71283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onDone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49" y="4461748"/>
            <a:ext cx="1000789" cy="10007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762714" y="4611531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25152" y="2803548"/>
            <a:ext cx="937034" cy="494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255968" y="4609740"/>
            <a:ext cx="487162" cy="6897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436418" y="2029050"/>
            <a:ext cx="1015944" cy="1332042"/>
          </a:xfrm>
          <a:prstGeom prst="wedgeRoundRectCallout">
            <a:avLst>
              <a:gd name="adj1" fmla="val 68529"/>
              <a:gd name="adj2" fmla="val -24088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thing at a time 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9616772" y="182600"/>
            <a:ext cx="1502833" cy="1307676"/>
          </a:xfrm>
          <a:prstGeom prst="wedgeRoundRect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we still have this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onsole.log("Hello")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0222" y="790223"/>
            <a:ext cx="314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790223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1080653"/>
            <a:ext cx="4426529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8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4674 -0.39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2050136"/>
            <a:ext cx="4426529" cy="50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32992" y="712078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console.log("Hi")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0" y="712078"/>
            <a:ext cx="581294" cy="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0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1927 0.74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37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7995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182965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console.log("World")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console.log("Hello");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("World");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5000);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("Hi");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Neutra Text TF Alt" panose="02000000000000000000" pitchFamily="2" charset="0"/>
              </a:rPr>
              <a:t>WHAT DOES                             DO ?</a:t>
            </a:r>
            <a:endParaRPr lang="en-US" sz="5400" dirty="0">
              <a:latin typeface="Neutra Text TF Al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2209395"/>
            <a:ext cx="11211791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4200" dirty="0" smtClean="0">
                <a:latin typeface="+mj-lt"/>
              </a:rPr>
              <a:t>It watches the </a:t>
            </a:r>
            <a:r>
              <a:rPr lang="en-US" sz="4200" b="1" dirty="0" smtClean="0">
                <a:latin typeface="+mj-lt"/>
              </a:rPr>
              <a:t>Call Stack</a:t>
            </a:r>
            <a:r>
              <a:rPr lang="en-US" sz="4200" dirty="0" smtClean="0">
                <a:latin typeface="+mj-lt"/>
              </a:rPr>
              <a:t> and the </a:t>
            </a:r>
            <a:r>
              <a:rPr lang="en-US" sz="4200" b="1" dirty="0" smtClean="0">
                <a:latin typeface="+mj-lt"/>
              </a:rPr>
              <a:t>Callback Queue</a:t>
            </a:r>
          </a:p>
          <a:p>
            <a:pPr>
              <a:buFontTx/>
              <a:buChar char="-"/>
            </a:pPr>
            <a:r>
              <a:rPr lang="en-US" sz="4200" dirty="0" smtClean="0">
                <a:solidFill>
                  <a:srgbClr val="FF0000"/>
                </a:solidFill>
                <a:latin typeface="+mj-lt"/>
              </a:rPr>
              <a:t>If the </a:t>
            </a:r>
            <a:r>
              <a:rPr lang="en-US" sz="4200" b="1" dirty="0" smtClean="0">
                <a:solidFill>
                  <a:srgbClr val="FF0000"/>
                </a:solidFill>
                <a:latin typeface="+mj-lt"/>
              </a:rPr>
              <a:t>Stack</a:t>
            </a:r>
            <a:r>
              <a:rPr lang="en-US" sz="4200" dirty="0" smtClean="0">
                <a:solidFill>
                  <a:srgbClr val="FF0000"/>
                </a:solidFill>
                <a:latin typeface="+mj-lt"/>
              </a:rPr>
              <a:t> is empty</a:t>
            </a:r>
            <a:r>
              <a:rPr lang="en-US" sz="4200" dirty="0" smtClean="0">
                <a:latin typeface="+mj-lt"/>
              </a:rPr>
              <a:t>, it takes the first element in the </a:t>
            </a:r>
            <a:r>
              <a:rPr lang="en-US" sz="4200" b="1" dirty="0" smtClean="0">
                <a:latin typeface="+mj-lt"/>
              </a:rPr>
              <a:t>Callback Queue</a:t>
            </a:r>
            <a:r>
              <a:rPr lang="en-US" sz="4200" dirty="0" smtClean="0">
                <a:latin typeface="+mj-lt"/>
              </a:rPr>
              <a:t>, and pushes it into the </a:t>
            </a:r>
            <a:r>
              <a:rPr lang="en-US" sz="4200" b="1" dirty="0" smtClean="0">
                <a:latin typeface="+mj-lt"/>
              </a:rPr>
              <a:t>Stack</a:t>
            </a:r>
          </a:p>
          <a:p>
            <a:pPr>
              <a:buFontTx/>
              <a:buChar char="-"/>
            </a:pPr>
            <a:r>
              <a:rPr lang="zh-CN" altLang="en-US" sz="4200" b="1" dirty="0" smtClean="0">
                <a:latin typeface="+mj-lt"/>
              </a:rPr>
              <a:t>事件轮询一直在观察栈和任务队列</a:t>
            </a:r>
            <a:r>
              <a:rPr lang="en-US" altLang="zh-CN" sz="4200" b="1" dirty="0" smtClean="0">
                <a:latin typeface="+mj-lt"/>
              </a:rPr>
              <a:t>,</a:t>
            </a:r>
            <a:r>
              <a:rPr lang="zh-CN" altLang="en-US" sz="4200" b="1" dirty="0" smtClean="0">
                <a:latin typeface="+mj-lt"/>
              </a:rPr>
              <a:t>如果栈空了</a:t>
            </a:r>
            <a:r>
              <a:rPr lang="en-US" altLang="zh-CN" sz="4200" b="1" dirty="0" smtClean="0">
                <a:latin typeface="+mj-lt"/>
              </a:rPr>
              <a:t>,</a:t>
            </a:r>
            <a:r>
              <a:rPr lang="zh-CN" altLang="en-US" sz="4200" b="1" dirty="0" smtClean="0">
                <a:latin typeface="+mj-lt"/>
              </a:rPr>
              <a:t>就会去任务队列中拿第一个出来</a:t>
            </a:r>
            <a:r>
              <a:rPr lang="en-US" altLang="zh-CN" sz="4200" b="1" dirty="0" smtClean="0">
                <a:latin typeface="+mj-lt"/>
              </a:rPr>
              <a:t>,</a:t>
            </a:r>
            <a:r>
              <a:rPr lang="zh-CN" altLang="en-US" sz="4200" b="1" dirty="0" smtClean="0">
                <a:latin typeface="+mj-lt"/>
              </a:rPr>
              <a:t>然后放到栈里面执行</a:t>
            </a:r>
            <a:r>
              <a:rPr lang="en-US" sz="4200" b="1" dirty="0" smtClean="0">
                <a:latin typeface="+mj-lt"/>
              </a:rPr>
              <a:t> </a:t>
            </a:r>
            <a:endParaRPr lang="en-US" sz="42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58" y="537902"/>
            <a:ext cx="1000789" cy="1000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8583" y="161134"/>
            <a:ext cx="244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Neutra Text TF Alt" panose="02000000000000000000" pitchFamily="2" charset="0"/>
              </a:rPr>
              <a:t>EVENT LOOP</a:t>
            </a:r>
            <a:endParaRPr lang="en-US" sz="5400" dirty="0">
              <a:latin typeface="Neutra Text TF Alt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75812" y="161134"/>
            <a:ext cx="3387435" cy="1875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72" y="1143501"/>
            <a:ext cx="113363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eutra Text TF Alt" panose="02000000000000000000" pitchFamily="2" charset="0"/>
              </a:rPr>
              <a:t>Beside </a:t>
            </a:r>
            <a:r>
              <a:rPr lang="en-US" sz="6000" dirty="0" err="1" smtClean="0">
                <a:solidFill>
                  <a:srgbClr val="FF0000"/>
                </a:solidFill>
                <a:latin typeface="Neutra Text TF Alt" panose="02000000000000000000" pitchFamily="2" charset="0"/>
              </a:rPr>
              <a:t>setTimeout</a:t>
            </a:r>
            <a:r>
              <a:rPr lang="en-US" sz="6000" dirty="0" smtClean="0">
                <a:latin typeface="Neutra Text TF Alt" panose="02000000000000000000" pitchFamily="2" charset="0"/>
              </a:rPr>
              <a:t>, the other web APIs are (for examples):</a:t>
            </a:r>
          </a:p>
          <a:p>
            <a:pPr marL="857250" indent="-857250">
              <a:buFontTx/>
              <a:buChar char="-"/>
            </a:pPr>
            <a:r>
              <a:rPr lang="en-US" sz="6000" b="1" dirty="0" smtClean="0">
                <a:latin typeface="+mj-lt"/>
              </a:rPr>
              <a:t>DOM manipulation</a:t>
            </a:r>
          </a:p>
          <a:p>
            <a:pPr marL="857250" indent="-857250">
              <a:buFontTx/>
              <a:buChar char="-"/>
            </a:pPr>
            <a:r>
              <a:rPr lang="en-US" sz="6000" b="1" dirty="0">
                <a:latin typeface="+mj-lt"/>
              </a:rPr>
              <a:t>XHR (</a:t>
            </a:r>
            <a:r>
              <a:rPr lang="en-US" sz="6000" b="1" dirty="0" err="1">
                <a:latin typeface="+mj-lt"/>
              </a:rPr>
              <a:t>XMLHttpRequest</a:t>
            </a:r>
            <a:r>
              <a:rPr lang="en-US" sz="6000" b="1" dirty="0" smtClean="0">
                <a:latin typeface="+mj-lt"/>
              </a:rPr>
              <a:t>)</a:t>
            </a:r>
          </a:p>
          <a:p>
            <a:pPr marL="857250" indent="-857250">
              <a:buFontTx/>
              <a:buChar char="-"/>
            </a:pPr>
            <a:r>
              <a:rPr lang="en-US" sz="6000" b="1" dirty="0" smtClean="0">
                <a:latin typeface="+mj-lt"/>
              </a:rPr>
              <a:t>Etc…</a:t>
            </a:r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40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1" y="1851378"/>
            <a:ext cx="3522133" cy="36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1873956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5662" y="1079649"/>
            <a:ext cx="8064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eutra Text TF Alt" panose="02000000000000000000" pitchFamily="2" charset="0"/>
              </a:rPr>
              <a:t>ANOTHER EXAMPLEs:</a:t>
            </a:r>
            <a:endParaRPr lang="en-US" sz="6000" dirty="0">
              <a:latin typeface="Neutra Text TF Alt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5408" y="2095312"/>
            <a:ext cx="774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(callback, 0);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img4.wikia.nocookie.net/__cb20140325003932/senpai-club/images/c/ca/But-why-meme-generator-but-why-8410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89" y="2990487"/>
            <a:ext cx="6368295" cy="329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540327"/>
            <a:ext cx="2576945" cy="3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onsole.log("Hi")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1080653"/>
            <a:ext cx="4426529" cy="87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409799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4674 -0.390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16" y="2050136"/>
            <a:ext cx="4426529" cy="505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32992" y="712078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setTimeout</a:t>
            </a:r>
            <a:r>
              <a:rPr lang="en-US" dirty="0" smtClean="0"/>
              <a:t>(callback)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158210" y="693838"/>
            <a:ext cx="861193" cy="899268"/>
            <a:chOff x="11158210" y="693838"/>
            <a:chExt cx="861193" cy="899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03" y="693838"/>
              <a:ext cx="529936" cy="52993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158210" y="1223774"/>
              <a:ext cx="861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timer</a:t>
              </a:r>
              <a:endParaRPr lang="en-US" b="1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584590" y="3409799"/>
            <a:ext cx="2674204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30" y="712078"/>
            <a:ext cx="581294" cy="5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11927 0.742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37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958096"/>
            <a:ext cx="2580686" cy="493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8809" y="5624601"/>
            <a:ext cx="1564400" cy="7873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07995 -0.29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8132" y="3182965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console.log("there")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8132" y="3841174"/>
            <a:ext cx="2579434" cy="5866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1855" y="1322024"/>
            <a:ext cx="3029639" cy="34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511" y="2980268"/>
            <a:ext cx="3691467" cy="3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9362" y="298026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209327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console.log("Hi");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("there");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("Welcome");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999" y="3510173"/>
            <a:ext cx="4899891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16276" y="209327"/>
            <a:ext cx="2786060" cy="4297066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62109" y="209326"/>
            <a:ext cx="3314700" cy="4297067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276" y="5507182"/>
            <a:ext cx="6360533" cy="1142312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8132" y="5664322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CALLBACK QUEUE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11" y="4506393"/>
            <a:ext cx="1000789" cy="10007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6276" y="4656176"/>
            <a:ext cx="1565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EVENT LOOP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390" y="219717"/>
            <a:ext cx="105525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4389" y="3520564"/>
            <a:ext cx="1439719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16276" y="230108"/>
            <a:ext cx="2786060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82891" y="230108"/>
            <a:ext cx="3273136" cy="320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在线动画演示：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latentflip.com/loupe</a:t>
            </a:r>
            <a:endParaRPr lang="en-US" altLang="zh-CN" dirty="0" smtClean="0"/>
          </a:p>
          <a:p>
            <a:r>
              <a:rPr lang="zh-CN" altLang="en-US" dirty="0" smtClean="0"/>
              <a:t>参考视频：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www.youtube.com/watch?v=8aGhZQkoFbQ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4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7645" y="4459112"/>
            <a:ext cx="2844800" cy="34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9022" y="4459112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3748" y="2980264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9022" y="3330221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3748" y="2980264"/>
            <a:ext cx="6374696" cy="144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4089" y="1803396"/>
            <a:ext cx="6344355" cy="11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33038" y="1095023"/>
            <a:ext cx="2849035" cy="4594578"/>
          </a:xfrm>
          <a:prstGeom prst="rect">
            <a:avLst/>
          </a:prstGeom>
          <a:noFill/>
          <a:ln w="31750" cap="sq" cmpd="sng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98843" y="4893724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1200" y="427536"/>
            <a:ext cx="7902222" cy="60939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b * b;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multiply(n, n);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console.log(result);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printSquare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5600" y="5740402"/>
            <a:ext cx="2457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Neutra Text TF Alt" panose="02000000000000000000" pitchFamily="2" charset="0"/>
              </a:rPr>
              <a:t>THE CALL STACK</a:t>
            </a:r>
            <a:endParaRPr lang="en-US" sz="2000" dirty="0">
              <a:latin typeface="Neutra Text TF Alt" panose="02000000000000000000" pitchFamily="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517" y="2235198"/>
            <a:ext cx="474133" cy="25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98842" y="4210746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printSquare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8841" y="3527768"/>
            <a:ext cx="2517423" cy="632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calcSquare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1087</Words>
  <Application>Microsoft Office PowerPoint</Application>
  <PresentationFormat>宽屏</PresentationFormat>
  <Paragraphs>1247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Neutra Text TF Alt</vt:lpstr>
      <vt:lpstr>宋体</vt:lpstr>
      <vt:lpstr>Arial</vt:lpstr>
      <vt:lpstr>Calibri</vt:lpstr>
      <vt:lpstr>Calibri Light</vt:lpstr>
      <vt:lpstr>Courier New</vt:lpstr>
      <vt:lpstr>Georgia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DOES                             DO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其他参考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Son</dc:creator>
  <cp:lastModifiedBy>dianlei lei</cp:lastModifiedBy>
  <cp:revision>278</cp:revision>
  <dcterms:created xsi:type="dcterms:W3CDTF">2014-10-20T05:25:16Z</dcterms:created>
  <dcterms:modified xsi:type="dcterms:W3CDTF">2018-05-16T09:18:52Z</dcterms:modified>
</cp:coreProperties>
</file>