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</p:sldMasterIdLst>
  <p:notesMasterIdLst>
    <p:notesMasterId r:id="rId5"/>
  </p:notesMasterIdLst>
  <p:handoutMasterIdLst>
    <p:handoutMasterId r:id="rId41"/>
  </p:handoutMasterIdLst>
  <p:sldIdLst>
    <p:sldId id="285" r:id="rId4"/>
    <p:sldId id="458" r:id="rId6"/>
    <p:sldId id="360" r:id="rId7"/>
    <p:sldId id="503" r:id="rId8"/>
    <p:sldId id="365" r:id="rId9"/>
    <p:sldId id="504" r:id="rId10"/>
    <p:sldId id="367" r:id="rId11"/>
    <p:sldId id="505" r:id="rId12"/>
    <p:sldId id="429" r:id="rId13"/>
    <p:sldId id="361" r:id="rId14"/>
    <p:sldId id="466" r:id="rId15"/>
    <p:sldId id="506" r:id="rId16"/>
    <p:sldId id="507" r:id="rId17"/>
    <p:sldId id="508" r:id="rId18"/>
    <p:sldId id="509" r:id="rId19"/>
    <p:sldId id="510" r:id="rId20"/>
    <p:sldId id="511" r:id="rId21"/>
    <p:sldId id="512" r:id="rId22"/>
    <p:sldId id="471" r:id="rId23"/>
    <p:sldId id="513" r:id="rId24"/>
    <p:sldId id="514" r:id="rId25"/>
    <p:sldId id="515" r:id="rId26"/>
    <p:sldId id="481" r:id="rId27"/>
    <p:sldId id="516" r:id="rId28"/>
    <p:sldId id="430" r:id="rId29"/>
    <p:sldId id="518" r:id="rId30"/>
    <p:sldId id="517" r:id="rId31"/>
    <p:sldId id="519" r:id="rId32"/>
    <p:sldId id="520" r:id="rId33"/>
    <p:sldId id="457" r:id="rId34"/>
    <p:sldId id="521" r:id="rId35"/>
    <p:sldId id="432" r:id="rId36"/>
    <p:sldId id="312" r:id="rId37"/>
    <p:sldId id="483" r:id="rId38"/>
    <p:sldId id="484" r:id="rId39"/>
    <p:sldId id="482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81B"/>
    <a:srgbClr val="DED826"/>
    <a:srgbClr val="75B838"/>
    <a:srgbClr val="156FA8"/>
    <a:srgbClr val="E14B5E"/>
    <a:srgbClr val="FF6680"/>
    <a:srgbClr val="F14E4F"/>
    <a:srgbClr val="FEBC30"/>
    <a:srgbClr val="45AFC5"/>
    <a:srgbClr val="80A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3" autoAdjust="0"/>
    <p:restoredTop sz="93765" autoAdjust="0"/>
  </p:normalViewPr>
  <p:slideViewPr>
    <p:cSldViewPr snapToGrid="0">
      <p:cViewPr varScale="1">
        <p:scale>
          <a:sx n="107" d="100"/>
          <a:sy n="107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5B00F-5CB6-4112-A765-DB43C5F5EF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FE7C6-211A-4AA6-BB9C-69FB0606AA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F199E-2EE8-43CB-8FF0-8CE490DAE2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F199E-2EE8-43CB-8FF0-8CE490DAE2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F199E-2EE8-43CB-8FF0-8CE490DAE2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F199E-2EE8-43CB-8FF0-8CE490DAE2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F199E-2EE8-43CB-8FF0-8CE490DAE2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813300" y="2681605"/>
            <a:ext cx="6430010" cy="99314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汇创</a:t>
            </a:r>
            <a:r>
              <a:rPr lang="zh-CN" altLang="en-US" dirty="0"/>
              <a:t>教育 </a:t>
            </a:r>
            <a:r>
              <a:rPr lang="en-US" altLang="zh-CN" dirty="0"/>
              <a:t>STEAM </a:t>
            </a:r>
            <a:r>
              <a:rPr lang="zh-CN" altLang="en-US" dirty="0"/>
              <a:t>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13491" y="5143075"/>
            <a:ext cx="6430012" cy="584581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第二课 闪烁</a:t>
            </a:r>
            <a:r>
              <a:rPr lang="en-US" altLang="zh-CN" dirty="0"/>
              <a:t>LED</a:t>
            </a:r>
            <a:endParaRPr lang="en-US" altLang="zh-CN" dirty="0"/>
          </a:p>
        </p:txBody>
      </p:sp>
      <p:sp>
        <p:nvSpPr>
          <p:cNvPr id="11" name="Rectangle 4"/>
          <p:cNvSpPr/>
          <p:nvPr userDrawn="1"/>
        </p:nvSpPr>
        <p:spPr>
          <a:xfrm>
            <a:off x="0" y="1"/>
            <a:ext cx="12192000" cy="2513891"/>
          </a:xfrm>
          <a:prstGeom prst="rect">
            <a:avLst/>
          </a:prstGeom>
          <a:solidFill>
            <a:srgbClr val="45AFC5"/>
          </a:solidFill>
          <a:ln w="9525">
            <a:solidFill>
              <a:srgbClr val="45AFC5"/>
            </a:solidFill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Rectangle 4"/>
          <p:cNvSpPr/>
          <p:nvPr userDrawn="1"/>
        </p:nvSpPr>
        <p:spPr>
          <a:xfrm>
            <a:off x="0" y="6257925"/>
            <a:ext cx="12192000" cy="600075"/>
          </a:xfrm>
          <a:prstGeom prst="rect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连接符 15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 userDrawn="1"/>
        </p:nvCxnSpPr>
        <p:spPr>
          <a:xfrm flipH="1">
            <a:off x="4813494" y="4532660"/>
            <a:ext cx="643001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图片 3" descr="UN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960" y="1638300"/>
            <a:ext cx="3647440" cy="2200275"/>
          </a:xfrm>
          <a:prstGeom prst="rect">
            <a:avLst/>
          </a:prstGeom>
        </p:spPr>
      </p:pic>
      <p:pic>
        <p:nvPicPr>
          <p:cNvPr id="5" name="图片 4" descr="图层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2610" y="4203065"/>
            <a:ext cx="3399790" cy="1228725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 userDrawn="1"/>
        </p:nvSpPr>
        <p:spPr>
          <a:xfrm>
            <a:off x="4940300" y="3839210"/>
            <a:ext cx="6430010" cy="69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Arduino </a:t>
            </a:r>
            <a:r>
              <a:rPr lang="zh-CN" altLang="en-US" dirty="0"/>
              <a:t>创意机器人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 rot="21360000">
            <a:off x="9076055" y="5927725"/>
            <a:ext cx="3583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rgbClr val="E14B5E"/>
                </a:solidFill>
                <a:latin typeface="Soft Marshmallow" panose="02000500000000000000" charset="0"/>
                <a:cs typeface="Soft Marshmallow" panose="02000500000000000000" charset="0"/>
              </a:rPr>
              <a:t>S </a:t>
            </a:r>
            <a:r>
              <a:rPr lang="en-US" altLang="zh-CN" sz="5400">
                <a:solidFill>
                  <a:srgbClr val="156FA8"/>
                </a:solidFill>
                <a:latin typeface="Soft Marshmallow" panose="02000500000000000000" charset="0"/>
                <a:cs typeface="Soft Marshmallow" panose="02000500000000000000" charset="0"/>
              </a:rPr>
              <a:t>T </a:t>
            </a:r>
            <a:r>
              <a:rPr lang="en-US" altLang="zh-CN" sz="5400">
                <a:solidFill>
                  <a:srgbClr val="75B838"/>
                </a:solidFill>
                <a:latin typeface="Soft Marshmallow" panose="02000500000000000000" charset="0"/>
                <a:cs typeface="Soft Marshmallow" panose="02000500000000000000" charset="0"/>
              </a:rPr>
              <a:t>E </a:t>
            </a:r>
            <a:r>
              <a:rPr lang="en-US" altLang="zh-CN" sz="5400">
                <a:solidFill>
                  <a:srgbClr val="DED826"/>
                </a:solidFill>
                <a:latin typeface="Soft Marshmallow" panose="02000500000000000000" charset="0"/>
                <a:cs typeface="Soft Marshmallow" panose="02000500000000000000" charset="0"/>
              </a:rPr>
              <a:t>A </a:t>
            </a:r>
            <a:r>
              <a:rPr lang="en-US" altLang="zh-CN" sz="5400">
                <a:solidFill>
                  <a:srgbClr val="F3981B"/>
                </a:solidFill>
                <a:latin typeface="Soft Marshmallow" panose="02000500000000000000" charset="0"/>
                <a:cs typeface="Soft Marshmallow" panose="02000500000000000000" charset="0"/>
              </a:rPr>
              <a:t>M</a:t>
            </a:r>
            <a:endParaRPr lang="en-US" altLang="zh-CN" sz="5400">
              <a:solidFill>
                <a:srgbClr val="F3981B"/>
              </a:solidFill>
              <a:latin typeface="Soft Marshmallow" panose="02000500000000000000" charset="0"/>
              <a:cs typeface="Soft Marshmallow" panose="02000500000000000000" charset="0"/>
            </a:endParaRPr>
          </a:p>
        </p:txBody>
      </p:sp>
      <p:sp>
        <p:nvSpPr>
          <p:cNvPr id="9" name="圆角矩形 8"/>
          <p:cNvSpPr/>
          <p:nvPr userDrawn="1"/>
        </p:nvSpPr>
        <p:spPr>
          <a:xfrm>
            <a:off x="10240645" y="429895"/>
            <a:ext cx="1254760" cy="12084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/>
              <a:t>汇创未来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目   录</a:t>
            </a:r>
            <a:endParaRPr lang="zh-CN" altLang="en-US" dirty="0"/>
          </a:p>
        </p:txBody>
      </p:sp>
      <p:sp>
        <p:nvSpPr>
          <p:cNvPr id="8" name="Rectangle 4"/>
          <p:cNvSpPr/>
          <p:nvPr userDrawn="1"/>
        </p:nvSpPr>
        <p:spPr>
          <a:xfrm>
            <a:off x="0" y="6257925"/>
            <a:ext cx="12192000" cy="600075"/>
          </a:xfrm>
          <a:prstGeom prst="rect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55949"/>
            <a:ext cx="12192000" cy="0"/>
          </a:xfrm>
          <a:prstGeom prst="line">
            <a:avLst/>
          </a:prstGeom>
          <a:ln w="9525" cap="flat" cmpd="sng" algn="ctr">
            <a:solidFill>
              <a:srgbClr val="45AFC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3" name="组合 92"/>
          <p:cNvGrpSpPr/>
          <p:nvPr userDrawn="1"/>
        </p:nvGrpSpPr>
        <p:grpSpPr>
          <a:xfrm>
            <a:off x="1476772" y="2279177"/>
            <a:ext cx="4040926" cy="422492"/>
            <a:chOff x="2724308" y="2351554"/>
            <a:chExt cx="4040926" cy="422492"/>
          </a:xfrm>
        </p:grpSpPr>
        <p:grpSp>
          <p:nvGrpSpPr>
            <p:cNvPr id="94" name="组合 24"/>
            <p:cNvGrpSpPr/>
            <p:nvPr/>
          </p:nvGrpSpPr>
          <p:grpSpPr bwMode="auto">
            <a:xfrm>
              <a:off x="2724308" y="2351554"/>
              <a:ext cx="2629236" cy="422492"/>
              <a:chOff x="3350218" y="2324272"/>
              <a:chExt cx="3504872" cy="563738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3350218" y="2398200"/>
                <a:ext cx="491327" cy="48981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Britannic Bold" panose="020B0903060703020204" pitchFamily="34" charset="0"/>
                    <a:ea typeface="微软雅黑" panose="020B0503020204020204" pitchFamily="34" charset="-122"/>
                  </a:rPr>
                  <a:t>A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文本框 21"/>
              <p:cNvSpPr txBox="1">
                <a:spLocks noChangeArrowheads="1"/>
              </p:cNvSpPr>
              <p:nvPr/>
            </p:nvSpPr>
            <p:spPr bwMode="auto">
              <a:xfrm>
                <a:off x="3904342" y="2324272"/>
                <a:ext cx="2950748" cy="5338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solidFill>
                      <a:srgbClr val="45AFC5"/>
                    </a:solidFill>
                    <a:latin typeface="Dotum" panose="020B0600000101010101" pitchFamily="34" charset="-127"/>
                    <a:ea typeface="幼圆" panose="02010509060101010101" pitchFamily="49" charset="-122"/>
                  </a:rPr>
                  <a:t>教学目标</a:t>
                </a:r>
                <a:endParaRPr lang="zh-CN" altLang="en-US" sz="2000" b="1" dirty="0">
                  <a:solidFill>
                    <a:srgbClr val="45AFC5"/>
                  </a:solidFill>
                  <a:latin typeface="Dotum" panose="020B0600000101010101" pitchFamily="34" charset="-127"/>
                  <a:ea typeface="幼圆" panose="02010509060101010101" pitchFamily="49" charset="-122"/>
                </a:endParaRPr>
              </a:p>
            </p:txBody>
          </p:sp>
        </p:grpSp>
        <p:cxnSp>
          <p:nvCxnSpPr>
            <p:cNvPr id="95" name="直接连接符 94"/>
            <p:cNvCxnSpPr>
              <a:stCxn id="98" idx="3"/>
            </p:cNvCxnSpPr>
            <p:nvPr/>
          </p:nvCxnSpPr>
          <p:spPr bwMode="auto">
            <a:xfrm>
              <a:off x="5353544" y="2551609"/>
              <a:ext cx="435264" cy="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29"/>
            <p:cNvSpPr txBox="1">
              <a:spLocks noChangeArrowheads="1"/>
            </p:cNvSpPr>
            <p:nvPr/>
          </p:nvSpPr>
          <p:spPr bwMode="auto">
            <a:xfrm>
              <a:off x="5892220" y="2406959"/>
              <a:ext cx="8730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rPr>
                <a:t>03 min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 userDrawn="1"/>
        </p:nvGrpSpPr>
        <p:grpSpPr>
          <a:xfrm>
            <a:off x="1476772" y="3030546"/>
            <a:ext cx="4040926" cy="422492"/>
            <a:chOff x="2724308" y="2351554"/>
            <a:chExt cx="4040926" cy="422492"/>
          </a:xfrm>
        </p:grpSpPr>
        <p:grpSp>
          <p:nvGrpSpPr>
            <p:cNvPr id="101" name="组合 24"/>
            <p:cNvGrpSpPr/>
            <p:nvPr/>
          </p:nvGrpSpPr>
          <p:grpSpPr bwMode="auto">
            <a:xfrm>
              <a:off x="2724308" y="2351554"/>
              <a:ext cx="2629236" cy="422492"/>
              <a:chOff x="3350218" y="2324272"/>
              <a:chExt cx="3504872" cy="563738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3350218" y="2398200"/>
                <a:ext cx="491327" cy="48981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Britannic Bold" panose="020B0903060703020204" pitchFamily="34" charset="0"/>
                    <a:ea typeface="微软雅黑" panose="020B0503020204020204" pitchFamily="34" charset="-122"/>
                  </a:rPr>
                  <a:t>B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文本框 21"/>
              <p:cNvSpPr txBox="1">
                <a:spLocks noChangeArrowheads="1"/>
              </p:cNvSpPr>
              <p:nvPr/>
            </p:nvSpPr>
            <p:spPr bwMode="auto">
              <a:xfrm>
                <a:off x="3904342" y="2324272"/>
                <a:ext cx="2950748" cy="5338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solidFill>
                      <a:srgbClr val="FF6680"/>
                    </a:solidFill>
                    <a:latin typeface="Dotum" panose="020B0600000101010101" pitchFamily="34" charset="-127"/>
                    <a:ea typeface="幼圆" panose="02010509060101010101" pitchFamily="49" charset="-122"/>
                  </a:rPr>
                  <a:t>情景导入</a:t>
                </a:r>
                <a:endParaRPr lang="zh-CN" altLang="en-US" sz="2000" b="1" dirty="0">
                  <a:solidFill>
                    <a:srgbClr val="FF6680"/>
                  </a:solidFill>
                  <a:latin typeface="Dotum" panose="020B0600000101010101" pitchFamily="34" charset="-127"/>
                  <a:ea typeface="幼圆" panose="02010509060101010101" pitchFamily="49" charset="-122"/>
                </a:endParaRPr>
              </a:p>
            </p:txBody>
          </p:sp>
        </p:grpSp>
        <p:cxnSp>
          <p:nvCxnSpPr>
            <p:cNvPr id="102" name="直接连接符 101"/>
            <p:cNvCxnSpPr>
              <a:stCxn id="105" idx="3"/>
            </p:cNvCxnSpPr>
            <p:nvPr/>
          </p:nvCxnSpPr>
          <p:spPr bwMode="auto">
            <a:xfrm>
              <a:off x="5353544" y="2551609"/>
              <a:ext cx="43526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29"/>
            <p:cNvSpPr txBox="1">
              <a:spLocks noChangeArrowheads="1"/>
            </p:cNvSpPr>
            <p:nvPr/>
          </p:nvSpPr>
          <p:spPr bwMode="auto">
            <a:xfrm>
              <a:off x="5892220" y="2406959"/>
              <a:ext cx="8730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 sz="160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03 min</a:t>
              </a:r>
              <a:endParaRPr lang="zh-CN" altLang="en-US" dirty="0"/>
            </a:p>
          </p:txBody>
        </p:sp>
      </p:grpSp>
      <p:grpSp>
        <p:nvGrpSpPr>
          <p:cNvPr id="106" name="组合 105"/>
          <p:cNvGrpSpPr/>
          <p:nvPr userDrawn="1"/>
        </p:nvGrpSpPr>
        <p:grpSpPr>
          <a:xfrm>
            <a:off x="1476772" y="3781915"/>
            <a:ext cx="4040926" cy="422492"/>
            <a:chOff x="2724308" y="2351554"/>
            <a:chExt cx="4040926" cy="422492"/>
          </a:xfrm>
        </p:grpSpPr>
        <p:grpSp>
          <p:nvGrpSpPr>
            <p:cNvPr id="107" name="组合 24"/>
            <p:cNvGrpSpPr/>
            <p:nvPr/>
          </p:nvGrpSpPr>
          <p:grpSpPr bwMode="auto">
            <a:xfrm>
              <a:off x="2724308" y="2351554"/>
              <a:ext cx="2629236" cy="422492"/>
              <a:chOff x="3350218" y="2324272"/>
              <a:chExt cx="3504872" cy="563738"/>
            </a:xfrm>
          </p:grpSpPr>
          <p:sp>
            <p:nvSpPr>
              <p:cNvPr id="110" name="椭圆 109"/>
              <p:cNvSpPr/>
              <p:nvPr/>
            </p:nvSpPr>
            <p:spPr>
              <a:xfrm>
                <a:off x="3350218" y="2398200"/>
                <a:ext cx="491327" cy="48981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Britannic Bold" panose="020B0903060703020204" pitchFamily="34" charset="0"/>
                    <a:ea typeface="微软雅黑" panose="020B0503020204020204" pitchFamily="34" charset="-122"/>
                  </a:rPr>
                  <a:t>C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文本框 21"/>
              <p:cNvSpPr txBox="1">
                <a:spLocks noChangeArrowheads="1"/>
              </p:cNvSpPr>
              <p:nvPr/>
            </p:nvSpPr>
            <p:spPr bwMode="auto">
              <a:xfrm>
                <a:off x="3904341" y="2324272"/>
                <a:ext cx="2950749" cy="5338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rgbClr val="A883BD"/>
                    </a:solidFill>
                    <a:latin typeface="Dotum" panose="020B0600000101010101" pitchFamily="34" charset="-127"/>
                    <a:ea typeface="幼圆" panose="02010509060101010101" pitchFamily="49" charset="-122"/>
                  </a:rPr>
                  <a:t>提出任务</a:t>
                </a:r>
                <a:endParaRPr lang="zh-CN" altLang="en-US" sz="2000" b="1" dirty="0">
                  <a:solidFill>
                    <a:srgbClr val="A883BD"/>
                  </a:solidFill>
                  <a:latin typeface="Dotum" panose="020B0600000101010101" pitchFamily="34" charset="-127"/>
                  <a:ea typeface="幼圆" panose="02010509060101010101" pitchFamily="49" charset="-122"/>
                </a:endParaRPr>
              </a:p>
            </p:txBody>
          </p:sp>
        </p:grpSp>
        <p:cxnSp>
          <p:nvCxnSpPr>
            <p:cNvPr id="108" name="直接连接符 107"/>
            <p:cNvCxnSpPr>
              <a:stCxn id="111" idx="3"/>
            </p:cNvCxnSpPr>
            <p:nvPr/>
          </p:nvCxnSpPr>
          <p:spPr bwMode="auto">
            <a:xfrm>
              <a:off x="5353544" y="2551609"/>
              <a:ext cx="43526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29"/>
            <p:cNvSpPr txBox="1">
              <a:spLocks noChangeArrowheads="1"/>
            </p:cNvSpPr>
            <p:nvPr/>
          </p:nvSpPr>
          <p:spPr bwMode="auto">
            <a:xfrm>
              <a:off x="5892220" y="2406959"/>
              <a:ext cx="8730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 sz="160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03 min</a:t>
              </a:r>
              <a:endParaRPr lang="zh-CN" altLang="en-US" dirty="0"/>
            </a:p>
          </p:txBody>
        </p:sp>
      </p:grpSp>
      <p:grpSp>
        <p:nvGrpSpPr>
          <p:cNvPr id="112" name="组合 111"/>
          <p:cNvGrpSpPr/>
          <p:nvPr userDrawn="1"/>
        </p:nvGrpSpPr>
        <p:grpSpPr>
          <a:xfrm>
            <a:off x="1476772" y="4533285"/>
            <a:ext cx="4040926" cy="422492"/>
            <a:chOff x="2724308" y="2351554"/>
            <a:chExt cx="4040926" cy="422492"/>
          </a:xfrm>
        </p:grpSpPr>
        <p:grpSp>
          <p:nvGrpSpPr>
            <p:cNvPr id="113" name="组合 24"/>
            <p:cNvGrpSpPr/>
            <p:nvPr/>
          </p:nvGrpSpPr>
          <p:grpSpPr bwMode="auto">
            <a:xfrm>
              <a:off x="2724308" y="2351554"/>
              <a:ext cx="2629236" cy="422492"/>
              <a:chOff x="3350218" y="2324272"/>
              <a:chExt cx="3504872" cy="563738"/>
            </a:xfrm>
          </p:grpSpPr>
          <p:sp>
            <p:nvSpPr>
              <p:cNvPr id="116" name="椭圆 115"/>
              <p:cNvSpPr/>
              <p:nvPr/>
            </p:nvSpPr>
            <p:spPr>
              <a:xfrm>
                <a:off x="3350218" y="2398200"/>
                <a:ext cx="491327" cy="48981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Britannic Bold" panose="020B0903060703020204" pitchFamily="34" charset="0"/>
                    <a:ea typeface="微软雅黑" panose="020B0503020204020204" pitchFamily="34" charset="-122"/>
                  </a:rPr>
                  <a:t>D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文本框 21"/>
              <p:cNvSpPr txBox="1">
                <a:spLocks noChangeArrowheads="1"/>
              </p:cNvSpPr>
              <p:nvPr/>
            </p:nvSpPr>
            <p:spPr bwMode="auto">
              <a:xfrm>
                <a:off x="3904342" y="2324272"/>
                <a:ext cx="2950748" cy="5338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rgbClr val="FEBC30"/>
                    </a:solidFill>
                    <a:latin typeface="Dotum" panose="020B0600000101010101" pitchFamily="34" charset="-127"/>
                    <a:ea typeface="幼圆" panose="02010509060101010101" pitchFamily="49" charset="-122"/>
                  </a:rPr>
                  <a:t>技术指导</a:t>
                </a:r>
                <a:endParaRPr lang="zh-CN" altLang="en-US" sz="2000" b="1" dirty="0">
                  <a:solidFill>
                    <a:srgbClr val="FEBC30"/>
                  </a:solidFill>
                  <a:latin typeface="Dotum" panose="020B0600000101010101" pitchFamily="34" charset="-127"/>
                  <a:ea typeface="幼圆" panose="02010509060101010101" pitchFamily="49" charset="-122"/>
                </a:endParaRPr>
              </a:p>
            </p:txBody>
          </p:sp>
        </p:grpSp>
        <p:cxnSp>
          <p:nvCxnSpPr>
            <p:cNvPr id="114" name="直接连接符 113"/>
            <p:cNvCxnSpPr>
              <a:stCxn id="117" idx="3"/>
            </p:cNvCxnSpPr>
            <p:nvPr/>
          </p:nvCxnSpPr>
          <p:spPr bwMode="auto">
            <a:xfrm>
              <a:off x="5353544" y="2551609"/>
              <a:ext cx="43526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29"/>
            <p:cNvSpPr txBox="1">
              <a:spLocks noChangeArrowheads="1"/>
            </p:cNvSpPr>
            <p:nvPr/>
          </p:nvSpPr>
          <p:spPr bwMode="auto">
            <a:xfrm>
              <a:off x="5892220" y="2406959"/>
              <a:ext cx="8730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 sz="160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03 min</a:t>
              </a:r>
              <a:endParaRPr lang="zh-CN" altLang="en-US" dirty="0"/>
            </a:p>
          </p:txBody>
        </p:sp>
      </p:grpSp>
      <p:grpSp>
        <p:nvGrpSpPr>
          <p:cNvPr id="118" name="组合 117"/>
          <p:cNvGrpSpPr/>
          <p:nvPr userDrawn="1"/>
        </p:nvGrpSpPr>
        <p:grpSpPr>
          <a:xfrm>
            <a:off x="6691741" y="2283223"/>
            <a:ext cx="4040926" cy="422492"/>
            <a:chOff x="2724308" y="2351554"/>
            <a:chExt cx="4040926" cy="422492"/>
          </a:xfrm>
        </p:grpSpPr>
        <p:grpSp>
          <p:nvGrpSpPr>
            <p:cNvPr id="119" name="组合 24"/>
            <p:cNvGrpSpPr/>
            <p:nvPr/>
          </p:nvGrpSpPr>
          <p:grpSpPr bwMode="auto">
            <a:xfrm>
              <a:off x="2724308" y="2351554"/>
              <a:ext cx="2629236" cy="422492"/>
              <a:chOff x="3350218" y="2324272"/>
              <a:chExt cx="3504872" cy="563738"/>
            </a:xfrm>
          </p:grpSpPr>
          <p:sp>
            <p:nvSpPr>
              <p:cNvPr id="122" name="椭圆 121"/>
              <p:cNvSpPr/>
              <p:nvPr/>
            </p:nvSpPr>
            <p:spPr>
              <a:xfrm>
                <a:off x="3350218" y="2398200"/>
                <a:ext cx="491327" cy="48981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Britannic Bold" panose="020B0903060703020204" pitchFamily="34" charset="0"/>
                    <a:ea typeface="微软雅黑" panose="020B0503020204020204" pitchFamily="34" charset="-122"/>
                  </a:rPr>
                  <a:t>E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文本框 21"/>
              <p:cNvSpPr txBox="1">
                <a:spLocks noChangeArrowheads="1"/>
              </p:cNvSpPr>
              <p:nvPr/>
            </p:nvSpPr>
            <p:spPr bwMode="auto">
              <a:xfrm>
                <a:off x="3904342" y="2324272"/>
                <a:ext cx="2950748" cy="5338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rgbClr val="45AFC5"/>
                    </a:solidFill>
                    <a:latin typeface="Dotum" panose="020B0600000101010101" pitchFamily="34" charset="-127"/>
                    <a:ea typeface="幼圆" panose="02010509060101010101" pitchFamily="49" charset="-122"/>
                  </a:rPr>
                  <a:t>拓  展</a:t>
                </a:r>
                <a:endParaRPr lang="zh-CN" altLang="en-US" sz="2000" b="1" dirty="0">
                  <a:solidFill>
                    <a:srgbClr val="45AFC5"/>
                  </a:solidFill>
                  <a:latin typeface="Dotum" panose="020B0600000101010101" pitchFamily="34" charset="-127"/>
                  <a:ea typeface="幼圆" panose="02010509060101010101" pitchFamily="49" charset="-122"/>
                </a:endParaRPr>
              </a:p>
            </p:txBody>
          </p:sp>
        </p:grpSp>
        <p:cxnSp>
          <p:nvCxnSpPr>
            <p:cNvPr id="120" name="直接连接符 119"/>
            <p:cNvCxnSpPr>
              <a:stCxn id="123" idx="3"/>
            </p:cNvCxnSpPr>
            <p:nvPr/>
          </p:nvCxnSpPr>
          <p:spPr bwMode="auto">
            <a:xfrm>
              <a:off x="5353544" y="2551609"/>
              <a:ext cx="43526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29"/>
            <p:cNvSpPr txBox="1">
              <a:spLocks noChangeArrowheads="1"/>
            </p:cNvSpPr>
            <p:nvPr/>
          </p:nvSpPr>
          <p:spPr bwMode="auto">
            <a:xfrm>
              <a:off x="5892220" y="2406959"/>
              <a:ext cx="8730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 sz="160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03 min</a:t>
              </a:r>
              <a:endParaRPr lang="zh-CN" altLang="en-US" dirty="0"/>
            </a:p>
          </p:txBody>
        </p:sp>
      </p:grpSp>
      <p:grpSp>
        <p:nvGrpSpPr>
          <p:cNvPr id="124" name="组合 123"/>
          <p:cNvGrpSpPr/>
          <p:nvPr userDrawn="1"/>
        </p:nvGrpSpPr>
        <p:grpSpPr>
          <a:xfrm>
            <a:off x="6691741" y="3035459"/>
            <a:ext cx="4040926" cy="422492"/>
            <a:chOff x="2724308" y="2351554"/>
            <a:chExt cx="4040926" cy="422492"/>
          </a:xfrm>
        </p:grpSpPr>
        <p:grpSp>
          <p:nvGrpSpPr>
            <p:cNvPr id="125" name="组合 24"/>
            <p:cNvGrpSpPr/>
            <p:nvPr/>
          </p:nvGrpSpPr>
          <p:grpSpPr bwMode="auto">
            <a:xfrm>
              <a:off x="2724308" y="2351554"/>
              <a:ext cx="2629236" cy="422492"/>
              <a:chOff x="3350218" y="2324272"/>
              <a:chExt cx="3504872" cy="563738"/>
            </a:xfrm>
          </p:grpSpPr>
          <p:sp>
            <p:nvSpPr>
              <p:cNvPr id="128" name="椭圆 127"/>
              <p:cNvSpPr/>
              <p:nvPr/>
            </p:nvSpPr>
            <p:spPr>
              <a:xfrm>
                <a:off x="3350218" y="2398200"/>
                <a:ext cx="491327" cy="48981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Britannic Bold" panose="020B0903060703020204" pitchFamily="34" charset="0"/>
                    <a:ea typeface="微软雅黑" panose="020B0503020204020204" pitchFamily="34" charset="-122"/>
                  </a:rPr>
                  <a:t>F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文本框 21"/>
              <p:cNvSpPr txBox="1">
                <a:spLocks noChangeArrowheads="1"/>
              </p:cNvSpPr>
              <p:nvPr/>
            </p:nvSpPr>
            <p:spPr bwMode="auto">
              <a:xfrm>
                <a:off x="3904342" y="2324272"/>
                <a:ext cx="2950748" cy="5338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rgbClr val="FF6680"/>
                    </a:solidFill>
                    <a:latin typeface="Dotum" panose="020B0600000101010101" pitchFamily="34" charset="-127"/>
                    <a:ea typeface="幼圆" panose="02010509060101010101" pitchFamily="49" charset="-122"/>
                  </a:rPr>
                  <a:t>交流分享</a:t>
                </a:r>
                <a:endParaRPr lang="zh-CN" altLang="en-US" sz="2000" b="1" dirty="0">
                  <a:solidFill>
                    <a:srgbClr val="FF6680"/>
                  </a:solidFill>
                  <a:latin typeface="Dotum" panose="020B0600000101010101" pitchFamily="34" charset="-127"/>
                  <a:ea typeface="幼圆" panose="02010509060101010101" pitchFamily="49" charset="-122"/>
                </a:endParaRPr>
              </a:p>
            </p:txBody>
          </p:sp>
        </p:grpSp>
        <p:cxnSp>
          <p:nvCxnSpPr>
            <p:cNvPr id="126" name="直接连接符 125"/>
            <p:cNvCxnSpPr>
              <a:stCxn id="129" idx="3"/>
            </p:cNvCxnSpPr>
            <p:nvPr/>
          </p:nvCxnSpPr>
          <p:spPr bwMode="auto">
            <a:xfrm>
              <a:off x="5353544" y="2551609"/>
              <a:ext cx="43526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29"/>
            <p:cNvSpPr txBox="1">
              <a:spLocks noChangeArrowheads="1"/>
            </p:cNvSpPr>
            <p:nvPr/>
          </p:nvSpPr>
          <p:spPr bwMode="auto">
            <a:xfrm>
              <a:off x="5892220" y="2406959"/>
              <a:ext cx="8730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 sz="160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03 min</a:t>
              </a:r>
              <a:endParaRPr lang="zh-CN" altLang="en-US" dirty="0"/>
            </a:p>
          </p:txBody>
        </p:sp>
      </p:grpSp>
      <p:grpSp>
        <p:nvGrpSpPr>
          <p:cNvPr id="130" name="组合 129"/>
          <p:cNvGrpSpPr/>
          <p:nvPr userDrawn="1"/>
        </p:nvGrpSpPr>
        <p:grpSpPr>
          <a:xfrm>
            <a:off x="6691741" y="3787695"/>
            <a:ext cx="4040926" cy="422492"/>
            <a:chOff x="2724308" y="2351554"/>
            <a:chExt cx="4040926" cy="422492"/>
          </a:xfrm>
        </p:grpSpPr>
        <p:grpSp>
          <p:nvGrpSpPr>
            <p:cNvPr id="131" name="组合 24"/>
            <p:cNvGrpSpPr/>
            <p:nvPr/>
          </p:nvGrpSpPr>
          <p:grpSpPr bwMode="auto">
            <a:xfrm>
              <a:off x="2724308" y="2351554"/>
              <a:ext cx="2629236" cy="422492"/>
              <a:chOff x="3350218" y="2324272"/>
              <a:chExt cx="3504872" cy="563738"/>
            </a:xfrm>
          </p:grpSpPr>
          <p:sp>
            <p:nvSpPr>
              <p:cNvPr id="134" name="椭圆 133"/>
              <p:cNvSpPr/>
              <p:nvPr/>
            </p:nvSpPr>
            <p:spPr>
              <a:xfrm>
                <a:off x="3350218" y="2398200"/>
                <a:ext cx="491327" cy="48981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Britannic Bold" panose="020B0903060703020204" pitchFamily="34" charset="0"/>
                    <a:ea typeface="微软雅黑" panose="020B0503020204020204" pitchFamily="34" charset="-122"/>
                  </a:rPr>
                  <a:t>G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文本框 21"/>
              <p:cNvSpPr txBox="1">
                <a:spLocks noChangeArrowheads="1"/>
              </p:cNvSpPr>
              <p:nvPr/>
            </p:nvSpPr>
            <p:spPr bwMode="auto">
              <a:xfrm>
                <a:off x="3904342" y="2324272"/>
                <a:ext cx="2950748" cy="5338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rgbClr val="A883BD"/>
                    </a:solidFill>
                    <a:latin typeface="Dotum" panose="020B0600000101010101" pitchFamily="34" charset="-127"/>
                    <a:ea typeface="幼圆" panose="02010509060101010101" pitchFamily="49" charset="-122"/>
                  </a:rPr>
                  <a:t>老师总结</a:t>
                </a:r>
                <a:endParaRPr lang="zh-CN" altLang="en-US" sz="2000" b="1" dirty="0">
                  <a:solidFill>
                    <a:srgbClr val="A883BD"/>
                  </a:solidFill>
                  <a:latin typeface="Dotum" panose="020B0600000101010101" pitchFamily="34" charset="-127"/>
                  <a:ea typeface="幼圆" panose="02010509060101010101" pitchFamily="49" charset="-122"/>
                </a:endParaRPr>
              </a:p>
            </p:txBody>
          </p:sp>
        </p:grpSp>
        <p:cxnSp>
          <p:nvCxnSpPr>
            <p:cNvPr id="132" name="直接连接符 131"/>
            <p:cNvCxnSpPr>
              <a:stCxn id="135" idx="3"/>
            </p:cNvCxnSpPr>
            <p:nvPr/>
          </p:nvCxnSpPr>
          <p:spPr bwMode="auto">
            <a:xfrm>
              <a:off x="5353544" y="2551609"/>
              <a:ext cx="43526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本框 29"/>
            <p:cNvSpPr txBox="1">
              <a:spLocks noChangeArrowheads="1"/>
            </p:cNvSpPr>
            <p:nvPr/>
          </p:nvSpPr>
          <p:spPr bwMode="auto">
            <a:xfrm>
              <a:off x="5892220" y="2406959"/>
              <a:ext cx="8730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 sz="160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03 min</a:t>
              </a:r>
              <a:endParaRPr lang="zh-CN" altLang="en-US" dirty="0"/>
            </a:p>
          </p:txBody>
        </p:sp>
      </p:grpSp>
      <p:sp>
        <p:nvSpPr>
          <p:cNvPr id="3" name="文本框 2"/>
          <p:cNvSpPr txBox="1"/>
          <p:nvPr userDrawn="1"/>
        </p:nvSpPr>
        <p:spPr>
          <a:xfrm>
            <a:off x="452120" y="1134110"/>
            <a:ext cx="156083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Contents</a:t>
            </a:r>
            <a:endParaRPr lang="en-US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 rot="21360000">
            <a:off x="9076055" y="5927725"/>
            <a:ext cx="3583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rgbClr val="E14B5E"/>
                </a:solidFill>
                <a:latin typeface="Soft Marshmallow" panose="02000500000000000000" charset="0"/>
                <a:cs typeface="Soft Marshmallow" panose="02000500000000000000" charset="0"/>
              </a:rPr>
              <a:t>S </a:t>
            </a:r>
            <a:r>
              <a:rPr lang="en-US" altLang="zh-CN" sz="5400">
                <a:solidFill>
                  <a:srgbClr val="156FA8"/>
                </a:solidFill>
                <a:latin typeface="Soft Marshmallow" panose="02000500000000000000" charset="0"/>
                <a:cs typeface="Soft Marshmallow" panose="02000500000000000000" charset="0"/>
              </a:rPr>
              <a:t>T </a:t>
            </a:r>
            <a:r>
              <a:rPr lang="en-US" altLang="zh-CN" sz="5400">
                <a:solidFill>
                  <a:srgbClr val="75B838"/>
                </a:solidFill>
                <a:latin typeface="Soft Marshmallow" panose="02000500000000000000" charset="0"/>
                <a:cs typeface="Soft Marshmallow" panose="02000500000000000000" charset="0"/>
              </a:rPr>
              <a:t>E </a:t>
            </a:r>
            <a:r>
              <a:rPr lang="en-US" altLang="zh-CN" sz="5400">
                <a:solidFill>
                  <a:srgbClr val="DED826"/>
                </a:solidFill>
                <a:latin typeface="Soft Marshmallow" panose="02000500000000000000" charset="0"/>
                <a:cs typeface="Soft Marshmallow" panose="02000500000000000000" charset="0"/>
              </a:rPr>
              <a:t>A </a:t>
            </a:r>
            <a:r>
              <a:rPr lang="en-US" altLang="zh-CN" sz="5400">
                <a:solidFill>
                  <a:srgbClr val="F3981B"/>
                </a:solidFill>
                <a:latin typeface="Soft Marshmallow" panose="02000500000000000000" charset="0"/>
                <a:cs typeface="Soft Marshmallow" panose="02000500000000000000" charset="0"/>
              </a:rPr>
              <a:t>M</a:t>
            </a:r>
            <a:endParaRPr lang="en-US" altLang="zh-CN" sz="5400">
              <a:solidFill>
                <a:srgbClr val="F3981B"/>
              </a:solidFill>
              <a:latin typeface="Soft Marshmallow" panose="02000500000000000000" charset="0"/>
              <a:cs typeface="Soft Marshmallow" panose="02000500000000000000" charset="0"/>
            </a:endParaRPr>
          </a:p>
        </p:txBody>
      </p:sp>
      <p:sp>
        <p:nvSpPr>
          <p:cNvPr id="9" name="圆角矩形 8"/>
          <p:cNvSpPr/>
          <p:nvPr userDrawn="1"/>
        </p:nvSpPr>
        <p:spPr>
          <a:xfrm>
            <a:off x="10348595" y="429895"/>
            <a:ext cx="1254760" cy="12084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/>
              <a:t>汇创未来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160497" y="3159305"/>
            <a:ext cx="5761503" cy="769441"/>
          </a:xfrm>
        </p:spPr>
        <p:txBody>
          <a:bodyPr anchor="b">
            <a:normAutofit/>
          </a:bodyPr>
          <a:lstStyle>
            <a:lvl1pPr>
              <a:defRPr sz="4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教学目标</a:t>
            </a:r>
            <a:endParaRPr lang="zh-CN" altLang="en-US" dirty="0"/>
          </a:p>
        </p:txBody>
      </p:sp>
      <p:sp>
        <p:nvSpPr>
          <p:cNvPr id="7" name="Rectangle 4"/>
          <p:cNvSpPr/>
          <p:nvPr userDrawn="1"/>
        </p:nvSpPr>
        <p:spPr>
          <a:xfrm>
            <a:off x="0" y="1780408"/>
            <a:ext cx="4267200" cy="3572508"/>
          </a:xfrm>
          <a:prstGeom prst="rect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/>
          <p:nvPr userDrawn="1"/>
        </p:nvSpPr>
        <p:spPr>
          <a:xfrm>
            <a:off x="11921924" y="1780408"/>
            <a:ext cx="270077" cy="3572508"/>
          </a:xfrm>
          <a:prstGeom prst="rect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891314" y="2403405"/>
            <a:ext cx="6299200" cy="2326511"/>
          </a:xfrm>
          <a:prstGeom prst="rect">
            <a:avLst/>
          </a:prstGeom>
          <a:noFill/>
          <a:ln w="28575">
            <a:solidFill>
              <a:srgbClr val="45AFC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1362075" y="2800350"/>
            <a:ext cx="1543050" cy="154305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 hasCustomPrompt="1"/>
          </p:nvPr>
        </p:nvSpPr>
        <p:spPr>
          <a:xfrm>
            <a:off x="1735893" y="2911096"/>
            <a:ext cx="795411" cy="1311128"/>
          </a:xfrm>
          <a:noFill/>
          <a:effectLst/>
        </p:spPr>
        <p:txBody>
          <a:bodyPr wrap="none" rtlCol="0">
            <a:spAutoFit/>
          </a:bodyPr>
          <a:lstStyle>
            <a:lvl1pPr marL="0" indent="0" algn="ctr">
              <a:buNone/>
              <a:defRPr lang="zh-CN" altLang="en-US" sz="8800" dirty="0">
                <a:solidFill>
                  <a:schemeClr val="bg1"/>
                </a:solidFill>
                <a:latin typeface="Britannic Bold" panose="020B0903060703020204" pitchFamily="34" charset="0"/>
                <a:ea typeface="方正姚体" panose="02010601030101010101" pitchFamily="2" charset="-122"/>
              </a:defRPr>
            </a:lvl1pPr>
          </a:lstStyle>
          <a:p>
            <a:pPr marL="0" lvl="0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217170" y="5607685"/>
            <a:ext cx="41668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solidFill>
                  <a:srgbClr val="E14B5E"/>
                </a:solidFill>
                <a:latin typeface="Soft Marshmallow" panose="02000500000000000000" charset="0"/>
                <a:cs typeface="Soft Marshmallow" panose="02000500000000000000" charset="0"/>
              </a:rPr>
              <a:t>S </a:t>
            </a:r>
            <a:r>
              <a:rPr lang="en-US" altLang="zh-CN" sz="7200">
                <a:solidFill>
                  <a:srgbClr val="156FA8"/>
                </a:solidFill>
                <a:latin typeface="Soft Marshmallow" panose="02000500000000000000" charset="0"/>
                <a:cs typeface="Soft Marshmallow" panose="02000500000000000000" charset="0"/>
              </a:rPr>
              <a:t>T </a:t>
            </a:r>
            <a:r>
              <a:rPr lang="en-US" altLang="zh-CN" sz="7200">
                <a:solidFill>
                  <a:srgbClr val="75B838"/>
                </a:solidFill>
                <a:latin typeface="Soft Marshmallow" panose="02000500000000000000" charset="0"/>
                <a:cs typeface="Soft Marshmallow" panose="02000500000000000000" charset="0"/>
              </a:rPr>
              <a:t>E </a:t>
            </a:r>
            <a:r>
              <a:rPr lang="en-US" altLang="zh-CN" sz="7200">
                <a:solidFill>
                  <a:srgbClr val="DED826"/>
                </a:solidFill>
                <a:latin typeface="Soft Marshmallow" panose="02000500000000000000" charset="0"/>
                <a:cs typeface="Soft Marshmallow" panose="02000500000000000000" charset="0"/>
              </a:rPr>
              <a:t>A </a:t>
            </a:r>
            <a:r>
              <a:rPr lang="en-US" altLang="zh-CN" sz="7200">
                <a:solidFill>
                  <a:srgbClr val="F3981B"/>
                </a:solidFill>
                <a:latin typeface="Soft Marshmallow" panose="02000500000000000000" charset="0"/>
                <a:cs typeface="Soft Marshmallow" panose="02000500000000000000" charset="0"/>
              </a:rPr>
              <a:t>M</a:t>
            </a:r>
            <a:endParaRPr lang="en-US" altLang="zh-CN" sz="7200">
              <a:solidFill>
                <a:srgbClr val="F3981B"/>
              </a:solidFill>
              <a:latin typeface="Soft Marshmallow" panose="02000500000000000000" charset="0"/>
              <a:cs typeface="Soft Marshmallow" panose="02000500000000000000" charset="0"/>
            </a:endParaRPr>
          </a:p>
        </p:txBody>
      </p:sp>
      <p:sp>
        <p:nvSpPr>
          <p:cNvPr id="9" name="圆角矩形 8"/>
          <p:cNvSpPr/>
          <p:nvPr userDrawn="1"/>
        </p:nvSpPr>
        <p:spPr>
          <a:xfrm>
            <a:off x="10348595" y="429895"/>
            <a:ext cx="1254760" cy="12084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/>
              <a:t>汇创未来</a:t>
            </a:r>
            <a:endParaRPr lang="zh-CN" altLang="en-US" sz="3600" b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带副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Rectangle 4"/>
          <p:cNvSpPr/>
          <p:nvPr userDrawn="1"/>
        </p:nvSpPr>
        <p:spPr>
          <a:xfrm>
            <a:off x="0" y="6257925"/>
            <a:ext cx="12192000" cy="600075"/>
          </a:xfrm>
          <a:prstGeom prst="rect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55949"/>
            <a:ext cx="12192000" cy="0"/>
          </a:xfrm>
          <a:prstGeom prst="line">
            <a:avLst/>
          </a:prstGeom>
          <a:ln w="9525" cap="flat" cmpd="sng" algn="ctr">
            <a:solidFill>
              <a:srgbClr val="45AFC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内容占位符 2"/>
          <p:cNvSpPr>
            <a:spLocks noGrp="1"/>
          </p:cNvSpPr>
          <p:nvPr>
            <p:ph idx="10" hasCustomPrompt="1"/>
          </p:nvPr>
        </p:nvSpPr>
        <p:spPr>
          <a:xfrm>
            <a:off x="451821" y="1857379"/>
            <a:ext cx="11261759" cy="41281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lnSpc>
                <a:spcPct val="15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400" indent="0">
              <a:lnSpc>
                <a:spcPct val="15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600" indent="0">
              <a:lnSpc>
                <a:spcPct val="15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0" indent="0">
              <a:lnSpc>
                <a:spcPct val="15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1"/>
          </p:nvPr>
        </p:nvSpPr>
        <p:spPr>
          <a:xfrm>
            <a:off x="451821" y="1238493"/>
            <a:ext cx="11261758" cy="48553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3" name="文本框 2"/>
          <p:cNvSpPr txBox="1"/>
          <p:nvPr userDrawn="1"/>
        </p:nvSpPr>
        <p:spPr>
          <a:xfrm rot="21360000">
            <a:off x="9076055" y="5927725"/>
            <a:ext cx="3583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rgbClr val="E14B5E"/>
                </a:solidFill>
                <a:latin typeface="Soft Marshmallow" panose="02000500000000000000" charset="0"/>
                <a:cs typeface="Soft Marshmallow" panose="02000500000000000000" charset="0"/>
              </a:rPr>
              <a:t>S </a:t>
            </a:r>
            <a:r>
              <a:rPr lang="en-US" altLang="zh-CN" sz="5400">
                <a:solidFill>
                  <a:srgbClr val="156FA8"/>
                </a:solidFill>
                <a:latin typeface="Soft Marshmallow" panose="02000500000000000000" charset="0"/>
                <a:cs typeface="Soft Marshmallow" panose="02000500000000000000" charset="0"/>
              </a:rPr>
              <a:t>T </a:t>
            </a:r>
            <a:r>
              <a:rPr lang="en-US" altLang="zh-CN" sz="5400">
                <a:solidFill>
                  <a:srgbClr val="75B838"/>
                </a:solidFill>
                <a:latin typeface="Soft Marshmallow" panose="02000500000000000000" charset="0"/>
                <a:cs typeface="Soft Marshmallow" panose="02000500000000000000" charset="0"/>
              </a:rPr>
              <a:t>E </a:t>
            </a:r>
            <a:r>
              <a:rPr lang="en-US" altLang="zh-CN" sz="5400">
                <a:solidFill>
                  <a:srgbClr val="DED826"/>
                </a:solidFill>
                <a:latin typeface="Soft Marshmallow" panose="02000500000000000000" charset="0"/>
                <a:cs typeface="Soft Marshmallow" panose="02000500000000000000" charset="0"/>
              </a:rPr>
              <a:t>A </a:t>
            </a:r>
            <a:r>
              <a:rPr lang="en-US" altLang="zh-CN" sz="5400">
                <a:solidFill>
                  <a:srgbClr val="F3981B"/>
                </a:solidFill>
                <a:latin typeface="Soft Marshmallow" panose="02000500000000000000" charset="0"/>
                <a:cs typeface="Soft Marshmallow" panose="02000500000000000000" charset="0"/>
              </a:rPr>
              <a:t>M</a:t>
            </a:r>
            <a:endParaRPr lang="en-US" altLang="zh-CN" sz="5400">
              <a:solidFill>
                <a:srgbClr val="F3981B"/>
              </a:solidFill>
              <a:latin typeface="Soft Marshmallow" panose="02000500000000000000" charset="0"/>
              <a:cs typeface="Soft Marshmallow" panose="02000500000000000000" charset="0"/>
            </a:endParaRPr>
          </a:p>
        </p:txBody>
      </p:sp>
      <p:sp>
        <p:nvSpPr>
          <p:cNvPr id="9" name="圆角矩形 8"/>
          <p:cNvSpPr/>
          <p:nvPr userDrawn="1"/>
        </p:nvSpPr>
        <p:spPr>
          <a:xfrm>
            <a:off x="10348595" y="429895"/>
            <a:ext cx="1254760" cy="12084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/>
              <a:t>汇创未来</a:t>
            </a:r>
            <a:endParaRPr lang="zh-CN" altLang="en-US" sz="3600" b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Rectangle 4"/>
          <p:cNvSpPr/>
          <p:nvPr userDrawn="1"/>
        </p:nvSpPr>
        <p:spPr>
          <a:xfrm>
            <a:off x="0" y="6257925"/>
            <a:ext cx="12192000" cy="600075"/>
          </a:xfrm>
          <a:prstGeom prst="rect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955949"/>
            <a:ext cx="12192000" cy="0"/>
          </a:xfrm>
          <a:prstGeom prst="line">
            <a:avLst/>
          </a:prstGeom>
          <a:ln w="9525" cap="flat" cmpd="sng" algn="ctr">
            <a:solidFill>
              <a:srgbClr val="45AFC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 userDrawn="1"/>
        </p:nvSpPr>
        <p:spPr>
          <a:xfrm rot="21360000">
            <a:off x="9076055" y="5927725"/>
            <a:ext cx="3583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rgbClr val="E14B5E"/>
                </a:solidFill>
                <a:latin typeface="Soft Marshmallow" panose="02000500000000000000" charset="0"/>
                <a:cs typeface="Soft Marshmallow" panose="02000500000000000000" charset="0"/>
              </a:rPr>
              <a:t>S </a:t>
            </a:r>
            <a:r>
              <a:rPr lang="en-US" altLang="zh-CN" sz="5400">
                <a:solidFill>
                  <a:srgbClr val="156FA8"/>
                </a:solidFill>
                <a:latin typeface="Soft Marshmallow" panose="02000500000000000000" charset="0"/>
                <a:cs typeface="Soft Marshmallow" panose="02000500000000000000" charset="0"/>
              </a:rPr>
              <a:t>T </a:t>
            </a:r>
            <a:r>
              <a:rPr lang="en-US" altLang="zh-CN" sz="5400">
                <a:solidFill>
                  <a:srgbClr val="75B838"/>
                </a:solidFill>
                <a:latin typeface="Soft Marshmallow" panose="02000500000000000000" charset="0"/>
                <a:cs typeface="Soft Marshmallow" panose="02000500000000000000" charset="0"/>
              </a:rPr>
              <a:t>E </a:t>
            </a:r>
            <a:r>
              <a:rPr lang="en-US" altLang="zh-CN" sz="5400">
                <a:solidFill>
                  <a:srgbClr val="DED826"/>
                </a:solidFill>
                <a:latin typeface="Soft Marshmallow" panose="02000500000000000000" charset="0"/>
                <a:cs typeface="Soft Marshmallow" panose="02000500000000000000" charset="0"/>
              </a:rPr>
              <a:t>A </a:t>
            </a:r>
            <a:r>
              <a:rPr lang="en-US" altLang="zh-CN" sz="5400">
                <a:solidFill>
                  <a:srgbClr val="F3981B"/>
                </a:solidFill>
                <a:latin typeface="Soft Marshmallow" panose="02000500000000000000" charset="0"/>
                <a:cs typeface="Soft Marshmallow" panose="02000500000000000000" charset="0"/>
              </a:rPr>
              <a:t>M</a:t>
            </a:r>
            <a:endParaRPr lang="en-US" altLang="zh-CN" sz="5400">
              <a:solidFill>
                <a:srgbClr val="F3981B"/>
              </a:solidFill>
              <a:latin typeface="Soft Marshmallow" panose="02000500000000000000" charset="0"/>
              <a:cs typeface="Soft Marshmallow" panose="02000500000000000000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/>
          <p:nvPr userDrawn="1"/>
        </p:nvSpPr>
        <p:spPr>
          <a:xfrm>
            <a:off x="0" y="6257925"/>
            <a:ext cx="12192000" cy="600075"/>
          </a:xfrm>
          <a:prstGeom prst="rect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955949"/>
            <a:ext cx="12192000" cy="0"/>
          </a:xfrm>
          <a:prstGeom prst="line">
            <a:avLst/>
          </a:prstGeom>
          <a:ln w="9525" cap="flat" cmpd="sng" algn="ctr">
            <a:solidFill>
              <a:srgbClr val="45AFC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任意多边形 4"/>
          <p:cNvSpPr/>
          <p:nvPr userDrawn="1"/>
        </p:nvSpPr>
        <p:spPr>
          <a:xfrm>
            <a:off x="88135" y="1018191"/>
            <a:ext cx="2876550" cy="870756"/>
          </a:xfrm>
          <a:custGeom>
            <a:avLst/>
            <a:gdLst>
              <a:gd name="connsiteX0" fmla="*/ 0 w 2476500"/>
              <a:gd name="connsiteY0" fmla="*/ 0 h 906463"/>
              <a:gd name="connsiteX1" fmla="*/ 2476500 w 2476500"/>
              <a:gd name="connsiteY1" fmla="*/ 0 h 906463"/>
              <a:gd name="connsiteX2" fmla="*/ 2476500 w 2476500"/>
              <a:gd name="connsiteY2" fmla="*/ 679847 h 906463"/>
              <a:gd name="connsiteX3" fmla="*/ 1238250 w 2476500"/>
              <a:gd name="connsiteY3" fmla="*/ 906463 h 906463"/>
              <a:gd name="connsiteX4" fmla="*/ 0 w 2476500"/>
              <a:gd name="connsiteY4" fmla="*/ 679847 h 90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906463">
                <a:moveTo>
                  <a:pt x="0" y="0"/>
                </a:moveTo>
                <a:lnTo>
                  <a:pt x="2476500" y="0"/>
                </a:lnTo>
                <a:lnTo>
                  <a:pt x="2476500" y="679847"/>
                </a:lnTo>
                <a:lnTo>
                  <a:pt x="1238250" y="906463"/>
                </a:lnTo>
                <a:lnTo>
                  <a:pt x="0" y="679847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kern="0" dirty="0">
                <a:solidFill>
                  <a:srgbClr val="FF8A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Contents</a:t>
            </a:r>
            <a:endParaRPr lang="en-US" altLang="zh-CN" sz="4000" kern="0" dirty="0">
              <a:solidFill>
                <a:srgbClr val="FF8A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2" name="标题 1"/>
          <p:cNvSpPr>
            <a:spLocks noGrp="1"/>
          </p:cNvSpPr>
          <p:nvPr>
            <p:ph type="title"/>
          </p:nvPr>
        </p:nvSpPr>
        <p:spPr>
          <a:xfrm>
            <a:off x="451821" y="171406"/>
            <a:ext cx="9224614" cy="59082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框 2"/>
          <p:cNvSpPr txBox="1"/>
          <p:nvPr userDrawn="1"/>
        </p:nvSpPr>
        <p:spPr>
          <a:xfrm rot="21360000">
            <a:off x="9076055" y="5927725"/>
            <a:ext cx="3583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rgbClr val="E14B5E"/>
                </a:solidFill>
                <a:latin typeface="Soft Marshmallow" panose="02000500000000000000" charset="0"/>
                <a:cs typeface="Soft Marshmallow" panose="02000500000000000000" charset="0"/>
              </a:rPr>
              <a:t>S </a:t>
            </a:r>
            <a:r>
              <a:rPr lang="en-US" altLang="zh-CN" sz="5400">
                <a:solidFill>
                  <a:srgbClr val="156FA8"/>
                </a:solidFill>
                <a:latin typeface="Soft Marshmallow" panose="02000500000000000000" charset="0"/>
                <a:cs typeface="Soft Marshmallow" panose="02000500000000000000" charset="0"/>
              </a:rPr>
              <a:t>T </a:t>
            </a:r>
            <a:r>
              <a:rPr lang="en-US" altLang="zh-CN" sz="5400">
                <a:solidFill>
                  <a:srgbClr val="75B838"/>
                </a:solidFill>
                <a:latin typeface="Soft Marshmallow" panose="02000500000000000000" charset="0"/>
                <a:cs typeface="Soft Marshmallow" panose="02000500000000000000" charset="0"/>
              </a:rPr>
              <a:t>E </a:t>
            </a:r>
            <a:r>
              <a:rPr lang="en-US" altLang="zh-CN" sz="5400">
                <a:solidFill>
                  <a:srgbClr val="DED826"/>
                </a:solidFill>
                <a:latin typeface="Soft Marshmallow" panose="02000500000000000000" charset="0"/>
                <a:cs typeface="Soft Marshmallow" panose="02000500000000000000" charset="0"/>
              </a:rPr>
              <a:t>A </a:t>
            </a:r>
            <a:r>
              <a:rPr lang="en-US" altLang="zh-CN" sz="5400">
                <a:solidFill>
                  <a:srgbClr val="F3981B"/>
                </a:solidFill>
                <a:latin typeface="Soft Marshmallow" panose="02000500000000000000" charset="0"/>
                <a:cs typeface="Soft Marshmallow" panose="02000500000000000000" charset="0"/>
              </a:rPr>
              <a:t>M</a:t>
            </a:r>
            <a:endParaRPr lang="en-US" altLang="zh-CN" sz="5400">
              <a:solidFill>
                <a:srgbClr val="F3981B"/>
              </a:solidFill>
              <a:latin typeface="Soft Marshmallow" panose="02000500000000000000" charset="0"/>
              <a:cs typeface="Soft Marshmallow" panose="02000500000000000000" charset="0"/>
            </a:endParaRPr>
          </a:p>
        </p:txBody>
      </p:sp>
      <p:sp>
        <p:nvSpPr>
          <p:cNvPr id="9" name="圆角矩形 8"/>
          <p:cNvSpPr/>
          <p:nvPr userDrawn="1"/>
        </p:nvSpPr>
        <p:spPr>
          <a:xfrm>
            <a:off x="10363835" y="537845"/>
            <a:ext cx="1254760" cy="12084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/>
              <a:t>汇创未来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/>
          <p:nvPr userDrawn="1"/>
        </p:nvSpPr>
        <p:spPr>
          <a:xfrm>
            <a:off x="0" y="6257925"/>
            <a:ext cx="12192000" cy="600075"/>
          </a:xfrm>
          <a:prstGeom prst="rect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 rot="21360000">
            <a:off x="9076055" y="5927725"/>
            <a:ext cx="3583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rgbClr val="E14B5E"/>
                </a:solidFill>
                <a:latin typeface="Soft Marshmallow" panose="02000500000000000000" charset="0"/>
                <a:cs typeface="Soft Marshmallow" panose="02000500000000000000" charset="0"/>
              </a:rPr>
              <a:t>S </a:t>
            </a:r>
            <a:r>
              <a:rPr lang="en-US" altLang="zh-CN" sz="5400">
                <a:solidFill>
                  <a:srgbClr val="156FA8"/>
                </a:solidFill>
                <a:latin typeface="Soft Marshmallow" panose="02000500000000000000" charset="0"/>
                <a:cs typeface="Soft Marshmallow" panose="02000500000000000000" charset="0"/>
              </a:rPr>
              <a:t>T </a:t>
            </a:r>
            <a:r>
              <a:rPr lang="en-US" altLang="zh-CN" sz="5400">
                <a:solidFill>
                  <a:srgbClr val="75B838"/>
                </a:solidFill>
                <a:latin typeface="Soft Marshmallow" panose="02000500000000000000" charset="0"/>
                <a:cs typeface="Soft Marshmallow" panose="02000500000000000000" charset="0"/>
              </a:rPr>
              <a:t>E </a:t>
            </a:r>
            <a:r>
              <a:rPr lang="en-US" altLang="zh-CN" sz="5400">
                <a:solidFill>
                  <a:srgbClr val="DED826"/>
                </a:solidFill>
                <a:latin typeface="Soft Marshmallow" panose="02000500000000000000" charset="0"/>
                <a:cs typeface="Soft Marshmallow" panose="02000500000000000000" charset="0"/>
              </a:rPr>
              <a:t>A </a:t>
            </a:r>
            <a:r>
              <a:rPr lang="en-US" altLang="zh-CN" sz="5400">
                <a:solidFill>
                  <a:srgbClr val="F3981B"/>
                </a:solidFill>
                <a:latin typeface="Soft Marshmallow" panose="02000500000000000000" charset="0"/>
                <a:cs typeface="Soft Marshmallow" panose="02000500000000000000" charset="0"/>
              </a:rPr>
              <a:t>M</a:t>
            </a:r>
            <a:endParaRPr lang="en-US" altLang="zh-CN" sz="5400">
              <a:solidFill>
                <a:srgbClr val="F3981B"/>
              </a:solidFill>
              <a:latin typeface="Soft Marshmallow" panose="02000500000000000000" charset="0"/>
              <a:cs typeface="Soft Marshmallow" panose="02000500000000000000" charset="0"/>
            </a:endParaRPr>
          </a:p>
        </p:txBody>
      </p:sp>
      <p:sp>
        <p:nvSpPr>
          <p:cNvPr id="9" name="圆角矩形 8"/>
          <p:cNvSpPr/>
          <p:nvPr userDrawn="1"/>
        </p:nvSpPr>
        <p:spPr>
          <a:xfrm>
            <a:off x="10348595" y="429895"/>
            <a:ext cx="1254760" cy="12084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/>
              <a:t>汇创未来</a:t>
            </a:r>
            <a:endParaRPr lang="zh-CN" altLang="en-US" sz="3600" b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完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/>
          <p:nvPr userDrawn="1"/>
        </p:nvSpPr>
        <p:spPr>
          <a:xfrm>
            <a:off x="2569516" y="2500121"/>
            <a:ext cx="5915967" cy="1410192"/>
          </a:xfrm>
          <a:prstGeom prst="rect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2606499" y="2597392"/>
            <a:ext cx="584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04b_21" panose="00000400000000000000" pitchFamily="2" charset="0"/>
              </a:rPr>
              <a:t>THANKS</a:t>
            </a:r>
            <a:endParaRPr lang="zh-CN" altLang="en-US" sz="6600" dirty="0">
              <a:solidFill>
                <a:schemeClr val="bg1"/>
              </a:solidFill>
              <a:latin typeface="04b_21" panose="00000400000000000000" pitchFamily="2" charset="0"/>
            </a:endParaRPr>
          </a:p>
        </p:txBody>
      </p:sp>
      <p:sp>
        <p:nvSpPr>
          <p:cNvPr id="10" name="Rectangle 4"/>
          <p:cNvSpPr/>
          <p:nvPr userDrawn="1"/>
        </p:nvSpPr>
        <p:spPr>
          <a:xfrm>
            <a:off x="0" y="5549900"/>
            <a:ext cx="12192000" cy="1308099"/>
          </a:xfrm>
          <a:prstGeom prst="rect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0782">
            <a:off x="9278314" y="2776632"/>
            <a:ext cx="1133826" cy="25607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412" y="552726"/>
            <a:ext cx="1538100" cy="2176556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300026" y="5880782"/>
            <a:ext cx="528956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汇创</a:t>
            </a:r>
            <a:r>
              <a:rPr lang="zh-CN" altLang="en-US" sz="36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STEAM </a:t>
            </a:r>
            <a:r>
              <a:rPr lang="zh-CN" altLang="en-US" sz="36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教育</a:t>
            </a:r>
            <a:endParaRPr lang="zh-CN" altLang="en-US" sz="3600" dirty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7766685" y="5443855"/>
            <a:ext cx="38620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7200">
                <a:solidFill>
                  <a:srgbClr val="E14B5E"/>
                </a:solidFill>
                <a:latin typeface="Soft Marshmallow" panose="02000500000000000000" charset="0"/>
                <a:cs typeface="Soft Marshmallow" panose="02000500000000000000" charset="0"/>
                <a:sym typeface="+mn-ea"/>
              </a:rPr>
              <a:t>S </a:t>
            </a:r>
            <a:r>
              <a:rPr lang="en-US" altLang="zh-CN" sz="7200">
                <a:solidFill>
                  <a:srgbClr val="156FA8"/>
                </a:solidFill>
                <a:latin typeface="Soft Marshmallow" panose="02000500000000000000" charset="0"/>
                <a:cs typeface="Soft Marshmallow" panose="02000500000000000000" charset="0"/>
                <a:sym typeface="+mn-ea"/>
              </a:rPr>
              <a:t>T </a:t>
            </a:r>
            <a:r>
              <a:rPr lang="en-US" altLang="zh-CN" sz="7200">
                <a:solidFill>
                  <a:srgbClr val="75B838"/>
                </a:solidFill>
                <a:latin typeface="Soft Marshmallow" panose="02000500000000000000" charset="0"/>
                <a:cs typeface="Soft Marshmallow" panose="02000500000000000000" charset="0"/>
                <a:sym typeface="+mn-ea"/>
              </a:rPr>
              <a:t>E </a:t>
            </a:r>
            <a:r>
              <a:rPr lang="en-US" altLang="zh-CN" sz="7200">
                <a:solidFill>
                  <a:srgbClr val="DED826"/>
                </a:solidFill>
                <a:latin typeface="Soft Marshmallow" panose="02000500000000000000" charset="0"/>
                <a:cs typeface="Soft Marshmallow" panose="02000500000000000000" charset="0"/>
                <a:sym typeface="+mn-ea"/>
              </a:rPr>
              <a:t>A </a:t>
            </a:r>
            <a:r>
              <a:rPr lang="en-US" altLang="zh-CN" sz="7200">
                <a:solidFill>
                  <a:srgbClr val="F3981B"/>
                </a:solidFill>
                <a:latin typeface="Soft Marshmallow" panose="02000500000000000000" charset="0"/>
                <a:cs typeface="Soft Marshmallow" panose="02000500000000000000" charset="0"/>
                <a:sym typeface="+mn-ea"/>
              </a:rPr>
              <a:t>M</a:t>
            </a:r>
            <a:endParaRPr lang="en-US" altLang="zh-CN" sz="7200">
              <a:solidFill>
                <a:srgbClr val="F3981B"/>
              </a:solidFill>
              <a:latin typeface="Soft Marshmallow" panose="02000500000000000000" charset="0"/>
              <a:cs typeface="Soft Marshmallow" panose="02000500000000000000" charset="0"/>
            </a:endParaRPr>
          </a:p>
        </p:txBody>
      </p:sp>
      <p:sp>
        <p:nvSpPr>
          <p:cNvPr id="9" name="圆角矩形 8"/>
          <p:cNvSpPr/>
          <p:nvPr userDrawn="1"/>
        </p:nvSpPr>
        <p:spPr>
          <a:xfrm>
            <a:off x="10348595" y="429895"/>
            <a:ext cx="1254760" cy="12084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/>
              <a:t>汇创未来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1821" y="171406"/>
            <a:ext cx="9224614" cy="590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1821" y="1238493"/>
            <a:ext cx="11261759" cy="4746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3078479" y="-1465420"/>
            <a:ext cx="694006" cy="1258675"/>
          </a:xfrm>
          <a:prstGeom prst="rect">
            <a:avLst/>
          </a:prstGeom>
          <a:solidFill>
            <a:srgbClr val="80A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3772485" y="-1465420"/>
            <a:ext cx="694006" cy="1258675"/>
          </a:xfrm>
          <a:prstGeom prst="rect">
            <a:avLst/>
          </a:prstGeom>
          <a:solidFill>
            <a:srgbClr val="FEB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466491" y="-1465420"/>
            <a:ext cx="694006" cy="1258675"/>
          </a:xfrm>
          <a:prstGeom prst="rect">
            <a:avLst/>
          </a:prstGeom>
          <a:solidFill>
            <a:srgbClr val="A8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160498" y="-1465420"/>
            <a:ext cx="694006" cy="1258675"/>
          </a:xfrm>
          <a:prstGeom prst="rect">
            <a:avLst/>
          </a:prstGeom>
          <a:solidFill>
            <a:srgbClr val="FF6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854504" y="-1465420"/>
            <a:ext cx="694006" cy="1258675"/>
          </a:xfrm>
          <a:prstGeom prst="rect">
            <a:avLst/>
          </a:prstGeom>
          <a:solidFill>
            <a:srgbClr val="45A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microsoft.com/office/2007/relationships/hdphoto" Target="../media/image11.wdp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7.png"/><Relationship Id="rId2" Type="http://schemas.microsoft.com/office/2007/relationships/hdphoto" Target="../media/image16.wdp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microsoft.com/office/2007/relationships/hdphoto" Target="../media/image24.wdp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microsoft.com/office/2007/relationships/hdphoto" Target="../media/image26.wdp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microsoft.com/office/2007/relationships/hdphoto" Target="../media/image28.wdp"/><Relationship Id="rId1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4800600" y="2521625"/>
            <a:ext cx="64389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汇创</a:t>
            </a:r>
            <a:r>
              <a:rPr lang="zh-CN" altLang="en-US" sz="4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STEAM </a:t>
            </a:r>
            <a:r>
              <a:rPr lang="zh-CN" altLang="en-US" sz="4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en-US" altLang="zh-CN" sz="4800" b="1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287012" y="5129544"/>
            <a:ext cx="34829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课：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闪烁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078479" y="-1465420"/>
            <a:ext cx="694006" cy="1258675"/>
          </a:xfrm>
          <a:prstGeom prst="rect">
            <a:avLst/>
          </a:prstGeom>
          <a:solidFill>
            <a:srgbClr val="80A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772485" y="-1465420"/>
            <a:ext cx="694006" cy="1258675"/>
          </a:xfrm>
          <a:prstGeom prst="rect">
            <a:avLst/>
          </a:prstGeom>
          <a:solidFill>
            <a:srgbClr val="FEB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466491" y="-1465420"/>
            <a:ext cx="694006" cy="1258675"/>
          </a:xfrm>
          <a:prstGeom prst="rect">
            <a:avLst/>
          </a:prstGeom>
          <a:solidFill>
            <a:srgbClr val="A8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60498" y="-1465420"/>
            <a:ext cx="694006" cy="1258675"/>
          </a:xfrm>
          <a:prstGeom prst="rect">
            <a:avLst/>
          </a:prstGeom>
          <a:solidFill>
            <a:srgbClr val="FF6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854504" y="-1465420"/>
            <a:ext cx="694006" cy="1258675"/>
          </a:xfrm>
          <a:prstGeom prst="rect">
            <a:avLst/>
          </a:prstGeom>
          <a:solidFill>
            <a:srgbClr val="45A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Mixly</a:t>
            </a:r>
            <a:r>
              <a:rPr lang="en-US" altLang="zh-CN" dirty="0"/>
              <a:t> </a:t>
            </a:r>
            <a:r>
              <a:rPr lang="zh-CN" altLang="en-US" dirty="0"/>
              <a:t>编程环境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812" y="1116527"/>
            <a:ext cx="7596016" cy="5040781"/>
          </a:xfrm>
          <a:prstGeom prst="rect">
            <a:avLst/>
          </a:prstGeom>
        </p:spPr>
      </p:pic>
      <p:sp>
        <p:nvSpPr>
          <p:cNvPr id="14" name="矩形: 圆角 13"/>
          <p:cNvSpPr/>
          <p:nvPr/>
        </p:nvSpPr>
        <p:spPr>
          <a:xfrm>
            <a:off x="2499812" y="1332279"/>
            <a:ext cx="1193547" cy="3949822"/>
          </a:xfrm>
          <a:prstGeom prst="roundRect">
            <a:avLst>
              <a:gd name="adj" fmla="val 5943"/>
            </a:avLst>
          </a:prstGeom>
          <a:noFill/>
          <a:ln w="31750" cap="flat" cmpd="sng" algn="ctr">
            <a:solidFill>
              <a:srgbClr val="FF668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6680"/>
              </a:solidFill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3764769" y="1332279"/>
            <a:ext cx="4301164" cy="3943726"/>
          </a:xfrm>
          <a:prstGeom prst="roundRect">
            <a:avLst>
              <a:gd name="adj" fmla="val 1940"/>
            </a:avLst>
          </a:prstGeom>
          <a:noFill/>
          <a:ln w="31750" cap="flat" cmpd="sng" algn="ctr">
            <a:solidFill>
              <a:srgbClr val="80AD3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: 圆角 15"/>
          <p:cNvSpPr/>
          <p:nvPr/>
        </p:nvSpPr>
        <p:spPr>
          <a:xfrm>
            <a:off x="2499812" y="5322372"/>
            <a:ext cx="7596016" cy="317869"/>
          </a:xfrm>
          <a:prstGeom prst="roundRect">
            <a:avLst>
              <a:gd name="adj" fmla="val 28535"/>
            </a:avLst>
          </a:prstGeom>
          <a:noFill/>
          <a:ln w="31750" cap="flat" cmpd="sng" algn="ctr">
            <a:solidFill>
              <a:srgbClr val="FEBC3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EBC30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2499812" y="5680513"/>
            <a:ext cx="7596016" cy="460232"/>
          </a:xfrm>
          <a:prstGeom prst="roundRect">
            <a:avLst>
              <a:gd name="adj" fmla="val 20472"/>
            </a:avLst>
          </a:prstGeom>
          <a:noFill/>
          <a:ln w="31750" cap="flat" cmpd="sng" algn="ctr">
            <a:solidFill>
              <a:srgbClr val="45AFC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5AFC5"/>
              </a:solidFill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326127" y="1358693"/>
            <a:ext cx="1456491" cy="1064971"/>
          </a:xfrm>
          <a:prstGeom prst="roundRect">
            <a:avLst>
              <a:gd name="adj" fmla="val 946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指令区：</a:t>
            </a:r>
            <a:endParaRPr lang="en-US" altLang="zh-CN" sz="1600" dirty="0"/>
          </a:p>
          <a:p>
            <a:pPr algn="ctr"/>
            <a:r>
              <a:rPr lang="zh-CN" altLang="en-US" sz="1600" dirty="0"/>
              <a:t>提供丰富的模块选择</a:t>
            </a:r>
            <a:endParaRPr lang="zh-CN" altLang="en-US" sz="1600" dirty="0"/>
          </a:p>
        </p:txBody>
      </p:sp>
      <p:sp>
        <p:nvSpPr>
          <p:cNvPr id="21" name="矩形: 圆角 20"/>
          <p:cNvSpPr/>
          <p:nvPr/>
        </p:nvSpPr>
        <p:spPr>
          <a:xfrm>
            <a:off x="8942013" y="1331584"/>
            <a:ext cx="2083480" cy="1232482"/>
          </a:xfrm>
          <a:prstGeom prst="roundRect">
            <a:avLst>
              <a:gd name="adj" fmla="val 734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脚本区：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将需要的模块拖动到此区域，形成可执行的脚本程序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8942013" y="4113413"/>
            <a:ext cx="2083480" cy="854662"/>
          </a:xfrm>
          <a:prstGeom prst="roundRect">
            <a:avLst>
              <a:gd name="adj" fmla="val 125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快捷按钮：</a:t>
            </a:r>
            <a:endParaRPr lang="en-US" altLang="zh-CN" sz="1600" dirty="0"/>
          </a:p>
          <a:p>
            <a:pPr algn="ctr"/>
            <a:r>
              <a:rPr lang="zh-CN" altLang="en-US" sz="1600" dirty="0"/>
              <a:t>编译、上传</a:t>
            </a:r>
            <a:endParaRPr lang="en-US" altLang="zh-CN" sz="1600" dirty="0"/>
          </a:p>
          <a:p>
            <a:pPr algn="ctr"/>
            <a:r>
              <a:rPr lang="zh-CN" altLang="en-US" sz="1600" dirty="0"/>
              <a:t>文件操作等</a:t>
            </a:r>
            <a:endParaRPr lang="zh-CN" altLang="en-US" sz="1600" dirty="0"/>
          </a:p>
        </p:txBody>
      </p:sp>
      <p:sp>
        <p:nvSpPr>
          <p:cNvPr id="29" name="矩形: 圆角 28"/>
          <p:cNvSpPr/>
          <p:nvPr/>
        </p:nvSpPr>
        <p:spPr>
          <a:xfrm>
            <a:off x="326127" y="5199916"/>
            <a:ext cx="1452673" cy="940829"/>
          </a:xfrm>
          <a:prstGeom prst="roundRect">
            <a:avLst>
              <a:gd name="adj" fmla="val 1132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调试区：</a:t>
            </a:r>
            <a:endParaRPr lang="en-US" altLang="zh-CN" sz="1600" dirty="0"/>
          </a:p>
          <a:p>
            <a:pPr algn="ctr"/>
            <a:r>
              <a:rPr lang="zh-CN" altLang="en-US" sz="1600" dirty="0"/>
              <a:t>显示调试信息</a:t>
            </a:r>
            <a:endParaRPr lang="zh-CN" altLang="en-US" sz="1600" dirty="0"/>
          </a:p>
        </p:txBody>
      </p:sp>
      <p:cxnSp>
        <p:nvCxnSpPr>
          <p:cNvPr id="9" name="直接箭头连接符 8"/>
          <p:cNvCxnSpPr>
            <a:stCxn id="18" idx="0"/>
            <a:endCxn id="14" idx="0"/>
          </p:cNvCxnSpPr>
          <p:nvPr/>
        </p:nvCxnSpPr>
        <p:spPr>
          <a:xfrm flipV="1">
            <a:off x="1054373" y="1332279"/>
            <a:ext cx="2042213" cy="26414"/>
          </a:xfrm>
          <a:prstGeom prst="straightConnector1">
            <a:avLst/>
          </a:prstGeom>
          <a:ln w="31750">
            <a:solidFill>
              <a:srgbClr val="FF668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5" idx="0"/>
            <a:endCxn id="21" idx="0"/>
          </p:cNvCxnSpPr>
          <p:nvPr/>
        </p:nvCxnSpPr>
        <p:spPr>
          <a:xfrm flipV="1">
            <a:off x="5915351" y="1331584"/>
            <a:ext cx="4068402" cy="695"/>
          </a:xfrm>
          <a:prstGeom prst="straightConnector1">
            <a:avLst/>
          </a:prstGeom>
          <a:ln w="31750">
            <a:solidFill>
              <a:srgbClr val="80AD3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2"/>
            <a:endCxn id="17" idx="2"/>
          </p:cNvCxnSpPr>
          <p:nvPr/>
        </p:nvCxnSpPr>
        <p:spPr>
          <a:xfrm>
            <a:off x="1052464" y="6140745"/>
            <a:ext cx="5245356" cy="0"/>
          </a:xfrm>
          <a:prstGeom prst="straightConnector1">
            <a:avLst/>
          </a:prstGeom>
          <a:ln w="31750">
            <a:solidFill>
              <a:srgbClr val="45AFC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8" idx="1"/>
          </p:cNvCxnSpPr>
          <p:nvPr/>
        </p:nvCxnSpPr>
        <p:spPr>
          <a:xfrm>
            <a:off x="8942013" y="4540744"/>
            <a:ext cx="0" cy="778193"/>
          </a:xfrm>
          <a:prstGeom prst="straightConnector1">
            <a:avLst/>
          </a:prstGeom>
          <a:ln w="31750">
            <a:solidFill>
              <a:srgbClr val="FEBC3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078479" y="-1465420"/>
            <a:ext cx="694006" cy="1258675"/>
          </a:xfrm>
          <a:prstGeom prst="rect">
            <a:avLst/>
          </a:prstGeom>
          <a:solidFill>
            <a:srgbClr val="80A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772485" y="-1465420"/>
            <a:ext cx="694006" cy="1258675"/>
          </a:xfrm>
          <a:prstGeom prst="rect">
            <a:avLst/>
          </a:prstGeom>
          <a:solidFill>
            <a:srgbClr val="FEB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466491" y="-1465420"/>
            <a:ext cx="694006" cy="1258675"/>
          </a:xfrm>
          <a:prstGeom prst="rect">
            <a:avLst/>
          </a:prstGeom>
          <a:solidFill>
            <a:srgbClr val="A8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60498" y="-1465420"/>
            <a:ext cx="694006" cy="1258675"/>
          </a:xfrm>
          <a:prstGeom prst="rect">
            <a:avLst/>
          </a:prstGeom>
          <a:solidFill>
            <a:srgbClr val="FF6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854504" y="-1465420"/>
            <a:ext cx="694006" cy="1258675"/>
          </a:xfrm>
          <a:prstGeom prst="rect">
            <a:avLst/>
          </a:prstGeom>
          <a:solidFill>
            <a:srgbClr val="45A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点亮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0"/>
          </p:nvPr>
        </p:nvSpPr>
        <p:spPr>
          <a:xfrm>
            <a:off x="451822" y="1857379"/>
            <a:ext cx="2900978" cy="2105021"/>
          </a:xfrm>
        </p:spPr>
        <p:txBody>
          <a:bodyPr>
            <a:normAutofit/>
          </a:bodyPr>
          <a:lstStyle/>
          <a:p>
            <a:pPr indent="360045"/>
            <a:r>
              <a:rPr lang="zh-CN" altLang="en-US" dirty="0"/>
              <a:t>高电平可以点亮</a:t>
            </a:r>
            <a:r>
              <a:rPr lang="en-US" altLang="zh-CN" dirty="0"/>
              <a:t>LED</a:t>
            </a:r>
            <a:r>
              <a:rPr lang="zh-CN" altLang="en-US" dirty="0"/>
              <a:t>；</a:t>
            </a:r>
            <a:endParaRPr lang="en-US" altLang="zh-CN" dirty="0"/>
          </a:p>
          <a:p>
            <a:pPr indent="360045"/>
            <a:r>
              <a:rPr lang="zh-CN" altLang="en-US" dirty="0"/>
              <a:t>低电平则熄灭</a:t>
            </a:r>
            <a:r>
              <a:rPr lang="en-US" altLang="zh-CN" dirty="0"/>
              <a:t>LED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zh-CN" altLang="en-US" dirty="0"/>
              <a:t>数字输出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1820" y="5157842"/>
            <a:ext cx="11003579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66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温馨提示：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数字管脚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RXD&amp;TXD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）用于计算机和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Arduino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之间的通信，所以在后续学习中接线的时候数字管脚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尽量不要接。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2424" b="96364" l="568" r="9841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4128" y="1907207"/>
            <a:ext cx="5621469" cy="10528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/>
        </p:nvSpPr>
        <p:spPr>
          <a:xfrm>
            <a:off x="578821" y="298406"/>
            <a:ext cx="9224614" cy="590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任务一：</a:t>
            </a:r>
            <a:r>
              <a:rPr lang="en-US" altLang="zh-CN" dirty="0"/>
              <a:t>LED</a:t>
            </a:r>
            <a:r>
              <a:rPr lang="zh-CN" altLang="en-US" dirty="0"/>
              <a:t>灯闪烁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1821" y="1238493"/>
            <a:ext cx="11261759" cy="4746986"/>
          </a:xfrm>
        </p:spPr>
        <p:txBody>
          <a:bodyPr/>
          <a:lstStyle/>
          <a:p>
            <a:r>
              <a:rPr lang="zh-CN" altLang="en-US" sz="2800" dirty="0">
                <a:solidFill>
                  <a:srgbClr val="FF6680"/>
                </a:solidFill>
              </a:rPr>
              <a:t>任务内容：</a:t>
            </a:r>
            <a:endParaRPr lang="en-US" altLang="zh-CN" sz="2800" dirty="0">
              <a:solidFill>
                <a:srgbClr val="FF6680"/>
              </a:solidFill>
            </a:endParaRPr>
          </a:p>
          <a:p>
            <a:endParaRPr lang="en-US" altLang="zh-CN" dirty="0"/>
          </a:p>
          <a:p>
            <a:pPr indent="360045"/>
            <a:r>
              <a:rPr lang="en-US" altLang="zh-CN" dirty="0"/>
              <a:t>LED</a:t>
            </a:r>
            <a:r>
              <a:rPr lang="zh-CN" altLang="en-US" dirty="0"/>
              <a:t>灯以</a:t>
            </a:r>
            <a:r>
              <a:rPr lang="en-US" altLang="zh-CN" dirty="0"/>
              <a:t>1</a:t>
            </a:r>
            <a:r>
              <a:rPr lang="zh-CN" altLang="en-US" dirty="0"/>
              <a:t>秒的间隔进行闪烁。即点亮</a:t>
            </a:r>
            <a:r>
              <a:rPr lang="en-US" altLang="zh-CN" dirty="0"/>
              <a:t>1</a:t>
            </a:r>
            <a:r>
              <a:rPr lang="zh-CN" altLang="en-US" dirty="0"/>
              <a:t>秒，熄灭</a:t>
            </a:r>
            <a:r>
              <a:rPr lang="en-US" altLang="zh-CN" dirty="0"/>
              <a:t>1</a:t>
            </a:r>
            <a:r>
              <a:rPr lang="zh-CN" altLang="en-US" dirty="0"/>
              <a:t>秒，如此循环。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/>
        </p:nvSpPr>
        <p:spPr>
          <a:xfrm>
            <a:off x="578821" y="298406"/>
            <a:ext cx="9224614" cy="590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LED</a:t>
            </a:r>
            <a:r>
              <a:rPr lang="zh-CN" altLang="en-US" dirty="0"/>
              <a:t>灯闪烁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1821" y="1238493"/>
            <a:ext cx="11261759" cy="682671"/>
          </a:xfrm>
        </p:spPr>
        <p:txBody>
          <a:bodyPr/>
          <a:lstStyle/>
          <a:p>
            <a:pPr indent="360045"/>
            <a:r>
              <a:rPr lang="en-US" altLang="zh-CN" dirty="0"/>
              <a:t>LED</a:t>
            </a:r>
            <a:r>
              <a:rPr lang="zh-CN" altLang="en-US" dirty="0"/>
              <a:t>连接：</a:t>
            </a:r>
            <a:endParaRPr lang="zh-CN" altLang="en-US" dirty="0"/>
          </a:p>
        </p:txBody>
      </p:sp>
      <p:pic>
        <p:nvPicPr>
          <p:cNvPr id="6" name="图片 5" descr="图层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9575" y="1238250"/>
            <a:ext cx="3752215" cy="49263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图层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6075" y="1619250"/>
            <a:ext cx="5628640" cy="314261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LED</a:t>
            </a:r>
            <a:r>
              <a:rPr lang="zh-CN" altLang="en-US" dirty="0"/>
              <a:t>灯闪烁</a:t>
            </a:r>
            <a:endParaRPr lang="en-US" altLang="zh-CN" dirty="0"/>
          </a:p>
        </p:txBody>
      </p:sp>
      <p:sp>
        <p:nvSpPr>
          <p:cNvPr id="15" name="内容占位符 5"/>
          <p:cNvSpPr txBox="1"/>
          <p:nvPr/>
        </p:nvSpPr>
        <p:spPr>
          <a:xfrm>
            <a:off x="451820" y="5619507"/>
            <a:ext cx="11261759" cy="579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4572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4572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4572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4572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4572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6680"/>
                </a:solidFill>
              </a:rPr>
              <a:t>温馨提示：</a:t>
            </a:r>
            <a:r>
              <a:rPr lang="en-US" altLang="zh-CN" dirty="0"/>
              <a:t>1</a:t>
            </a:r>
            <a:r>
              <a:rPr lang="zh-CN" altLang="en-US" dirty="0"/>
              <a:t>秒</a:t>
            </a:r>
            <a:r>
              <a:rPr lang="en-US" altLang="zh-CN" dirty="0"/>
              <a:t>=1000</a:t>
            </a:r>
            <a:r>
              <a:rPr lang="zh-CN" altLang="en-US" dirty="0"/>
              <a:t>毫秒。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1821" y="1238492"/>
            <a:ext cx="11261759" cy="4362207"/>
          </a:xfrm>
        </p:spPr>
        <p:txBody>
          <a:bodyPr/>
          <a:p>
            <a:r>
              <a:rPr lang="zh-CN" altLang="en-US" sz="2800" dirty="0">
                <a:solidFill>
                  <a:srgbClr val="FF6680"/>
                </a:solidFill>
              </a:rPr>
              <a:t>任务内容：</a:t>
            </a:r>
            <a:endParaRPr lang="en-US" altLang="zh-CN" sz="2800" dirty="0">
              <a:solidFill>
                <a:srgbClr val="FF6680"/>
              </a:solidFill>
            </a:endParaRPr>
          </a:p>
          <a:p>
            <a:endParaRPr lang="en-US" altLang="zh-CN" dirty="0"/>
          </a:p>
          <a:p>
            <a:pPr indent="360045"/>
            <a:r>
              <a:rPr lang="zh-CN" altLang="en-US" dirty="0"/>
              <a:t>理解</a:t>
            </a:r>
            <a:r>
              <a:rPr lang="en-US" altLang="zh-CN" dirty="0"/>
              <a:t>SOS</a:t>
            </a:r>
            <a:r>
              <a:rPr lang="zh-CN" altLang="en-US" dirty="0"/>
              <a:t>信号灯的。然后制作一个灯光的紧急求救信号灯。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578821" y="298406"/>
            <a:ext cx="9224614" cy="590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任务二：制作一个</a:t>
            </a:r>
            <a:r>
              <a:rPr lang="en-US" altLang="zh-CN" dirty="0"/>
              <a:t>SOS</a:t>
            </a:r>
            <a:r>
              <a:rPr lang="zh-CN" altLang="en-US" dirty="0"/>
              <a:t>求救信号灯</a:t>
            </a:r>
            <a:endParaRPr lang="zh-CN" altLang="en-US" dirty="0"/>
          </a:p>
        </p:txBody>
      </p:sp>
      <p:pic>
        <p:nvPicPr>
          <p:cNvPr id="2052" name="Picture 4" descr="https://ss2.bdstatic.com/70cFvnSh_Q1YnxGkpoWK1HF6hhy/it/u=1826164297,3283291799&amp;fm=27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1828800"/>
            <a:ext cx="294322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dirty="0"/>
              <a:t>SOS</a:t>
            </a:r>
            <a:r>
              <a:rPr lang="zh-CN" altLang="en-US" dirty="0"/>
              <a:t>求救信号灯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1821" y="1238493"/>
            <a:ext cx="11261759" cy="590824"/>
          </a:xfrm>
        </p:spPr>
        <p:txBody>
          <a:bodyPr>
            <a:normAutofit/>
          </a:bodyPr>
          <a:p>
            <a:pPr indent="360045"/>
            <a:r>
              <a:rPr lang="en-US" altLang="zh-CN" dirty="0"/>
              <a:t>SOS</a:t>
            </a:r>
            <a:r>
              <a:rPr lang="zh-CN" altLang="en-US" dirty="0"/>
              <a:t>求救信号灯 ：</a:t>
            </a:r>
            <a:r>
              <a:rPr lang="zh-CN" altLang="en-US" dirty="0">
                <a:solidFill>
                  <a:srgbClr val="FF6680"/>
                </a:solidFill>
              </a:rPr>
              <a:t>三短三长三短 </a:t>
            </a:r>
            <a:r>
              <a:rPr lang="en-US" altLang="zh-CN" dirty="0"/>
              <a:t>(</a:t>
            </a:r>
            <a:r>
              <a:rPr lang="zh-CN" altLang="en-US" dirty="0"/>
              <a:t>开关灯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206912" y="3941966"/>
            <a:ext cx="1547218" cy="92333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5400" dirty="0">
                <a:solidFill>
                  <a:srgbClr val="FF66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SOS</a:t>
            </a:r>
            <a:endParaRPr lang="zh-CN" altLang="en-US" sz="5400" dirty="0">
              <a:solidFill>
                <a:srgbClr val="FF66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48448" y="571475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灯亮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915786" y="571475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熄灭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26257" y="2916657"/>
            <a:ext cx="422340" cy="21117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12447" y="2916657"/>
            <a:ext cx="422340" cy="21117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334787" y="2916657"/>
            <a:ext cx="422340" cy="21117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757126" y="2916657"/>
            <a:ext cx="422340" cy="21117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179466" y="2916657"/>
            <a:ext cx="422340" cy="21117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601805" y="2916657"/>
            <a:ext cx="422340" cy="21117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024145" y="2916657"/>
            <a:ext cx="422340" cy="21117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446485" y="2916657"/>
            <a:ext cx="1267019" cy="21117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713503" y="2916657"/>
            <a:ext cx="422340" cy="21117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135843" y="2916657"/>
            <a:ext cx="1267019" cy="21117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402862" y="2916657"/>
            <a:ext cx="422340" cy="21117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41" name="矩形 40"/>
          <p:cNvSpPr/>
          <p:nvPr/>
        </p:nvSpPr>
        <p:spPr>
          <a:xfrm>
            <a:off x="6825201" y="2916657"/>
            <a:ext cx="1267019" cy="21117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42" name="矩形 41"/>
          <p:cNvSpPr/>
          <p:nvPr/>
        </p:nvSpPr>
        <p:spPr>
          <a:xfrm>
            <a:off x="8092220" y="2916657"/>
            <a:ext cx="422340" cy="21117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514560" y="2916657"/>
            <a:ext cx="422340" cy="21117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936899" y="2916657"/>
            <a:ext cx="422340" cy="21117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359239" y="2916657"/>
            <a:ext cx="422340" cy="21117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9781578" y="2916657"/>
            <a:ext cx="422340" cy="21117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0203918" y="2916657"/>
            <a:ext cx="422340" cy="21117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 rot="16200000">
            <a:off x="5769352" y="-1485949"/>
            <a:ext cx="422340" cy="10136150"/>
          </a:xfrm>
          <a:prstGeom prst="leftBrace">
            <a:avLst>
              <a:gd name="adj1" fmla="val 49383"/>
              <a:gd name="adj2" fmla="val 50000"/>
            </a:avLst>
          </a:prstGeom>
          <a:ln w="476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stCxn id="31" idx="1"/>
          </p:cNvCxnSpPr>
          <p:nvPr/>
        </p:nvCxnSpPr>
        <p:spPr>
          <a:xfrm flipH="1" flipV="1">
            <a:off x="912446" y="2479544"/>
            <a:ext cx="1" cy="54269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 flipV="1">
            <a:off x="1334786" y="2479544"/>
            <a:ext cx="1" cy="54269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912446" y="2717001"/>
            <a:ext cx="42234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1757125" y="2479544"/>
            <a:ext cx="1" cy="54269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1334784" y="2717001"/>
            <a:ext cx="42234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 flipV="1">
            <a:off x="3446482" y="2479544"/>
            <a:ext cx="1" cy="54269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 flipV="1">
            <a:off x="4713499" y="2479544"/>
            <a:ext cx="1" cy="54269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3446481" y="2717001"/>
            <a:ext cx="126701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846981" y="2425927"/>
            <a:ext cx="553270" cy="324966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275752" y="2425927"/>
            <a:ext cx="553270" cy="324966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845652" y="2425927"/>
            <a:ext cx="553270" cy="324966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1.5s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12446" y="5799434"/>
            <a:ext cx="422340" cy="21117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356622" y="5799434"/>
            <a:ext cx="422340" cy="21117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图层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310" y="994410"/>
            <a:ext cx="9371330" cy="513270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dirty="0"/>
              <a:t>SOS</a:t>
            </a:r>
            <a:r>
              <a:rPr lang="zh-CN" altLang="en-US" dirty="0"/>
              <a:t>求救信号灯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81311" y="1239128"/>
            <a:ext cx="1310304" cy="2314332"/>
          </a:xfrm>
        </p:spPr>
        <p:txBody>
          <a:bodyPr/>
          <a:p>
            <a:pPr indent="0"/>
            <a:r>
              <a:rPr lang="zh-CN" altLang="en-US" dirty="0"/>
              <a:t>代码参考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indent="0"/>
            <a:endParaRPr lang="en-US" altLang="zh-CN" dirty="0"/>
          </a:p>
          <a:p>
            <a:pPr indent="0"/>
            <a:r>
              <a:rPr lang="zh-CN" altLang="en-US" sz="1600" dirty="0"/>
              <a:t>提示：把代码连接起来。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/>
        </p:nvSpPr>
        <p:spPr>
          <a:xfrm>
            <a:off x="578821" y="298406"/>
            <a:ext cx="9224614" cy="590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for </a:t>
            </a:r>
            <a:r>
              <a:rPr lang="zh-CN" altLang="en-US" dirty="0"/>
              <a:t>循环语句</a:t>
            </a:r>
            <a:endParaRPr lang="en-US" altLang="zh-CN" dirty="0"/>
          </a:p>
        </p:txBody>
      </p:sp>
      <p:sp>
        <p:nvSpPr>
          <p:cNvPr id="29" name="内容占位符 28"/>
          <p:cNvSpPr>
            <a:spLocks noGrp="1"/>
          </p:cNvSpPr>
          <p:nvPr>
            <p:ph idx="1"/>
          </p:nvPr>
        </p:nvSpPr>
        <p:spPr>
          <a:xfrm>
            <a:off x="451821" y="1238494"/>
            <a:ext cx="11261759" cy="590824"/>
          </a:xfrm>
        </p:spPr>
        <p:txBody>
          <a:bodyPr/>
          <a:lstStyle/>
          <a:p>
            <a:pPr indent="0"/>
            <a:r>
              <a:rPr lang="en-US" altLang="zh-CN" dirty="0">
                <a:solidFill>
                  <a:srgbClr val="FF6680"/>
                </a:solidFill>
              </a:rPr>
              <a:t>for</a:t>
            </a:r>
            <a:r>
              <a:rPr lang="zh-CN" altLang="en-US" dirty="0">
                <a:solidFill>
                  <a:srgbClr val="FF6680"/>
                </a:solidFill>
              </a:rPr>
              <a:t>循环语句</a:t>
            </a:r>
            <a:r>
              <a:rPr lang="zh-CN" altLang="en-US" dirty="0"/>
              <a:t>用于重复执行一段脚本。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527" b="98092" l="307" r="9969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582" y="3568259"/>
            <a:ext cx="6051718" cy="1621216"/>
          </a:xfrm>
          <a:prstGeom prst="rect">
            <a:avLst/>
          </a:prstGeom>
        </p:spPr>
      </p:pic>
      <p:sp>
        <p:nvSpPr>
          <p:cNvPr id="13" name="矩形: 圆角 12"/>
          <p:cNvSpPr/>
          <p:nvPr/>
        </p:nvSpPr>
        <p:spPr>
          <a:xfrm>
            <a:off x="551800" y="2305582"/>
            <a:ext cx="2083480" cy="854662"/>
          </a:xfrm>
          <a:prstGeom prst="roundRect">
            <a:avLst>
              <a:gd name="adj" fmla="val 125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For </a:t>
            </a:r>
            <a:r>
              <a:rPr lang="zh-CN" altLang="en-US" sz="1600" dirty="0"/>
              <a:t>循环使用的变量，一般不需要修改</a:t>
            </a:r>
            <a:endParaRPr lang="zh-CN" altLang="en-US" sz="16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081602" y="3171460"/>
            <a:ext cx="0" cy="485669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/>
          <p:cNvSpPr/>
          <p:nvPr/>
        </p:nvSpPr>
        <p:spPr>
          <a:xfrm>
            <a:off x="2735902" y="2316798"/>
            <a:ext cx="978436" cy="854662"/>
          </a:xfrm>
          <a:prstGeom prst="roundRect">
            <a:avLst>
              <a:gd name="adj" fmla="val 125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设置</a:t>
            </a:r>
            <a:endParaRPr lang="en-US" altLang="zh-CN" sz="1600" dirty="0"/>
          </a:p>
          <a:p>
            <a:pPr algn="ctr"/>
            <a:r>
              <a:rPr lang="zh-CN" altLang="en-US" sz="1600" dirty="0"/>
              <a:t>起始数</a:t>
            </a:r>
            <a:endParaRPr lang="zh-CN" altLang="en-US" sz="16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225120" y="3182676"/>
            <a:ext cx="0" cy="485669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/>
          <p:cNvSpPr/>
          <p:nvPr/>
        </p:nvSpPr>
        <p:spPr>
          <a:xfrm>
            <a:off x="4072101" y="2305582"/>
            <a:ext cx="978436" cy="854662"/>
          </a:xfrm>
          <a:prstGeom prst="roundRect">
            <a:avLst>
              <a:gd name="adj" fmla="val 125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设置</a:t>
            </a:r>
            <a:endParaRPr lang="en-US" altLang="zh-CN" sz="1600" dirty="0"/>
          </a:p>
          <a:p>
            <a:pPr algn="ctr"/>
            <a:r>
              <a:rPr lang="zh-CN" altLang="en-US" sz="1600" dirty="0"/>
              <a:t>结尾数</a:t>
            </a:r>
            <a:endParaRPr lang="zh-CN" altLang="en-US" sz="1600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561319" y="3171460"/>
            <a:ext cx="0" cy="485669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/>
          <p:cNvSpPr/>
          <p:nvPr/>
        </p:nvSpPr>
        <p:spPr>
          <a:xfrm>
            <a:off x="5999062" y="2316798"/>
            <a:ext cx="978436" cy="854662"/>
          </a:xfrm>
          <a:prstGeom prst="roundRect">
            <a:avLst>
              <a:gd name="adj" fmla="val 125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设置</a:t>
            </a:r>
            <a:endParaRPr lang="en-US" altLang="zh-CN" sz="1600" dirty="0"/>
          </a:p>
          <a:p>
            <a:pPr algn="ctr"/>
            <a:r>
              <a:rPr lang="zh-CN" altLang="en-US" sz="1600" dirty="0"/>
              <a:t>间隔</a:t>
            </a:r>
            <a:endParaRPr lang="zh-CN" altLang="en-US" sz="1600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6488280" y="3182676"/>
            <a:ext cx="0" cy="474453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325908" y="5136680"/>
            <a:ext cx="2701054" cy="458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4572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4572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4572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4572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indent="0"/>
            <a:r>
              <a:rPr lang="zh-CN" altLang="en-US" dirty="0"/>
              <a:t>示例：让灯闪烁</a:t>
            </a:r>
            <a:r>
              <a:rPr lang="en-US" altLang="zh-CN" dirty="0"/>
              <a:t>10</a:t>
            </a:r>
            <a:r>
              <a:rPr lang="zh-CN" altLang="en-US" dirty="0"/>
              <a:t>次</a:t>
            </a:r>
            <a:endParaRPr lang="zh-CN" altLang="en-US" dirty="0"/>
          </a:p>
        </p:txBody>
      </p:sp>
      <p:pic>
        <p:nvPicPr>
          <p:cNvPr id="4" name="图片 3" descr="图层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415" y="2137410"/>
            <a:ext cx="4418965" cy="2780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8" grpId="0" bldLvl="0" animBg="1"/>
      <p:bldP spid="20" grpId="0" bldLvl="0" animBg="1"/>
      <p:bldP spid="2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078479" y="-1465420"/>
            <a:ext cx="694006" cy="1258675"/>
          </a:xfrm>
          <a:prstGeom prst="rect">
            <a:avLst/>
          </a:prstGeom>
          <a:solidFill>
            <a:srgbClr val="80A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772485" y="-1465420"/>
            <a:ext cx="694006" cy="1258675"/>
          </a:xfrm>
          <a:prstGeom prst="rect">
            <a:avLst/>
          </a:prstGeom>
          <a:solidFill>
            <a:srgbClr val="FEB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466491" y="-1465420"/>
            <a:ext cx="694006" cy="1258675"/>
          </a:xfrm>
          <a:prstGeom prst="rect">
            <a:avLst/>
          </a:prstGeom>
          <a:solidFill>
            <a:srgbClr val="A8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60498" y="-1465420"/>
            <a:ext cx="694006" cy="1258675"/>
          </a:xfrm>
          <a:prstGeom prst="rect">
            <a:avLst/>
          </a:prstGeom>
          <a:solidFill>
            <a:srgbClr val="FF6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854504" y="-1465420"/>
            <a:ext cx="694006" cy="1258675"/>
          </a:xfrm>
          <a:prstGeom prst="rect">
            <a:avLst/>
          </a:prstGeom>
          <a:solidFill>
            <a:srgbClr val="45A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SOS</a:t>
            </a:r>
            <a:r>
              <a:rPr lang="zh-CN" altLang="en-US" dirty="0"/>
              <a:t>求救信号灯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1821" y="1238493"/>
            <a:ext cx="1310304" cy="590824"/>
          </a:xfrm>
        </p:spPr>
        <p:txBody>
          <a:bodyPr/>
          <a:lstStyle/>
          <a:p>
            <a:pPr indent="0"/>
            <a:r>
              <a:rPr lang="zh-CN" altLang="en-US" dirty="0"/>
              <a:t>代码参考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261472" y="4989728"/>
            <a:ext cx="2701054" cy="458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4572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4572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4572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4572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indent="0"/>
            <a:r>
              <a:rPr lang="zh-CN" altLang="en-US" dirty="0"/>
              <a:t>让灯闪烁</a:t>
            </a:r>
            <a:r>
              <a:rPr lang="en-US" altLang="zh-CN" dirty="0"/>
              <a:t>3</a:t>
            </a:r>
            <a:r>
              <a:rPr lang="zh-CN" altLang="en-US" dirty="0"/>
              <a:t>次</a:t>
            </a:r>
            <a:endParaRPr lang="zh-CN" altLang="en-US" dirty="0"/>
          </a:p>
        </p:txBody>
      </p:sp>
      <p:pic>
        <p:nvPicPr>
          <p:cNvPr id="6" name="图片 5" descr="图层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2705" y="2253615"/>
            <a:ext cx="4352290" cy="2675890"/>
          </a:xfrm>
          <a:prstGeom prst="rect">
            <a:avLst/>
          </a:prstGeom>
        </p:spPr>
      </p:pic>
      <p:pic>
        <p:nvPicPr>
          <p:cNvPr id="7" name="图片 6" descr="图层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540" y="1007745"/>
            <a:ext cx="2933065" cy="5285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1821" y="171406"/>
            <a:ext cx="9224614" cy="590824"/>
          </a:xfrm>
        </p:spPr>
        <p:txBody>
          <a:bodyPr/>
          <a:lstStyle/>
          <a:p>
            <a:r>
              <a:rPr lang="zh-CN" altLang="en-US" dirty="0"/>
              <a:t>目   录</a:t>
            </a:r>
            <a:endParaRPr lang="zh-CN" altLang="en-US" dirty="0"/>
          </a:p>
        </p:txBody>
      </p:sp>
      <p:grpSp>
        <p:nvGrpSpPr>
          <p:cNvPr id="93" name="组合 92"/>
          <p:cNvGrpSpPr/>
          <p:nvPr/>
        </p:nvGrpSpPr>
        <p:grpSpPr>
          <a:xfrm>
            <a:off x="1476772" y="2279177"/>
            <a:ext cx="4040926" cy="422492"/>
            <a:chOff x="2724308" y="2351554"/>
            <a:chExt cx="4040926" cy="422492"/>
          </a:xfrm>
        </p:grpSpPr>
        <p:grpSp>
          <p:nvGrpSpPr>
            <p:cNvPr id="94" name="组合 24"/>
            <p:cNvGrpSpPr/>
            <p:nvPr/>
          </p:nvGrpSpPr>
          <p:grpSpPr bwMode="auto">
            <a:xfrm>
              <a:off x="2724308" y="2351554"/>
              <a:ext cx="2629236" cy="422492"/>
              <a:chOff x="3350218" y="2324272"/>
              <a:chExt cx="3504872" cy="563738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3350218" y="2398200"/>
                <a:ext cx="491327" cy="48981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Britannic Bold" panose="020B0903060703020204" pitchFamily="34" charset="0"/>
                    <a:ea typeface="微软雅黑" panose="020B0503020204020204" pitchFamily="34" charset="-122"/>
                  </a:rPr>
                  <a:t>A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文本框 21"/>
              <p:cNvSpPr txBox="1">
                <a:spLocks noChangeArrowheads="1"/>
              </p:cNvSpPr>
              <p:nvPr/>
            </p:nvSpPr>
            <p:spPr bwMode="auto">
              <a:xfrm>
                <a:off x="3904342" y="2324272"/>
                <a:ext cx="2950748" cy="5338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solidFill>
                      <a:srgbClr val="45AFC5"/>
                    </a:solidFill>
                    <a:latin typeface="Dotum" panose="020B0600000101010101" pitchFamily="34" charset="-127"/>
                    <a:ea typeface="幼圆" panose="02010509060101010101" pitchFamily="49" charset="-122"/>
                  </a:rPr>
                  <a:t>教学目标</a:t>
                </a:r>
                <a:endParaRPr lang="zh-CN" altLang="en-US" sz="2000" b="1" dirty="0">
                  <a:solidFill>
                    <a:srgbClr val="45AFC5"/>
                  </a:solidFill>
                  <a:latin typeface="Dotum" panose="020B0600000101010101" pitchFamily="34" charset="-127"/>
                  <a:ea typeface="幼圆" panose="02010509060101010101" pitchFamily="49" charset="-122"/>
                </a:endParaRPr>
              </a:p>
            </p:txBody>
          </p:sp>
        </p:grpSp>
        <p:cxnSp>
          <p:nvCxnSpPr>
            <p:cNvPr id="95" name="直接连接符 94"/>
            <p:cNvCxnSpPr>
              <a:stCxn id="98" idx="3"/>
            </p:cNvCxnSpPr>
            <p:nvPr/>
          </p:nvCxnSpPr>
          <p:spPr bwMode="auto">
            <a:xfrm>
              <a:off x="5353544" y="2551609"/>
              <a:ext cx="435264" cy="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29"/>
            <p:cNvSpPr txBox="1">
              <a:spLocks noChangeArrowheads="1"/>
            </p:cNvSpPr>
            <p:nvPr/>
          </p:nvSpPr>
          <p:spPr bwMode="auto">
            <a:xfrm>
              <a:off x="5892220" y="2406959"/>
              <a:ext cx="8730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rPr>
                <a:t>03 min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1476772" y="3030546"/>
            <a:ext cx="4040926" cy="422492"/>
            <a:chOff x="2724308" y="2351554"/>
            <a:chExt cx="4040926" cy="422492"/>
          </a:xfrm>
        </p:grpSpPr>
        <p:grpSp>
          <p:nvGrpSpPr>
            <p:cNvPr id="101" name="组合 24"/>
            <p:cNvGrpSpPr/>
            <p:nvPr/>
          </p:nvGrpSpPr>
          <p:grpSpPr bwMode="auto">
            <a:xfrm>
              <a:off x="2724308" y="2351554"/>
              <a:ext cx="2629236" cy="422492"/>
              <a:chOff x="3350218" y="2324272"/>
              <a:chExt cx="3504872" cy="563738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3350218" y="2398200"/>
                <a:ext cx="491327" cy="48981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Britannic Bold" panose="020B0903060703020204" pitchFamily="34" charset="0"/>
                    <a:ea typeface="微软雅黑" panose="020B0503020204020204" pitchFamily="34" charset="-122"/>
                  </a:rPr>
                  <a:t>B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文本框 21"/>
              <p:cNvSpPr txBox="1">
                <a:spLocks noChangeArrowheads="1"/>
              </p:cNvSpPr>
              <p:nvPr/>
            </p:nvSpPr>
            <p:spPr bwMode="auto">
              <a:xfrm>
                <a:off x="3904342" y="2324272"/>
                <a:ext cx="2950748" cy="5338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solidFill>
                      <a:srgbClr val="FF6680"/>
                    </a:solidFill>
                    <a:latin typeface="Dotum" panose="020B0600000101010101" pitchFamily="34" charset="-127"/>
                    <a:ea typeface="幼圆" panose="02010509060101010101" pitchFamily="49" charset="-122"/>
                  </a:rPr>
                  <a:t>情景导入</a:t>
                </a:r>
                <a:endParaRPr lang="zh-CN" altLang="en-US" sz="2000" b="1" dirty="0">
                  <a:solidFill>
                    <a:srgbClr val="FF6680"/>
                  </a:solidFill>
                  <a:latin typeface="Dotum" panose="020B0600000101010101" pitchFamily="34" charset="-127"/>
                  <a:ea typeface="幼圆" panose="02010509060101010101" pitchFamily="49" charset="-122"/>
                </a:endParaRPr>
              </a:p>
            </p:txBody>
          </p:sp>
        </p:grpSp>
        <p:cxnSp>
          <p:nvCxnSpPr>
            <p:cNvPr id="102" name="直接连接符 101"/>
            <p:cNvCxnSpPr>
              <a:stCxn id="105" idx="3"/>
            </p:cNvCxnSpPr>
            <p:nvPr/>
          </p:nvCxnSpPr>
          <p:spPr bwMode="auto">
            <a:xfrm>
              <a:off x="5353544" y="2551609"/>
              <a:ext cx="43526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29"/>
            <p:cNvSpPr txBox="1">
              <a:spLocks noChangeArrowheads="1"/>
            </p:cNvSpPr>
            <p:nvPr/>
          </p:nvSpPr>
          <p:spPr bwMode="auto">
            <a:xfrm>
              <a:off x="5892220" y="2406959"/>
              <a:ext cx="8730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 sz="160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03 min</a:t>
              </a:r>
              <a:endParaRPr lang="zh-CN" altLang="en-US" dirty="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1476772" y="3781915"/>
            <a:ext cx="4040926" cy="422492"/>
            <a:chOff x="2724308" y="2351554"/>
            <a:chExt cx="4040926" cy="422492"/>
          </a:xfrm>
        </p:grpSpPr>
        <p:grpSp>
          <p:nvGrpSpPr>
            <p:cNvPr id="107" name="组合 24"/>
            <p:cNvGrpSpPr/>
            <p:nvPr/>
          </p:nvGrpSpPr>
          <p:grpSpPr bwMode="auto">
            <a:xfrm>
              <a:off x="2724308" y="2351554"/>
              <a:ext cx="2629236" cy="422492"/>
              <a:chOff x="3350218" y="2324272"/>
              <a:chExt cx="3504872" cy="563738"/>
            </a:xfrm>
          </p:grpSpPr>
          <p:sp>
            <p:nvSpPr>
              <p:cNvPr id="110" name="椭圆 109"/>
              <p:cNvSpPr/>
              <p:nvPr/>
            </p:nvSpPr>
            <p:spPr>
              <a:xfrm>
                <a:off x="3350218" y="2398200"/>
                <a:ext cx="491327" cy="48981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Britannic Bold" panose="020B0903060703020204" pitchFamily="34" charset="0"/>
                    <a:ea typeface="微软雅黑" panose="020B0503020204020204" pitchFamily="34" charset="-122"/>
                  </a:rPr>
                  <a:t>C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文本框 21"/>
              <p:cNvSpPr txBox="1">
                <a:spLocks noChangeArrowheads="1"/>
              </p:cNvSpPr>
              <p:nvPr/>
            </p:nvSpPr>
            <p:spPr bwMode="auto">
              <a:xfrm>
                <a:off x="3904341" y="2324272"/>
                <a:ext cx="2950749" cy="5338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rgbClr val="A883BD"/>
                    </a:solidFill>
                    <a:latin typeface="Dotum" panose="020B0600000101010101" pitchFamily="34" charset="-127"/>
                    <a:ea typeface="幼圆" panose="02010509060101010101" pitchFamily="49" charset="-122"/>
                  </a:rPr>
                  <a:t>提出任务</a:t>
                </a:r>
                <a:endParaRPr lang="zh-CN" altLang="en-US" sz="2000" b="1" dirty="0">
                  <a:solidFill>
                    <a:srgbClr val="A883BD"/>
                  </a:solidFill>
                  <a:latin typeface="Dotum" panose="020B0600000101010101" pitchFamily="34" charset="-127"/>
                  <a:ea typeface="幼圆" panose="02010509060101010101" pitchFamily="49" charset="-122"/>
                </a:endParaRPr>
              </a:p>
            </p:txBody>
          </p:sp>
        </p:grpSp>
        <p:cxnSp>
          <p:nvCxnSpPr>
            <p:cNvPr id="108" name="直接连接符 107"/>
            <p:cNvCxnSpPr>
              <a:stCxn id="111" idx="3"/>
            </p:cNvCxnSpPr>
            <p:nvPr/>
          </p:nvCxnSpPr>
          <p:spPr bwMode="auto">
            <a:xfrm>
              <a:off x="5353544" y="2551609"/>
              <a:ext cx="43526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29"/>
            <p:cNvSpPr txBox="1">
              <a:spLocks noChangeArrowheads="1"/>
            </p:cNvSpPr>
            <p:nvPr/>
          </p:nvSpPr>
          <p:spPr bwMode="auto">
            <a:xfrm>
              <a:off x="5892220" y="2406959"/>
              <a:ext cx="8730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 sz="160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03 min</a:t>
              </a:r>
              <a:endParaRPr lang="zh-CN" altLang="en-US" dirty="0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1476772" y="4533285"/>
            <a:ext cx="4040926" cy="422492"/>
            <a:chOff x="2724308" y="2351554"/>
            <a:chExt cx="4040926" cy="422492"/>
          </a:xfrm>
        </p:grpSpPr>
        <p:grpSp>
          <p:nvGrpSpPr>
            <p:cNvPr id="113" name="组合 24"/>
            <p:cNvGrpSpPr/>
            <p:nvPr/>
          </p:nvGrpSpPr>
          <p:grpSpPr bwMode="auto">
            <a:xfrm>
              <a:off x="2724308" y="2351554"/>
              <a:ext cx="2629236" cy="422492"/>
              <a:chOff x="3350218" y="2324272"/>
              <a:chExt cx="3504872" cy="563738"/>
            </a:xfrm>
          </p:grpSpPr>
          <p:sp>
            <p:nvSpPr>
              <p:cNvPr id="116" name="椭圆 115"/>
              <p:cNvSpPr/>
              <p:nvPr/>
            </p:nvSpPr>
            <p:spPr>
              <a:xfrm>
                <a:off x="3350218" y="2398200"/>
                <a:ext cx="491327" cy="48981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Britannic Bold" panose="020B0903060703020204" pitchFamily="34" charset="0"/>
                    <a:ea typeface="微软雅黑" panose="020B0503020204020204" pitchFamily="34" charset="-122"/>
                  </a:rPr>
                  <a:t>D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文本框 21"/>
              <p:cNvSpPr txBox="1">
                <a:spLocks noChangeArrowheads="1"/>
              </p:cNvSpPr>
              <p:nvPr/>
            </p:nvSpPr>
            <p:spPr bwMode="auto">
              <a:xfrm>
                <a:off x="3904342" y="2324272"/>
                <a:ext cx="2950748" cy="5338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rgbClr val="FEBC30"/>
                    </a:solidFill>
                    <a:latin typeface="Dotum" panose="020B0600000101010101" pitchFamily="34" charset="-127"/>
                    <a:ea typeface="幼圆" panose="02010509060101010101" pitchFamily="49" charset="-122"/>
                  </a:rPr>
                  <a:t>技术指导</a:t>
                </a:r>
                <a:endParaRPr lang="zh-CN" altLang="en-US" sz="2000" b="1" dirty="0">
                  <a:solidFill>
                    <a:srgbClr val="FEBC30"/>
                  </a:solidFill>
                  <a:latin typeface="Dotum" panose="020B0600000101010101" pitchFamily="34" charset="-127"/>
                  <a:ea typeface="幼圆" panose="02010509060101010101" pitchFamily="49" charset="-122"/>
                </a:endParaRPr>
              </a:p>
            </p:txBody>
          </p:sp>
        </p:grpSp>
        <p:cxnSp>
          <p:nvCxnSpPr>
            <p:cNvPr id="114" name="直接连接符 113"/>
            <p:cNvCxnSpPr>
              <a:stCxn id="117" idx="3"/>
            </p:cNvCxnSpPr>
            <p:nvPr/>
          </p:nvCxnSpPr>
          <p:spPr bwMode="auto">
            <a:xfrm>
              <a:off x="5353544" y="2551609"/>
              <a:ext cx="43526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29"/>
            <p:cNvSpPr txBox="1">
              <a:spLocks noChangeArrowheads="1"/>
            </p:cNvSpPr>
            <p:nvPr/>
          </p:nvSpPr>
          <p:spPr bwMode="auto">
            <a:xfrm>
              <a:off x="5892220" y="2406959"/>
              <a:ext cx="8730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 sz="160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03 min</a:t>
              </a:r>
              <a:endParaRPr lang="zh-CN" altLang="en-US" dirty="0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6691741" y="2283223"/>
            <a:ext cx="4040926" cy="422492"/>
            <a:chOff x="2724308" y="2351554"/>
            <a:chExt cx="4040926" cy="422492"/>
          </a:xfrm>
        </p:grpSpPr>
        <p:grpSp>
          <p:nvGrpSpPr>
            <p:cNvPr id="119" name="组合 24"/>
            <p:cNvGrpSpPr/>
            <p:nvPr/>
          </p:nvGrpSpPr>
          <p:grpSpPr bwMode="auto">
            <a:xfrm>
              <a:off x="2724308" y="2351554"/>
              <a:ext cx="2629236" cy="422492"/>
              <a:chOff x="3350218" y="2324272"/>
              <a:chExt cx="3504872" cy="563738"/>
            </a:xfrm>
          </p:grpSpPr>
          <p:sp>
            <p:nvSpPr>
              <p:cNvPr id="122" name="椭圆 121"/>
              <p:cNvSpPr/>
              <p:nvPr/>
            </p:nvSpPr>
            <p:spPr>
              <a:xfrm>
                <a:off x="3350218" y="2398200"/>
                <a:ext cx="491327" cy="48981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Britannic Bold" panose="020B0903060703020204" pitchFamily="34" charset="0"/>
                    <a:ea typeface="微软雅黑" panose="020B0503020204020204" pitchFamily="34" charset="-122"/>
                  </a:rPr>
                  <a:t>E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文本框 21"/>
              <p:cNvSpPr txBox="1">
                <a:spLocks noChangeArrowheads="1"/>
              </p:cNvSpPr>
              <p:nvPr/>
            </p:nvSpPr>
            <p:spPr bwMode="auto">
              <a:xfrm>
                <a:off x="3904342" y="2324272"/>
                <a:ext cx="2950748" cy="5338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rgbClr val="45AFC5"/>
                    </a:solidFill>
                    <a:latin typeface="Dotum" panose="020B0600000101010101" pitchFamily="34" charset="-127"/>
                    <a:ea typeface="幼圆" panose="02010509060101010101" pitchFamily="49" charset="-122"/>
                  </a:rPr>
                  <a:t>拓  展</a:t>
                </a:r>
                <a:endParaRPr lang="zh-CN" altLang="en-US" sz="2000" b="1" dirty="0">
                  <a:solidFill>
                    <a:srgbClr val="45AFC5"/>
                  </a:solidFill>
                  <a:latin typeface="Dotum" panose="020B0600000101010101" pitchFamily="34" charset="-127"/>
                  <a:ea typeface="幼圆" panose="02010509060101010101" pitchFamily="49" charset="-122"/>
                </a:endParaRPr>
              </a:p>
            </p:txBody>
          </p:sp>
        </p:grpSp>
        <p:cxnSp>
          <p:nvCxnSpPr>
            <p:cNvPr id="120" name="直接连接符 119"/>
            <p:cNvCxnSpPr>
              <a:stCxn id="123" idx="3"/>
            </p:cNvCxnSpPr>
            <p:nvPr/>
          </p:nvCxnSpPr>
          <p:spPr bwMode="auto">
            <a:xfrm>
              <a:off x="5353544" y="2551609"/>
              <a:ext cx="43526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29"/>
            <p:cNvSpPr txBox="1">
              <a:spLocks noChangeArrowheads="1"/>
            </p:cNvSpPr>
            <p:nvPr/>
          </p:nvSpPr>
          <p:spPr bwMode="auto">
            <a:xfrm>
              <a:off x="5892220" y="2406959"/>
              <a:ext cx="8730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 sz="160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03 min</a:t>
              </a:r>
              <a:endParaRPr lang="zh-CN" altLang="en-US" dirty="0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6691741" y="3035459"/>
            <a:ext cx="4040926" cy="422492"/>
            <a:chOff x="2724308" y="2351554"/>
            <a:chExt cx="4040926" cy="422492"/>
          </a:xfrm>
        </p:grpSpPr>
        <p:grpSp>
          <p:nvGrpSpPr>
            <p:cNvPr id="125" name="组合 24"/>
            <p:cNvGrpSpPr/>
            <p:nvPr/>
          </p:nvGrpSpPr>
          <p:grpSpPr bwMode="auto">
            <a:xfrm>
              <a:off x="2724308" y="2351554"/>
              <a:ext cx="2629236" cy="422492"/>
              <a:chOff x="3350218" y="2324272"/>
              <a:chExt cx="3504872" cy="563738"/>
            </a:xfrm>
          </p:grpSpPr>
          <p:sp>
            <p:nvSpPr>
              <p:cNvPr id="128" name="椭圆 127"/>
              <p:cNvSpPr/>
              <p:nvPr/>
            </p:nvSpPr>
            <p:spPr>
              <a:xfrm>
                <a:off x="3350218" y="2398200"/>
                <a:ext cx="491327" cy="48981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Britannic Bold" panose="020B0903060703020204" pitchFamily="34" charset="0"/>
                    <a:ea typeface="微软雅黑" panose="020B0503020204020204" pitchFamily="34" charset="-122"/>
                  </a:rPr>
                  <a:t>F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文本框 21"/>
              <p:cNvSpPr txBox="1">
                <a:spLocks noChangeArrowheads="1"/>
              </p:cNvSpPr>
              <p:nvPr/>
            </p:nvSpPr>
            <p:spPr bwMode="auto">
              <a:xfrm>
                <a:off x="3904342" y="2324272"/>
                <a:ext cx="2950748" cy="5338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rgbClr val="FF6680"/>
                    </a:solidFill>
                    <a:latin typeface="Dotum" panose="020B0600000101010101" pitchFamily="34" charset="-127"/>
                    <a:ea typeface="幼圆" panose="02010509060101010101" pitchFamily="49" charset="-122"/>
                  </a:rPr>
                  <a:t>交流分享</a:t>
                </a:r>
                <a:endParaRPr lang="zh-CN" altLang="en-US" sz="2000" b="1" dirty="0">
                  <a:solidFill>
                    <a:srgbClr val="FF6680"/>
                  </a:solidFill>
                  <a:latin typeface="Dotum" panose="020B0600000101010101" pitchFamily="34" charset="-127"/>
                  <a:ea typeface="幼圆" panose="02010509060101010101" pitchFamily="49" charset="-122"/>
                </a:endParaRPr>
              </a:p>
            </p:txBody>
          </p:sp>
        </p:grpSp>
        <p:cxnSp>
          <p:nvCxnSpPr>
            <p:cNvPr id="126" name="直接连接符 125"/>
            <p:cNvCxnSpPr>
              <a:stCxn id="129" idx="3"/>
            </p:cNvCxnSpPr>
            <p:nvPr/>
          </p:nvCxnSpPr>
          <p:spPr bwMode="auto">
            <a:xfrm>
              <a:off x="5353544" y="2551609"/>
              <a:ext cx="43526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29"/>
            <p:cNvSpPr txBox="1">
              <a:spLocks noChangeArrowheads="1"/>
            </p:cNvSpPr>
            <p:nvPr/>
          </p:nvSpPr>
          <p:spPr bwMode="auto">
            <a:xfrm>
              <a:off x="5892220" y="2406959"/>
              <a:ext cx="8730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 sz="160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03 min</a:t>
              </a:r>
              <a:endParaRPr lang="zh-CN" altLang="en-US" dirty="0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6691741" y="3787695"/>
            <a:ext cx="4040926" cy="422492"/>
            <a:chOff x="2724308" y="2351554"/>
            <a:chExt cx="4040926" cy="422492"/>
          </a:xfrm>
        </p:grpSpPr>
        <p:grpSp>
          <p:nvGrpSpPr>
            <p:cNvPr id="131" name="组合 24"/>
            <p:cNvGrpSpPr/>
            <p:nvPr/>
          </p:nvGrpSpPr>
          <p:grpSpPr bwMode="auto">
            <a:xfrm>
              <a:off x="2724308" y="2351554"/>
              <a:ext cx="2629236" cy="422492"/>
              <a:chOff x="3350218" y="2324272"/>
              <a:chExt cx="3504872" cy="563738"/>
            </a:xfrm>
          </p:grpSpPr>
          <p:sp>
            <p:nvSpPr>
              <p:cNvPr id="134" name="椭圆 133"/>
              <p:cNvSpPr/>
              <p:nvPr/>
            </p:nvSpPr>
            <p:spPr>
              <a:xfrm>
                <a:off x="3350218" y="2398200"/>
                <a:ext cx="491327" cy="48981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Britannic Bold" panose="020B0903060703020204" pitchFamily="34" charset="0"/>
                    <a:ea typeface="微软雅黑" panose="020B0503020204020204" pitchFamily="34" charset="-122"/>
                  </a:rPr>
                  <a:t>G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文本框 21"/>
              <p:cNvSpPr txBox="1">
                <a:spLocks noChangeArrowheads="1"/>
              </p:cNvSpPr>
              <p:nvPr/>
            </p:nvSpPr>
            <p:spPr bwMode="auto">
              <a:xfrm>
                <a:off x="3904342" y="2324272"/>
                <a:ext cx="2950748" cy="5338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rgbClr val="A883BD"/>
                    </a:solidFill>
                    <a:latin typeface="Dotum" panose="020B0600000101010101" pitchFamily="34" charset="-127"/>
                    <a:ea typeface="幼圆" panose="02010509060101010101" pitchFamily="49" charset="-122"/>
                  </a:rPr>
                  <a:t>老师总结</a:t>
                </a:r>
                <a:endParaRPr lang="zh-CN" altLang="en-US" sz="2000" b="1" dirty="0">
                  <a:solidFill>
                    <a:srgbClr val="A883BD"/>
                  </a:solidFill>
                  <a:latin typeface="Dotum" panose="020B0600000101010101" pitchFamily="34" charset="-127"/>
                  <a:ea typeface="幼圆" panose="02010509060101010101" pitchFamily="49" charset="-122"/>
                </a:endParaRPr>
              </a:p>
            </p:txBody>
          </p:sp>
        </p:grpSp>
        <p:cxnSp>
          <p:nvCxnSpPr>
            <p:cNvPr id="132" name="直接连接符 131"/>
            <p:cNvCxnSpPr>
              <a:stCxn id="135" idx="3"/>
            </p:cNvCxnSpPr>
            <p:nvPr/>
          </p:nvCxnSpPr>
          <p:spPr bwMode="auto">
            <a:xfrm>
              <a:off x="5353544" y="2551609"/>
              <a:ext cx="43526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本框 29"/>
            <p:cNvSpPr txBox="1">
              <a:spLocks noChangeArrowheads="1"/>
            </p:cNvSpPr>
            <p:nvPr/>
          </p:nvSpPr>
          <p:spPr bwMode="auto">
            <a:xfrm>
              <a:off x="5892220" y="2406959"/>
              <a:ext cx="8730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 sz="160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03 min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/>
        </p:nvSpPr>
        <p:spPr>
          <a:xfrm>
            <a:off x="578821" y="298406"/>
            <a:ext cx="9224614" cy="590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SOS</a:t>
            </a:r>
            <a:r>
              <a:rPr lang="zh-CN" altLang="en-US" dirty="0"/>
              <a:t>求救信号灯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2120" y="1238250"/>
            <a:ext cx="1685925" cy="590550"/>
          </a:xfrm>
        </p:spPr>
        <p:txBody>
          <a:bodyPr>
            <a:normAutofit lnSpcReduction="20000"/>
          </a:bodyPr>
          <a:lstStyle/>
          <a:p>
            <a:pPr indent="0"/>
            <a:r>
              <a:rPr lang="zh-CN" altLang="en-US" dirty="0"/>
              <a:t>代码参考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261472" y="4989728"/>
            <a:ext cx="2701054" cy="458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4572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4572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4572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4572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indent="0"/>
            <a:r>
              <a:rPr lang="zh-CN" altLang="en-US" dirty="0"/>
              <a:t>让灯闪烁</a:t>
            </a:r>
            <a:r>
              <a:rPr lang="en-US" altLang="zh-CN" dirty="0"/>
              <a:t>3</a:t>
            </a:r>
            <a:r>
              <a:rPr lang="zh-CN" altLang="en-US" dirty="0"/>
              <a:t>次</a:t>
            </a:r>
            <a:endParaRPr lang="zh-CN" altLang="en-US" dirty="0"/>
          </a:p>
        </p:txBody>
      </p:sp>
      <p:pic>
        <p:nvPicPr>
          <p:cNvPr id="6" name="图片 5" descr="图层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2705" y="2253615"/>
            <a:ext cx="4352290" cy="2675890"/>
          </a:xfrm>
          <a:prstGeom prst="rect">
            <a:avLst/>
          </a:prstGeom>
        </p:spPr>
      </p:pic>
      <p:pic>
        <p:nvPicPr>
          <p:cNvPr id="7" name="图片 6" descr="图层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735" y="995045"/>
            <a:ext cx="2933065" cy="51796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/>
              <a:t>任务三：交通信号灯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1821" y="1238493"/>
            <a:ext cx="11261759" cy="4746986"/>
          </a:xfrm>
        </p:spPr>
        <p:txBody>
          <a:bodyPr/>
          <a:p>
            <a:r>
              <a:rPr lang="zh-CN" altLang="en-US" sz="2800" dirty="0">
                <a:solidFill>
                  <a:srgbClr val="FF6680"/>
                </a:solidFill>
              </a:rPr>
              <a:t>任务内容：</a:t>
            </a:r>
            <a:endParaRPr lang="en-US" altLang="zh-CN" sz="2800" dirty="0">
              <a:solidFill>
                <a:srgbClr val="FF6680"/>
              </a:solidFill>
            </a:endParaRPr>
          </a:p>
          <a:p>
            <a:endParaRPr lang="en-US" altLang="zh-CN" dirty="0"/>
          </a:p>
          <a:p>
            <a:pPr indent="360045"/>
            <a:r>
              <a:rPr lang="zh-CN" altLang="en-US" dirty="0"/>
              <a:t>使用红、黄、绿三种颜色的</a:t>
            </a:r>
            <a:r>
              <a:rPr lang="en-US" altLang="zh-CN" dirty="0"/>
              <a:t>LED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360045"/>
            <a:r>
              <a:rPr lang="en-US" altLang="zh-CN" dirty="0"/>
              <a:t>1</a:t>
            </a:r>
            <a:r>
              <a:rPr lang="zh-CN" altLang="en-US" dirty="0"/>
              <a:t>、制作一个交通灯。</a:t>
            </a:r>
            <a:endParaRPr lang="en-US" altLang="zh-CN" dirty="0"/>
          </a:p>
          <a:p>
            <a:pPr indent="360045"/>
            <a:r>
              <a:rPr lang="en-US" altLang="zh-CN" dirty="0"/>
              <a:t>2</a:t>
            </a:r>
            <a:r>
              <a:rPr lang="zh-CN" altLang="en-US" dirty="0"/>
              <a:t>、制作一个流水灯。</a:t>
            </a:r>
            <a:endParaRPr lang="en-US" altLang="zh-CN" dirty="0"/>
          </a:p>
          <a:p>
            <a:pPr indent="360045"/>
            <a:endParaRPr lang="en-US" altLang="zh-CN" dirty="0"/>
          </a:p>
        </p:txBody>
      </p:sp>
      <p:pic>
        <p:nvPicPr>
          <p:cNvPr id="4" name="Picture 2" descr="https://timgsa.baidu.com/timg?image&amp;quality=80&amp;size=b9999_10000&amp;sec=1521711246&amp;di=2ca352659c5428e801a45e8e36393925&amp;imgtype=jpg&amp;er=1&amp;src=http%3A%2F%2Fb2b.cps.com.cn%2Fstatic%2Fupload%2F201501%2F1422599703452077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573" y="2441763"/>
            <a:ext cx="3286126" cy="152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/>
              <a:t>制作交通灯效果</a:t>
            </a:r>
            <a:endParaRPr lang="en-US" altLang="zh-CN" dirty="0"/>
          </a:p>
        </p:txBody>
      </p:sp>
      <p:pic>
        <p:nvPicPr>
          <p:cNvPr id="4" name="图片 3" descr="图层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4315" y="1162050"/>
            <a:ext cx="3904615" cy="47047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制作流水灯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1821" y="1238493"/>
            <a:ext cx="11261759" cy="4746986"/>
          </a:xfrm>
        </p:spPr>
        <p:txBody>
          <a:bodyPr/>
          <a:lstStyle/>
          <a:p>
            <a:r>
              <a:rPr lang="zh-CN" altLang="en-US" sz="2800" dirty="0">
                <a:solidFill>
                  <a:srgbClr val="FF6680"/>
                </a:solidFill>
              </a:rPr>
              <a:t>使用 </a:t>
            </a:r>
            <a:r>
              <a:rPr lang="en-US" altLang="zh-CN" sz="2800" dirty="0">
                <a:solidFill>
                  <a:srgbClr val="FF6680"/>
                </a:solidFill>
              </a:rPr>
              <a:t>for </a:t>
            </a:r>
            <a:r>
              <a:rPr lang="zh-CN" altLang="en-US" sz="2800" dirty="0">
                <a:solidFill>
                  <a:srgbClr val="FF6680"/>
                </a:solidFill>
              </a:rPr>
              <a:t>循环语句，分别实现以下流水灯：</a:t>
            </a:r>
            <a:endParaRPr lang="en-US" altLang="zh-CN" sz="2800" dirty="0">
              <a:solidFill>
                <a:srgbClr val="FF668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、依次点亮所有</a:t>
            </a:r>
            <a:r>
              <a:rPr lang="en-US" altLang="zh-CN" dirty="0"/>
              <a:t>LED</a:t>
            </a:r>
            <a:r>
              <a:rPr lang="zh-CN" altLang="en-US" dirty="0"/>
              <a:t>，然后依次熄灭所有</a:t>
            </a:r>
            <a:r>
              <a:rPr lang="en-US" altLang="zh-CN" dirty="0"/>
              <a:t>LED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zh-CN" altLang="en-US" dirty="0"/>
              <a:t>从左至右依次熄灭</a:t>
            </a:r>
            <a:r>
              <a:rPr lang="en-US" altLang="zh-CN" dirty="0"/>
              <a:t>LED</a:t>
            </a:r>
            <a:r>
              <a:rPr lang="zh-CN" altLang="en-US" dirty="0"/>
              <a:t>灯，然后再从右至左点亮</a:t>
            </a:r>
            <a:r>
              <a:rPr lang="en-US" altLang="zh-CN" dirty="0"/>
              <a:t>LED</a:t>
            </a:r>
            <a:r>
              <a:rPr lang="zh-CN" altLang="en-US" dirty="0"/>
              <a:t>灯。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、挑战一下：制作一个充电宝电量指示灯（四颗</a:t>
            </a:r>
            <a:r>
              <a:rPr lang="en-US" altLang="zh-CN" dirty="0"/>
              <a:t>LED</a:t>
            </a:r>
            <a:r>
              <a:rPr lang="zh-CN" altLang="en-US" dirty="0"/>
              <a:t>，充电中）。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/>
              <a:t>制作流水灯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1821" y="1238493"/>
            <a:ext cx="11261759" cy="4746986"/>
          </a:xfrm>
        </p:spPr>
        <p:txBody>
          <a:bodyPr/>
          <a:p>
            <a:r>
              <a:rPr lang="zh-CN" altLang="en-US" sz="2800" dirty="0">
                <a:solidFill>
                  <a:srgbClr val="FF6680"/>
                </a:solidFill>
              </a:rPr>
              <a:t>使用 </a:t>
            </a:r>
            <a:r>
              <a:rPr lang="en-US" altLang="zh-CN" sz="2800" dirty="0">
                <a:solidFill>
                  <a:srgbClr val="FF6680"/>
                </a:solidFill>
              </a:rPr>
              <a:t>for </a:t>
            </a:r>
            <a:r>
              <a:rPr lang="zh-CN" altLang="en-US" sz="2800" dirty="0">
                <a:solidFill>
                  <a:srgbClr val="FF6680"/>
                </a:solidFill>
              </a:rPr>
              <a:t>循环语句，分别实现以下流水灯：</a:t>
            </a:r>
            <a:endParaRPr lang="en-US" altLang="zh-CN" sz="2800" dirty="0">
              <a:solidFill>
                <a:srgbClr val="FF668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、依次点亮所有</a:t>
            </a:r>
            <a:r>
              <a:rPr lang="en-US" altLang="zh-CN" dirty="0"/>
              <a:t>LED</a:t>
            </a:r>
            <a:r>
              <a:rPr lang="zh-CN" altLang="en-US" dirty="0"/>
              <a:t>，然后依次熄灭所有</a:t>
            </a:r>
            <a:r>
              <a:rPr lang="en-US" altLang="zh-CN" dirty="0"/>
              <a:t>LED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zh-CN" altLang="en-US" dirty="0"/>
              <a:t>从左至右依次熄灭</a:t>
            </a:r>
            <a:r>
              <a:rPr lang="en-US" altLang="zh-CN" dirty="0"/>
              <a:t>LED</a:t>
            </a:r>
            <a:r>
              <a:rPr lang="zh-CN" altLang="en-US" dirty="0"/>
              <a:t>灯，然后再从右至左点亮</a:t>
            </a:r>
            <a:r>
              <a:rPr lang="en-US" altLang="zh-CN" dirty="0"/>
              <a:t>LED</a:t>
            </a:r>
            <a:r>
              <a:rPr lang="zh-CN" altLang="en-US" dirty="0"/>
              <a:t>灯。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、挑战一下：制作一个充电宝电量指示灯（四颗</a:t>
            </a:r>
            <a:r>
              <a:rPr lang="en-US" altLang="zh-CN" dirty="0"/>
              <a:t>LED</a:t>
            </a:r>
            <a:r>
              <a:rPr lang="zh-CN" altLang="en-US" dirty="0"/>
              <a:t>，充电中）。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  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/>
              <a:t>了解</a:t>
            </a:r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1821" y="1238493"/>
            <a:ext cx="7295179" cy="4746986"/>
          </a:xfrm>
        </p:spPr>
        <p:txBody>
          <a:bodyPr/>
          <a:p>
            <a:r>
              <a:rPr lang="en-US" altLang="zh-CN" dirty="0"/>
              <a:t>LED </a:t>
            </a:r>
            <a:r>
              <a:rPr lang="zh-CN" altLang="en-US" dirty="0"/>
              <a:t>无时无刻不在我们周围，比如手机，我们的车灯，甚至是家里任何一个会亮的电子的东西背后都会有个 </a:t>
            </a:r>
            <a:r>
              <a:rPr lang="en-US" altLang="zh-CN" dirty="0"/>
              <a:t>LED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它们有各式各样的尺寸，形状，颜色，但不管它们看上去怎么不同，但仍旧是同一样东西。 </a:t>
            </a:r>
            <a:endParaRPr lang="en-US" altLang="zh-CN" dirty="0"/>
          </a:p>
          <a:p>
            <a:r>
              <a:rPr lang="en-US" altLang="zh-CN" dirty="0"/>
              <a:t>LED </a:t>
            </a:r>
            <a:r>
              <a:rPr lang="zh-CN" altLang="en-US" dirty="0"/>
              <a:t>是二极管中的一种，可以将电能转换为光能。</a:t>
            </a:r>
            <a:r>
              <a:rPr lang="en-US" altLang="zh-CN" dirty="0"/>
              <a:t>LED </a:t>
            </a:r>
            <a:r>
              <a:rPr lang="zh-CN" altLang="en-US" dirty="0"/>
              <a:t>的全称叫“发光二极管”。 </a:t>
            </a:r>
            <a:endParaRPr lang="en-US" altLang="zh-CN" dirty="0"/>
          </a:p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5122" name="Picture 2" descr="https://ss3.bdstatic.com/70cFv8Sh_Q1YnxGkpoWK1HF6hhy/it/u=63789960,1988848893&amp;fm=27&amp;gp=0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2" r="22562"/>
          <a:stretch>
            <a:fillRect/>
          </a:stretch>
        </p:blipFill>
        <p:spPr bwMode="auto">
          <a:xfrm>
            <a:off x="8278952" y="1370436"/>
            <a:ext cx="2794965" cy="223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timgsa.baidu.com/timg?image&amp;quality=80&amp;size=b9999_10000&amp;sec=1521207467820&amp;di=cf37cc8ee9be75433fdd2fff0c9fa0c3&amp;imgtype=0&amp;src=http%3A%2F%2Fpic.jiaomai.com%2Fproimage%2F2015%2F09%2F01%2F1441089845_107701886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9" b="9720"/>
          <a:stretch>
            <a:fillRect/>
          </a:stretch>
        </p:blipFill>
        <p:spPr bwMode="auto">
          <a:xfrm>
            <a:off x="8278951" y="3705236"/>
            <a:ext cx="2794965" cy="199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/>
        </p:nvSpPr>
        <p:spPr>
          <a:xfrm>
            <a:off x="578821" y="298406"/>
            <a:ext cx="9224614" cy="590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了解</a:t>
            </a:r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1821" y="1238493"/>
            <a:ext cx="7295179" cy="590821"/>
          </a:xfrm>
        </p:spPr>
        <p:txBody>
          <a:bodyPr>
            <a:normAutofit fontScale="60000"/>
          </a:bodyPr>
          <a:lstStyle/>
          <a:p>
            <a:r>
              <a:rPr lang="zh-CN" altLang="en-US" dirty="0"/>
              <a:t>电路中，我们通常用两个不同的图标来区分二极管和发光二极管。 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3151185" y="2638203"/>
            <a:ext cx="2106173" cy="622793"/>
            <a:chOff x="661985" y="2732471"/>
            <a:chExt cx="2355535" cy="696529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1491488" y="2780508"/>
              <a:ext cx="696529" cy="600456"/>
            </a:xfrm>
            <a:prstGeom prst="triangle">
              <a:avLst/>
            </a:prstGeom>
            <a:noFill/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2138363" y="2732471"/>
              <a:ext cx="0" cy="696528"/>
            </a:xfrm>
            <a:prstGeom prst="line">
              <a:avLst/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5" idx="0"/>
            </p:cNvCxnSpPr>
            <p:nvPr/>
          </p:nvCxnSpPr>
          <p:spPr>
            <a:xfrm>
              <a:off x="2139981" y="3080737"/>
              <a:ext cx="877539" cy="0"/>
            </a:xfrm>
            <a:prstGeom prst="line">
              <a:avLst/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61985" y="3080735"/>
              <a:ext cx="877539" cy="0"/>
            </a:xfrm>
            <a:prstGeom prst="line">
              <a:avLst/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5912022" y="2448189"/>
            <a:ext cx="2106175" cy="812806"/>
            <a:chOff x="3848067" y="2519962"/>
            <a:chExt cx="2355535" cy="909038"/>
          </a:xfrm>
        </p:grpSpPr>
        <p:sp>
          <p:nvSpPr>
            <p:cNvPr id="18" name="等腰三角形 17"/>
            <p:cNvSpPr/>
            <p:nvPr/>
          </p:nvSpPr>
          <p:spPr>
            <a:xfrm rot="5400000">
              <a:off x="4677570" y="2780508"/>
              <a:ext cx="696529" cy="600456"/>
            </a:xfrm>
            <a:prstGeom prst="triangle">
              <a:avLst/>
            </a:prstGeom>
            <a:noFill/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5324445" y="2732471"/>
              <a:ext cx="0" cy="696528"/>
            </a:xfrm>
            <a:prstGeom prst="line">
              <a:avLst/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8" idx="0"/>
            </p:cNvCxnSpPr>
            <p:nvPr/>
          </p:nvCxnSpPr>
          <p:spPr>
            <a:xfrm>
              <a:off x="5326063" y="3080737"/>
              <a:ext cx="877539" cy="0"/>
            </a:xfrm>
            <a:prstGeom prst="line">
              <a:avLst/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3848067" y="3080735"/>
              <a:ext cx="877539" cy="0"/>
            </a:xfrm>
            <a:prstGeom prst="line">
              <a:avLst/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5113247" y="2519963"/>
              <a:ext cx="288895" cy="246447"/>
            </a:xfrm>
            <a:prstGeom prst="straightConnector1">
              <a:avLst/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5451339" y="2519962"/>
              <a:ext cx="288895" cy="246447"/>
            </a:xfrm>
            <a:prstGeom prst="straightConnector1">
              <a:avLst/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/>
          <p:cNvSpPr txBox="1"/>
          <p:nvPr/>
        </p:nvSpPr>
        <p:spPr>
          <a:xfrm>
            <a:off x="3543505" y="3708400"/>
            <a:ext cx="1338828" cy="458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indent="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4572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4572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4572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4572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indent="0"/>
            <a:r>
              <a:rPr lang="zh-CN" altLang="en-US" dirty="0"/>
              <a:t>二极管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255589" y="3708400"/>
            <a:ext cx="1338828" cy="458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indent="4572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4572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4572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4572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4572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indent="0"/>
            <a:r>
              <a:rPr lang="zh-CN" altLang="en-US" dirty="0"/>
              <a:t>发光二极管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了解</a:t>
            </a:r>
            <a:r>
              <a:rPr lang="en-US" altLang="zh-CN"/>
              <a:t>LED</a:t>
            </a:r>
            <a:endParaRPr lang="zh-CN" altLang="en-US" dirty="0"/>
          </a:p>
        </p:txBody>
      </p:sp>
      <p:sp>
        <p:nvSpPr>
          <p:cNvPr id="5125" name="内容占位符 5124"/>
          <p:cNvSpPr>
            <a:spLocks noGrp="1"/>
          </p:cNvSpPr>
          <p:nvPr>
            <p:ph idx="1"/>
          </p:nvPr>
        </p:nvSpPr>
        <p:spPr>
          <a:xfrm>
            <a:off x="451821" y="1238493"/>
            <a:ext cx="11261759" cy="2063507"/>
          </a:xfrm>
        </p:spPr>
        <p:txBody>
          <a:bodyPr/>
          <a:p>
            <a:r>
              <a:rPr lang="zh-CN" altLang="en-US" dirty="0"/>
              <a:t>在电子世界中，“极性”表示这个电子元件是否有对称性。</a:t>
            </a:r>
            <a:r>
              <a:rPr lang="en-US" altLang="zh-CN" dirty="0"/>
              <a:t>LED </a:t>
            </a:r>
            <a:r>
              <a:rPr lang="zh-CN" altLang="en-US" dirty="0"/>
              <a:t>是二极管，它是一个带“正负极性”的电子元件。</a:t>
            </a:r>
            <a:endParaRPr lang="en-US" altLang="zh-CN" dirty="0"/>
          </a:p>
          <a:p>
            <a:r>
              <a:rPr lang="zh-CN" altLang="en-US" dirty="0"/>
              <a:t>那如何来判断极性呢？很简单，</a:t>
            </a:r>
            <a:r>
              <a:rPr lang="en-US" altLang="zh-CN" dirty="0"/>
              <a:t>LED </a:t>
            </a:r>
            <a:r>
              <a:rPr lang="zh-CN" altLang="en-US" dirty="0"/>
              <a:t>的正极（</a:t>
            </a:r>
            <a:r>
              <a:rPr lang="en-US" altLang="zh-CN" dirty="0"/>
              <a:t>+</a:t>
            </a:r>
            <a:r>
              <a:rPr lang="zh-CN" altLang="en-US" dirty="0"/>
              <a:t>），有时候我们也称之为“阳极” ，对应是 </a:t>
            </a:r>
            <a:r>
              <a:rPr lang="en-US" altLang="zh-CN" dirty="0"/>
              <a:t>LED </a:t>
            </a:r>
            <a:r>
              <a:rPr lang="zh-CN" altLang="en-US" dirty="0"/>
              <a:t>较长的那只脚，电路中常称之为“引脚” 。显然，</a:t>
            </a:r>
            <a:r>
              <a:rPr lang="en-US" altLang="zh-CN" dirty="0"/>
              <a:t>LED </a:t>
            </a:r>
            <a:r>
              <a:rPr lang="zh-CN" altLang="en-US" dirty="0"/>
              <a:t>较短的引脚就是负极了，也称之为“阴极” 。</a:t>
            </a:r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4568890" y="4019334"/>
            <a:ext cx="1877808" cy="1173193"/>
            <a:chOff x="2289175" y="1510823"/>
            <a:chExt cx="3070225" cy="1918177"/>
          </a:xfrm>
        </p:grpSpPr>
        <p:sp>
          <p:nvSpPr>
            <p:cNvPr id="65" name="弦形 64"/>
            <p:cNvSpPr/>
            <p:nvPr/>
          </p:nvSpPr>
          <p:spPr>
            <a:xfrm>
              <a:off x="2863611" y="1510823"/>
              <a:ext cx="1918177" cy="1918177"/>
            </a:xfrm>
            <a:prstGeom prst="chord">
              <a:avLst>
                <a:gd name="adj1" fmla="val 1967921"/>
                <a:gd name="adj2" fmla="val 19639592"/>
              </a:avLst>
            </a:prstGeom>
            <a:solidFill>
              <a:srgbClr val="F14E4F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3149600" y="1778000"/>
              <a:ext cx="1346200" cy="1346200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3390900" y="2463561"/>
              <a:ext cx="241300" cy="0"/>
            </a:xfrm>
            <a:prstGeom prst="line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3765550" y="2463561"/>
              <a:ext cx="546100" cy="0"/>
            </a:xfrm>
            <a:prstGeom prst="line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4984750" y="2469911"/>
              <a:ext cx="374650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2289175" y="2451100"/>
              <a:ext cx="374650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16200000">
              <a:off x="2289175" y="2451100"/>
              <a:ext cx="374650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7663472" y="3429000"/>
            <a:ext cx="1877808" cy="2730727"/>
            <a:chOff x="6010275" y="1510823"/>
            <a:chExt cx="3070225" cy="4464752"/>
          </a:xfrm>
        </p:grpSpPr>
        <p:sp>
          <p:nvSpPr>
            <p:cNvPr id="56" name="矩形 55"/>
            <p:cNvSpPr/>
            <p:nvPr/>
          </p:nvSpPr>
          <p:spPr>
            <a:xfrm>
              <a:off x="6604000" y="3282950"/>
              <a:ext cx="1860550" cy="362175"/>
            </a:xfrm>
            <a:prstGeom prst="rect">
              <a:avLst/>
            </a:prstGeom>
            <a:solidFill>
              <a:srgbClr val="F14E4F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57" name="矩形: 圆顶角 56"/>
            <p:cNvSpPr/>
            <p:nvPr/>
          </p:nvSpPr>
          <p:spPr>
            <a:xfrm>
              <a:off x="6934994" y="1510823"/>
              <a:ext cx="1370806" cy="177212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14E4F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7172325" y="3645125"/>
              <a:ext cx="215900" cy="23304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7848600" y="3645125"/>
              <a:ext cx="215900" cy="15808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7172325" y="2055019"/>
              <a:ext cx="390525" cy="1228725"/>
            </a:xfrm>
            <a:custGeom>
              <a:avLst/>
              <a:gdLst>
                <a:gd name="connsiteX0" fmla="*/ 0 w 404812"/>
                <a:gd name="connsiteY0" fmla="*/ 0 h 1228725"/>
                <a:gd name="connsiteX1" fmla="*/ 14287 w 404812"/>
                <a:gd name="connsiteY1" fmla="*/ 1228725 h 1228725"/>
                <a:gd name="connsiteX2" fmla="*/ 228600 w 404812"/>
                <a:gd name="connsiteY2" fmla="*/ 1223963 h 1228725"/>
                <a:gd name="connsiteX3" fmla="*/ 223837 w 404812"/>
                <a:gd name="connsiteY3" fmla="*/ 290513 h 1228725"/>
                <a:gd name="connsiteX4" fmla="*/ 404812 w 404812"/>
                <a:gd name="connsiteY4" fmla="*/ 219075 h 1228725"/>
                <a:gd name="connsiteX5" fmla="*/ 381000 w 404812"/>
                <a:gd name="connsiteY5" fmla="*/ 133350 h 1228725"/>
                <a:gd name="connsiteX6" fmla="*/ 147637 w 404812"/>
                <a:gd name="connsiteY6" fmla="*/ 9525 h 1228725"/>
                <a:gd name="connsiteX7" fmla="*/ 0 w 404812"/>
                <a:gd name="connsiteY7" fmla="*/ 0 h 1228725"/>
                <a:gd name="connsiteX0-1" fmla="*/ 0 w 404812"/>
                <a:gd name="connsiteY0-2" fmla="*/ 0 h 1231107"/>
                <a:gd name="connsiteX1-3" fmla="*/ 14287 w 404812"/>
                <a:gd name="connsiteY1-4" fmla="*/ 1228725 h 1231107"/>
                <a:gd name="connsiteX2-5" fmla="*/ 228600 w 404812"/>
                <a:gd name="connsiteY2-6" fmla="*/ 1231107 h 1231107"/>
                <a:gd name="connsiteX3-7" fmla="*/ 223837 w 404812"/>
                <a:gd name="connsiteY3-8" fmla="*/ 290513 h 1231107"/>
                <a:gd name="connsiteX4-9" fmla="*/ 404812 w 404812"/>
                <a:gd name="connsiteY4-10" fmla="*/ 219075 h 1231107"/>
                <a:gd name="connsiteX5-11" fmla="*/ 381000 w 404812"/>
                <a:gd name="connsiteY5-12" fmla="*/ 133350 h 1231107"/>
                <a:gd name="connsiteX6-13" fmla="*/ 147637 w 404812"/>
                <a:gd name="connsiteY6-14" fmla="*/ 9525 h 1231107"/>
                <a:gd name="connsiteX7-15" fmla="*/ 0 w 404812"/>
                <a:gd name="connsiteY7-16" fmla="*/ 0 h 1231107"/>
                <a:gd name="connsiteX0-17" fmla="*/ 0 w 404812"/>
                <a:gd name="connsiteY0-18" fmla="*/ 0 h 1231107"/>
                <a:gd name="connsiteX1-19" fmla="*/ 14287 w 404812"/>
                <a:gd name="connsiteY1-20" fmla="*/ 1228725 h 1231107"/>
                <a:gd name="connsiteX2-21" fmla="*/ 228600 w 404812"/>
                <a:gd name="connsiteY2-22" fmla="*/ 1231107 h 1231107"/>
                <a:gd name="connsiteX3-23" fmla="*/ 223837 w 404812"/>
                <a:gd name="connsiteY3-24" fmla="*/ 290513 h 1231107"/>
                <a:gd name="connsiteX4-25" fmla="*/ 404812 w 404812"/>
                <a:gd name="connsiteY4-26" fmla="*/ 219075 h 1231107"/>
                <a:gd name="connsiteX5-27" fmla="*/ 381000 w 404812"/>
                <a:gd name="connsiteY5-28" fmla="*/ 133350 h 1231107"/>
                <a:gd name="connsiteX6-29" fmla="*/ 147637 w 404812"/>
                <a:gd name="connsiteY6-30" fmla="*/ 9525 h 1231107"/>
                <a:gd name="connsiteX7-31" fmla="*/ 0 w 404812"/>
                <a:gd name="connsiteY7-32" fmla="*/ 0 h 1231107"/>
                <a:gd name="connsiteX0-33" fmla="*/ 0 w 397668"/>
                <a:gd name="connsiteY0-34" fmla="*/ 0 h 1226345"/>
                <a:gd name="connsiteX1-35" fmla="*/ 7143 w 397668"/>
                <a:gd name="connsiteY1-36" fmla="*/ 1223963 h 1226345"/>
                <a:gd name="connsiteX2-37" fmla="*/ 221456 w 397668"/>
                <a:gd name="connsiteY2-38" fmla="*/ 1226345 h 1226345"/>
                <a:gd name="connsiteX3-39" fmla="*/ 216693 w 397668"/>
                <a:gd name="connsiteY3-40" fmla="*/ 285751 h 1226345"/>
                <a:gd name="connsiteX4-41" fmla="*/ 397668 w 397668"/>
                <a:gd name="connsiteY4-42" fmla="*/ 214313 h 1226345"/>
                <a:gd name="connsiteX5-43" fmla="*/ 373856 w 397668"/>
                <a:gd name="connsiteY5-44" fmla="*/ 128588 h 1226345"/>
                <a:gd name="connsiteX6-45" fmla="*/ 140493 w 397668"/>
                <a:gd name="connsiteY6-46" fmla="*/ 4763 h 1226345"/>
                <a:gd name="connsiteX7-47" fmla="*/ 0 w 397668"/>
                <a:gd name="connsiteY7-48" fmla="*/ 0 h 1226345"/>
                <a:gd name="connsiteX0-49" fmla="*/ 1 w 390525"/>
                <a:gd name="connsiteY0-50" fmla="*/ 0 h 1226345"/>
                <a:gd name="connsiteX1-51" fmla="*/ 0 w 390525"/>
                <a:gd name="connsiteY1-52" fmla="*/ 1223963 h 1226345"/>
                <a:gd name="connsiteX2-53" fmla="*/ 214313 w 390525"/>
                <a:gd name="connsiteY2-54" fmla="*/ 1226345 h 1226345"/>
                <a:gd name="connsiteX3-55" fmla="*/ 209550 w 390525"/>
                <a:gd name="connsiteY3-56" fmla="*/ 285751 h 1226345"/>
                <a:gd name="connsiteX4-57" fmla="*/ 390525 w 390525"/>
                <a:gd name="connsiteY4-58" fmla="*/ 214313 h 1226345"/>
                <a:gd name="connsiteX5-59" fmla="*/ 366713 w 390525"/>
                <a:gd name="connsiteY5-60" fmla="*/ 128588 h 1226345"/>
                <a:gd name="connsiteX6-61" fmla="*/ 133350 w 390525"/>
                <a:gd name="connsiteY6-62" fmla="*/ 4763 h 1226345"/>
                <a:gd name="connsiteX7-63" fmla="*/ 1 w 390525"/>
                <a:gd name="connsiteY7-64" fmla="*/ 0 h 1226345"/>
                <a:gd name="connsiteX0-65" fmla="*/ 1 w 390525"/>
                <a:gd name="connsiteY0-66" fmla="*/ 0 h 1226345"/>
                <a:gd name="connsiteX1-67" fmla="*/ 0 w 390525"/>
                <a:gd name="connsiteY1-68" fmla="*/ 1223963 h 1226345"/>
                <a:gd name="connsiteX2-69" fmla="*/ 214313 w 390525"/>
                <a:gd name="connsiteY2-70" fmla="*/ 1226345 h 1226345"/>
                <a:gd name="connsiteX3-71" fmla="*/ 197644 w 390525"/>
                <a:gd name="connsiteY3-72" fmla="*/ 285751 h 1226345"/>
                <a:gd name="connsiteX4-73" fmla="*/ 390525 w 390525"/>
                <a:gd name="connsiteY4-74" fmla="*/ 214313 h 1226345"/>
                <a:gd name="connsiteX5-75" fmla="*/ 366713 w 390525"/>
                <a:gd name="connsiteY5-76" fmla="*/ 128588 h 1226345"/>
                <a:gd name="connsiteX6-77" fmla="*/ 133350 w 390525"/>
                <a:gd name="connsiteY6-78" fmla="*/ 4763 h 1226345"/>
                <a:gd name="connsiteX7-79" fmla="*/ 1 w 390525"/>
                <a:gd name="connsiteY7-80" fmla="*/ 0 h 1226345"/>
                <a:gd name="connsiteX0-81" fmla="*/ 1 w 390525"/>
                <a:gd name="connsiteY0-82" fmla="*/ 0 h 1226345"/>
                <a:gd name="connsiteX1-83" fmla="*/ 0 w 390525"/>
                <a:gd name="connsiteY1-84" fmla="*/ 1223963 h 1226345"/>
                <a:gd name="connsiteX2-85" fmla="*/ 214313 w 390525"/>
                <a:gd name="connsiteY2-86" fmla="*/ 1226345 h 1226345"/>
                <a:gd name="connsiteX3-87" fmla="*/ 202406 w 390525"/>
                <a:gd name="connsiteY3-88" fmla="*/ 285751 h 1226345"/>
                <a:gd name="connsiteX4-89" fmla="*/ 390525 w 390525"/>
                <a:gd name="connsiteY4-90" fmla="*/ 214313 h 1226345"/>
                <a:gd name="connsiteX5-91" fmla="*/ 366713 w 390525"/>
                <a:gd name="connsiteY5-92" fmla="*/ 128588 h 1226345"/>
                <a:gd name="connsiteX6-93" fmla="*/ 133350 w 390525"/>
                <a:gd name="connsiteY6-94" fmla="*/ 4763 h 1226345"/>
                <a:gd name="connsiteX7-95" fmla="*/ 1 w 390525"/>
                <a:gd name="connsiteY7-96" fmla="*/ 0 h 1226345"/>
                <a:gd name="connsiteX0-97" fmla="*/ 1 w 390525"/>
                <a:gd name="connsiteY0-98" fmla="*/ 0 h 1226345"/>
                <a:gd name="connsiteX1-99" fmla="*/ 0 w 390525"/>
                <a:gd name="connsiteY1-100" fmla="*/ 1223963 h 1226345"/>
                <a:gd name="connsiteX2-101" fmla="*/ 214313 w 390525"/>
                <a:gd name="connsiteY2-102" fmla="*/ 1226345 h 1226345"/>
                <a:gd name="connsiteX3-103" fmla="*/ 161925 w 390525"/>
                <a:gd name="connsiteY3-104" fmla="*/ 302419 h 1226345"/>
                <a:gd name="connsiteX4-105" fmla="*/ 390525 w 390525"/>
                <a:gd name="connsiteY4-106" fmla="*/ 214313 h 1226345"/>
                <a:gd name="connsiteX5-107" fmla="*/ 366713 w 390525"/>
                <a:gd name="connsiteY5-108" fmla="*/ 128588 h 1226345"/>
                <a:gd name="connsiteX6-109" fmla="*/ 133350 w 390525"/>
                <a:gd name="connsiteY6-110" fmla="*/ 4763 h 1226345"/>
                <a:gd name="connsiteX7-111" fmla="*/ 1 w 390525"/>
                <a:gd name="connsiteY7-112" fmla="*/ 0 h 1226345"/>
                <a:gd name="connsiteX0-113" fmla="*/ 1 w 390525"/>
                <a:gd name="connsiteY0-114" fmla="*/ 0 h 1226345"/>
                <a:gd name="connsiteX1-115" fmla="*/ 0 w 390525"/>
                <a:gd name="connsiteY1-116" fmla="*/ 1223963 h 1226345"/>
                <a:gd name="connsiteX2-117" fmla="*/ 214313 w 390525"/>
                <a:gd name="connsiteY2-118" fmla="*/ 1226345 h 1226345"/>
                <a:gd name="connsiteX3-119" fmla="*/ 202406 w 390525"/>
                <a:gd name="connsiteY3-120" fmla="*/ 316706 h 1226345"/>
                <a:gd name="connsiteX4-121" fmla="*/ 390525 w 390525"/>
                <a:gd name="connsiteY4-122" fmla="*/ 214313 h 1226345"/>
                <a:gd name="connsiteX5-123" fmla="*/ 366713 w 390525"/>
                <a:gd name="connsiteY5-124" fmla="*/ 128588 h 1226345"/>
                <a:gd name="connsiteX6-125" fmla="*/ 133350 w 390525"/>
                <a:gd name="connsiteY6-126" fmla="*/ 4763 h 1226345"/>
                <a:gd name="connsiteX7-127" fmla="*/ 1 w 390525"/>
                <a:gd name="connsiteY7-128" fmla="*/ 0 h 1226345"/>
                <a:gd name="connsiteX0-129" fmla="*/ 1 w 390525"/>
                <a:gd name="connsiteY0-130" fmla="*/ 0 h 1226345"/>
                <a:gd name="connsiteX1-131" fmla="*/ 0 w 390525"/>
                <a:gd name="connsiteY1-132" fmla="*/ 1223963 h 1226345"/>
                <a:gd name="connsiteX2-133" fmla="*/ 214313 w 390525"/>
                <a:gd name="connsiteY2-134" fmla="*/ 1226345 h 1226345"/>
                <a:gd name="connsiteX3-135" fmla="*/ 204787 w 390525"/>
                <a:gd name="connsiteY3-136" fmla="*/ 316706 h 1226345"/>
                <a:gd name="connsiteX4-137" fmla="*/ 390525 w 390525"/>
                <a:gd name="connsiteY4-138" fmla="*/ 214313 h 1226345"/>
                <a:gd name="connsiteX5-139" fmla="*/ 366713 w 390525"/>
                <a:gd name="connsiteY5-140" fmla="*/ 128588 h 1226345"/>
                <a:gd name="connsiteX6-141" fmla="*/ 133350 w 390525"/>
                <a:gd name="connsiteY6-142" fmla="*/ 4763 h 1226345"/>
                <a:gd name="connsiteX7-143" fmla="*/ 1 w 390525"/>
                <a:gd name="connsiteY7-144" fmla="*/ 0 h 1226345"/>
                <a:gd name="connsiteX0-145" fmla="*/ 1 w 390525"/>
                <a:gd name="connsiteY0-146" fmla="*/ 0 h 1226345"/>
                <a:gd name="connsiteX1-147" fmla="*/ 0 w 390525"/>
                <a:gd name="connsiteY1-148" fmla="*/ 1223963 h 1226345"/>
                <a:gd name="connsiteX2-149" fmla="*/ 214313 w 390525"/>
                <a:gd name="connsiteY2-150" fmla="*/ 1226345 h 1226345"/>
                <a:gd name="connsiteX3-151" fmla="*/ 211931 w 390525"/>
                <a:gd name="connsiteY3-152" fmla="*/ 316706 h 1226345"/>
                <a:gd name="connsiteX4-153" fmla="*/ 390525 w 390525"/>
                <a:gd name="connsiteY4-154" fmla="*/ 214313 h 1226345"/>
                <a:gd name="connsiteX5-155" fmla="*/ 366713 w 390525"/>
                <a:gd name="connsiteY5-156" fmla="*/ 128588 h 1226345"/>
                <a:gd name="connsiteX6-157" fmla="*/ 133350 w 390525"/>
                <a:gd name="connsiteY6-158" fmla="*/ 4763 h 1226345"/>
                <a:gd name="connsiteX7-159" fmla="*/ 1 w 390525"/>
                <a:gd name="connsiteY7-160" fmla="*/ 0 h 1226345"/>
                <a:gd name="connsiteX0-161" fmla="*/ 1 w 390525"/>
                <a:gd name="connsiteY0-162" fmla="*/ 0 h 1226345"/>
                <a:gd name="connsiteX1-163" fmla="*/ 0 w 390525"/>
                <a:gd name="connsiteY1-164" fmla="*/ 1223963 h 1226345"/>
                <a:gd name="connsiteX2-165" fmla="*/ 214313 w 390525"/>
                <a:gd name="connsiteY2-166" fmla="*/ 1226345 h 1226345"/>
                <a:gd name="connsiteX3-167" fmla="*/ 211931 w 390525"/>
                <a:gd name="connsiteY3-168" fmla="*/ 316706 h 1226345"/>
                <a:gd name="connsiteX4-169" fmla="*/ 390525 w 390525"/>
                <a:gd name="connsiteY4-170" fmla="*/ 214313 h 1226345"/>
                <a:gd name="connsiteX5-171" fmla="*/ 366713 w 390525"/>
                <a:gd name="connsiteY5-172" fmla="*/ 128588 h 1226345"/>
                <a:gd name="connsiteX6-173" fmla="*/ 133350 w 390525"/>
                <a:gd name="connsiteY6-174" fmla="*/ 4763 h 1226345"/>
                <a:gd name="connsiteX7-175" fmla="*/ 1 w 390525"/>
                <a:gd name="connsiteY7-176" fmla="*/ 0 h 1226345"/>
                <a:gd name="connsiteX0-177" fmla="*/ 1 w 390525"/>
                <a:gd name="connsiteY0-178" fmla="*/ 2380 h 1228725"/>
                <a:gd name="connsiteX1-179" fmla="*/ 0 w 390525"/>
                <a:gd name="connsiteY1-180" fmla="*/ 1226343 h 1228725"/>
                <a:gd name="connsiteX2-181" fmla="*/ 214313 w 390525"/>
                <a:gd name="connsiteY2-182" fmla="*/ 1228725 h 1228725"/>
                <a:gd name="connsiteX3-183" fmla="*/ 211931 w 390525"/>
                <a:gd name="connsiteY3-184" fmla="*/ 319086 h 1228725"/>
                <a:gd name="connsiteX4-185" fmla="*/ 390525 w 390525"/>
                <a:gd name="connsiteY4-186" fmla="*/ 216693 h 1228725"/>
                <a:gd name="connsiteX5-187" fmla="*/ 366713 w 390525"/>
                <a:gd name="connsiteY5-188" fmla="*/ 130968 h 1228725"/>
                <a:gd name="connsiteX6-189" fmla="*/ 128588 w 390525"/>
                <a:gd name="connsiteY6-190" fmla="*/ 0 h 1228725"/>
                <a:gd name="connsiteX7-191" fmla="*/ 1 w 390525"/>
                <a:gd name="connsiteY7-192" fmla="*/ 2380 h 12287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390525" h="1228725">
                  <a:moveTo>
                    <a:pt x="1" y="2380"/>
                  </a:moveTo>
                  <a:cubicBezTo>
                    <a:pt x="1" y="410368"/>
                    <a:pt x="0" y="818355"/>
                    <a:pt x="0" y="1226343"/>
                  </a:cubicBezTo>
                  <a:lnTo>
                    <a:pt x="214313" y="1228725"/>
                  </a:lnTo>
                  <a:cubicBezTo>
                    <a:pt x="212725" y="917575"/>
                    <a:pt x="213519" y="630236"/>
                    <a:pt x="211931" y="319086"/>
                  </a:cubicBezTo>
                  <a:lnTo>
                    <a:pt x="390525" y="216693"/>
                  </a:lnTo>
                  <a:lnTo>
                    <a:pt x="366713" y="130968"/>
                  </a:lnTo>
                  <a:lnTo>
                    <a:pt x="128588" y="0"/>
                  </a:lnTo>
                  <a:lnTo>
                    <a:pt x="1" y="23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7462838" y="2031206"/>
              <a:ext cx="661987" cy="1252538"/>
            </a:xfrm>
            <a:custGeom>
              <a:avLst/>
              <a:gdLst>
                <a:gd name="connsiteX0" fmla="*/ 323850 w 661987"/>
                <a:gd name="connsiteY0" fmla="*/ 1262062 h 1262062"/>
                <a:gd name="connsiteX1" fmla="*/ 661987 w 661987"/>
                <a:gd name="connsiteY1" fmla="*/ 1257300 h 1262062"/>
                <a:gd name="connsiteX2" fmla="*/ 652462 w 661987"/>
                <a:gd name="connsiteY2" fmla="*/ 0 h 1262062"/>
                <a:gd name="connsiteX3" fmla="*/ 0 w 661987"/>
                <a:gd name="connsiteY3" fmla="*/ 4762 h 1262062"/>
                <a:gd name="connsiteX4" fmla="*/ 290512 w 661987"/>
                <a:gd name="connsiteY4" fmla="*/ 166687 h 1262062"/>
                <a:gd name="connsiteX5" fmla="*/ 300037 w 661987"/>
                <a:gd name="connsiteY5" fmla="*/ 204787 h 1262062"/>
                <a:gd name="connsiteX6" fmla="*/ 157162 w 661987"/>
                <a:gd name="connsiteY6" fmla="*/ 423862 h 1262062"/>
                <a:gd name="connsiteX7" fmla="*/ 161925 w 661987"/>
                <a:gd name="connsiteY7" fmla="*/ 938212 h 1262062"/>
                <a:gd name="connsiteX8" fmla="*/ 323850 w 661987"/>
                <a:gd name="connsiteY8" fmla="*/ 1262062 h 1262062"/>
                <a:gd name="connsiteX0-1" fmla="*/ 323850 w 661987"/>
                <a:gd name="connsiteY0-2" fmla="*/ 1262062 h 1262062"/>
                <a:gd name="connsiteX1-3" fmla="*/ 661987 w 661987"/>
                <a:gd name="connsiteY1-4" fmla="*/ 1257300 h 1262062"/>
                <a:gd name="connsiteX2-5" fmla="*/ 654843 w 661987"/>
                <a:gd name="connsiteY2-6" fmla="*/ 0 h 1262062"/>
                <a:gd name="connsiteX3-7" fmla="*/ 0 w 661987"/>
                <a:gd name="connsiteY3-8" fmla="*/ 4762 h 1262062"/>
                <a:gd name="connsiteX4-9" fmla="*/ 290512 w 661987"/>
                <a:gd name="connsiteY4-10" fmla="*/ 166687 h 1262062"/>
                <a:gd name="connsiteX5-11" fmla="*/ 300037 w 661987"/>
                <a:gd name="connsiteY5-12" fmla="*/ 204787 h 1262062"/>
                <a:gd name="connsiteX6-13" fmla="*/ 157162 w 661987"/>
                <a:gd name="connsiteY6-14" fmla="*/ 423862 h 1262062"/>
                <a:gd name="connsiteX7-15" fmla="*/ 161925 w 661987"/>
                <a:gd name="connsiteY7-16" fmla="*/ 938212 h 1262062"/>
                <a:gd name="connsiteX8-17" fmla="*/ 323850 w 661987"/>
                <a:gd name="connsiteY8-18" fmla="*/ 1262062 h 1262062"/>
                <a:gd name="connsiteX0-19" fmla="*/ 323850 w 667134"/>
                <a:gd name="connsiteY0-20" fmla="*/ 1259681 h 1259681"/>
                <a:gd name="connsiteX1-21" fmla="*/ 661987 w 667134"/>
                <a:gd name="connsiteY1-22" fmla="*/ 1254919 h 1259681"/>
                <a:gd name="connsiteX2-23" fmla="*/ 666749 w 667134"/>
                <a:gd name="connsiteY2-24" fmla="*/ 0 h 1259681"/>
                <a:gd name="connsiteX3-25" fmla="*/ 0 w 667134"/>
                <a:gd name="connsiteY3-26" fmla="*/ 2381 h 1259681"/>
                <a:gd name="connsiteX4-27" fmla="*/ 290512 w 667134"/>
                <a:gd name="connsiteY4-28" fmla="*/ 164306 h 1259681"/>
                <a:gd name="connsiteX5-29" fmla="*/ 300037 w 667134"/>
                <a:gd name="connsiteY5-30" fmla="*/ 202406 h 1259681"/>
                <a:gd name="connsiteX6-31" fmla="*/ 157162 w 667134"/>
                <a:gd name="connsiteY6-32" fmla="*/ 421481 h 1259681"/>
                <a:gd name="connsiteX7-33" fmla="*/ 161925 w 667134"/>
                <a:gd name="connsiteY7-34" fmla="*/ 935831 h 1259681"/>
                <a:gd name="connsiteX8-35" fmla="*/ 323850 w 667134"/>
                <a:gd name="connsiteY8-36" fmla="*/ 1259681 h 1259681"/>
                <a:gd name="connsiteX0-37" fmla="*/ 323850 w 661987"/>
                <a:gd name="connsiteY0-38" fmla="*/ 1259681 h 1259681"/>
                <a:gd name="connsiteX1-39" fmla="*/ 661987 w 661987"/>
                <a:gd name="connsiteY1-40" fmla="*/ 1254919 h 1259681"/>
                <a:gd name="connsiteX2-41" fmla="*/ 659605 w 661987"/>
                <a:gd name="connsiteY2-42" fmla="*/ 0 h 1259681"/>
                <a:gd name="connsiteX3-43" fmla="*/ 0 w 661987"/>
                <a:gd name="connsiteY3-44" fmla="*/ 2381 h 1259681"/>
                <a:gd name="connsiteX4-45" fmla="*/ 290512 w 661987"/>
                <a:gd name="connsiteY4-46" fmla="*/ 164306 h 1259681"/>
                <a:gd name="connsiteX5-47" fmla="*/ 300037 w 661987"/>
                <a:gd name="connsiteY5-48" fmla="*/ 202406 h 1259681"/>
                <a:gd name="connsiteX6-49" fmla="*/ 157162 w 661987"/>
                <a:gd name="connsiteY6-50" fmla="*/ 421481 h 1259681"/>
                <a:gd name="connsiteX7-51" fmla="*/ 161925 w 661987"/>
                <a:gd name="connsiteY7-52" fmla="*/ 935831 h 1259681"/>
                <a:gd name="connsiteX8-53" fmla="*/ 323850 w 661987"/>
                <a:gd name="connsiteY8-54" fmla="*/ 1259681 h 1259681"/>
                <a:gd name="connsiteX0-55" fmla="*/ 323850 w 661987"/>
                <a:gd name="connsiteY0-56" fmla="*/ 1259681 h 1259681"/>
                <a:gd name="connsiteX1-57" fmla="*/ 661987 w 661987"/>
                <a:gd name="connsiteY1-58" fmla="*/ 1254919 h 1259681"/>
                <a:gd name="connsiteX2-59" fmla="*/ 654842 w 661987"/>
                <a:gd name="connsiteY2-60" fmla="*/ 0 h 1259681"/>
                <a:gd name="connsiteX3-61" fmla="*/ 0 w 661987"/>
                <a:gd name="connsiteY3-62" fmla="*/ 2381 h 1259681"/>
                <a:gd name="connsiteX4-63" fmla="*/ 290512 w 661987"/>
                <a:gd name="connsiteY4-64" fmla="*/ 164306 h 1259681"/>
                <a:gd name="connsiteX5-65" fmla="*/ 300037 w 661987"/>
                <a:gd name="connsiteY5-66" fmla="*/ 202406 h 1259681"/>
                <a:gd name="connsiteX6-67" fmla="*/ 157162 w 661987"/>
                <a:gd name="connsiteY6-68" fmla="*/ 421481 h 1259681"/>
                <a:gd name="connsiteX7-69" fmla="*/ 161925 w 661987"/>
                <a:gd name="connsiteY7-70" fmla="*/ 935831 h 1259681"/>
                <a:gd name="connsiteX8-71" fmla="*/ 323850 w 661987"/>
                <a:gd name="connsiteY8-72" fmla="*/ 1259681 h 1259681"/>
                <a:gd name="connsiteX0-73" fmla="*/ 323850 w 662673"/>
                <a:gd name="connsiteY0-74" fmla="*/ 1257300 h 1257300"/>
                <a:gd name="connsiteX1-75" fmla="*/ 661987 w 662673"/>
                <a:gd name="connsiteY1-76" fmla="*/ 1252538 h 1257300"/>
                <a:gd name="connsiteX2-77" fmla="*/ 661986 w 662673"/>
                <a:gd name="connsiteY2-78" fmla="*/ 0 h 1257300"/>
                <a:gd name="connsiteX3-79" fmla="*/ 0 w 662673"/>
                <a:gd name="connsiteY3-80" fmla="*/ 0 h 1257300"/>
                <a:gd name="connsiteX4-81" fmla="*/ 290512 w 662673"/>
                <a:gd name="connsiteY4-82" fmla="*/ 161925 h 1257300"/>
                <a:gd name="connsiteX5-83" fmla="*/ 300037 w 662673"/>
                <a:gd name="connsiteY5-84" fmla="*/ 200025 h 1257300"/>
                <a:gd name="connsiteX6-85" fmla="*/ 157162 w 662673"/>
                <a:gd name="connsiteY6-86" fmla="*/ 419100 h 1257300"/>
                <a:gd name="connsiteX7-87" fmla="*/ 161925 w 662673"/>
                <a:gd name="connsiteY7-88" fmla="*/ 933450 h 1257300"/>
                <a:gd name="connsiteX8-89" fmla="*/ 323850 w 662673"/>
                <a:gd name="connsiteY8-90" fmla="*/ 1257300 h 1257300"/>
                <a:gd name="connsiteX0-91" fmla="*/ 323850 w 661987"/>
                <a:gd name="connsiteY0-92" fmla="*/ 1257300 h 1257300"/>
                <a:gd name="connsiteX1-93" fmla="*/ 661987 w 661987"/>
                <a:gd name="connsiteY1-94" fmla="*/ 1252538 h 1257300"/>
                <a:gd name="connsiteX2-95" fmla="*/ 654843 w 661987"/>
                <a:gd name="connsiteY2-96" fmla="*/ 0 h 1257300"/>
                <a:gd name="connsiteX3-97" fmla="*/ 0 w 661987"/>
                <a:gd name="connsiteY3-98" fmla="*/ 0 h 1257300"/>
                <a:gd name="connsiteX4-99" fmla="*/ 290512 w 661987"/>
                <a:gd name="connsiteY4-100" fmla="*/ 161925 h 1257300"/>
                <a:gd name="connsiteX5-101" fmla="*/ 300037 w 661987"/>
                <a:gd name="connsiteY5-102" fmla="*/ 200025 h 1257300"/>
                <a:gd name="connsiteX6-103" fmla="*/ 157162 w 661987"/>
                <a:gd name="connsiteY6-104" fmla="*/ 419100 h 1257300"/>
                <a:gd name="connsiteX7-105" fmla="*/ 161925 w 661987"/>
                <a:gd name="connsiteY7-106" fmla="*/ 933450 h 1257300"/>
                <a:gd name="connsiteX8-107" fmla="*/ 323850 w 661987"/>
                <a:gd name="connsiteY8-108" fmla="*/ 1257300 h 1257300"/>
                <a:gd name="connsiteX0-109" fmla="*/ 323850 w 661987"/>
                <a:gd name="connsiteY0-110" fmla="*/ 1257300 h 1257300"/>
                <a:gd name="connsiteX1-111" fmla="*/ 661987 w 661987"/>
                <a:gd name="connsiteY1-112" fmla="*/ 1252538 h 1257300"/>
                <a:gd name="connsiteX2-113" fmla="*/ 650080 w 661987"/>
                <a:gd name="connsiteY2-114" fmla="*/ 0 h 1257300"/>
                <a:gd name="connsiteX3-115" fmla="*/ 0 w 661987"/>
                <a:gd name="connsiteY3-116" fmla="*/ 0 h 1257300"/>
                <a:gd name="connsiteX4-117" fmla="*/ 290512 w 661987"/>
                <a:gd name="connsiteY4-118" fmla="*/ 161925 h 1257300"/>
                <a:gd name="connsiteX5-119" fmla="*/ 300037 w 661987"/>
                <a:gd name="connsiteY5-120" fmla="*/ 200025 h 1257300"/>
                <a:gd name="connsiteX6-121" fmla="*/ 157162 w 661987"/>
                <a:gd name="connsiteY6-122" fmla="*/ 419100 h 1257300"/>
                <a:gd name="connsiteX7-123" fmla="*/ 161925 w 661987"/>
                <a:gd name="connsiteY7-124" fmla="*/ 933450 h 1257300"/>
                <a:gd name="connsiteX8-125" fmla="*/ 323850 w 661987"/>
                <a:gd name="connsiteY8-126" fmla="*/ 1257300 h 1257300"/>
                <a:gd name="connsiteX0-127" fmla="*/ 323850 w 661987"/>
                <a:gd name="connsiteY0-128" fmla="*/ 1257300 h 1257300"/>
                <a:gd name="connsiteX1-129" fmla="*/ 661987 w 661987"/>
                <a:gd name="connsiteY1-130" fmla="*/ 1252538 h 1257300"/>
                <a:gd name="connsiteX2-131" fmla="*/ 647699 w 661987"/>
                <a:gd name="connsiteY2-132" fmla="*/ 0 h 1257300"/>
                <a:gd name="connsiteX3-133" fmla="*/ 0 w 661987"/>
                <a:gd name="connsiteY3-134" fmla="*/ 0 h 1257300"/>
                <a:gd name="connsiteX4-135" fmla="*/ 290512 w 661987"/>
                <a:gd name="connsiteY4-136" fmla="*/ 161925 h 1257300"/>
                <a:gd name="connsiteX5-137" fmla="*/ 300037 w 661987"/>
                <a:gd name="connsiteY5-138" fmla="*/ 200025 h 1257300"/>
                <a:gd name="connsiteX6-139" fmla="*/ 157162 w 661987"/>
                <a:gd name="connsiteY6-140" fmla="*/ 419100 h 1257300"/>
                <a:gd name="connsiteX7-141" fmla="*/ 161925 w 661987"/>
                <a:gd name="connsiteY7-142" fmla="*/ 933450 h 1257300"/>
                <a:gd name="connsiteX8-143" fmla="*/ 323850 w 661987"/>
                <a:gd name="connsiteY8-144" fmla="*/ 1257300 h 1257300"/>
                <a:gd name="connsiteX0-145" fmla="*/ 323850 w 661987"/>
                <a:gd name="connsiteY0-146" fmla="*/ 1257300 h 1257300"/>
                <a:gd name="connsiteX1-147" fmla="*/ 661987 w 661987"/>
                <a:gd name="connsiteY1-148" fmla="*/ 1252538 h 1257300"/>
                <a:gd name="connsiteX2-149" fmla="*/ 652462 w 661987"/>
                <a:gd name="connsiteY2-150" fmla="*/ 4762 h 1257300"/>
                <a:gd name="connsiteX3-151" fmla="*/ 0 w 661987"/>
                <a:gd name="connsiteY3-152" fmla="*/ 0 h 1257300"/>
                <a:gd name="connsiteX4-153" fmla="*/ 290512 w 661987"/>
                <a:gd name="connsiteY4-154" fmla="*/ 161925 h 1257300"/>
                <a:gd name="connsiteX5-155" fmla="*/ 300037 w 661987"/>
                <a:gd name="connsiteY5-156" fmla="*/ 200025 h 1257300"/>
                <a:gd name="connsiteX6-157" fmla="*/ 157162 w 661987"/>
                <a:gd name="connsiteY6-158" fmla="*/ 419100 h 1257300"/>
                <a:gd name="connsiteX7-159" fmla="*/ 161925 w 661987"/>
                <a:gd name="connsiteY7-160" fmla="*/ 933450 h 1257300"/>
                <a:gd name="connsiteX8-161" fmla="*/ 323850 w 661987"/>
                <a:gd name="connsiteY8-162" fmla="*/ 1257300 h 1257300"/>
                <a:gd name="connsiteX0-163" fmla="*/ 323850 w 661987"/>
                <a:gd name="connsiteY0-164" fmla="*/ 1257300 h 1257300"/>
                <a:gd name="connsiteX1-165" fmla="*/ 661987 w 661987"/>
                <a:gd name="connsiteY1-166" fmla="*/ 1252538 h 1257300"/>
                <a:gd name="connsiteX2-167" fmla="*/ 654843 w 661987"/>
                <a:gd name="connsiteY2-168" fmla="*/ 4762 h 1257300"/>
                <a:gd name="connsiteX3-169" fmla="*/ 0 w 661987"/>
                <a:gd name="connsiteY3-170" fmla="*/ 0 h 1257300"/>
                <a:gd name="connsiteX4-171" fmla="*/ 290512 w 661987"/>
                <a:gd name="connsiteY4-172" fmla="*/ 161925 h 1257300"/>
                <a:gd name="connsiteX5-173" fmla="*/ 300037 w 661987"/>
                <a:gd name="connsiteY5-174" fmla="*/ 200025 h 1257300"/>
                <a:gd name="connsiteX6-175" fmla="*/ 157162 w 661987"/>
                <a:gd name="connsiteY6-176" fmla="*/ 419100 h 1257300"/>
                <a:gd name="connsiteX7-177" fmla="*/ 161925 w 661987"/>
                <a:gd name="connsiteY7-178" fmla="*/ 933450 h 1257300"/>
                <a:gd name="connsiteX8-179" fmla="*/ 323850 w 661987"/>
                <a:gd name="connsiteY8-180" fmla="*/ 1257300 h 1257300"/>
                <a:gd name="connsiteX0-181" fmla="*/ 323850 w 661987"/>
                <a:gd name="connsiteY0-182" fmla="*/ 1257300 h 1257300"/>
                <a:gd name="connsiteX1-183" fmla="*/ 661987 w 661987"/>
                <a:gd name="connsiteY1-184" fmla="*/ 1252538 h 1257300"/>
                <a:gd name="connsiteX2-185" fmla="*/ 654843 w 661987"/>
                <a:gd name="connsiteY2-186" fmla="*/ 4762 h 1257300"/>
                <a:gd name="connsiteX3-187" fmla="*/ 0 w 661987"/>
                <a:gd name="connsiteY3-188" fmla="*/ 0 h 1257300"/>
                <a:gd name="connsiteX4-189" fmla="*/ 290512 w 661987"/>
                <a:gd name="connsiteY4-190" fmla="*/ 161925 h 1257300"/>
                <a:gd name="connsiteX5-191" fmla="*/ 300037 w 661987"/>
                <a:gd name="connsiteY5-192" fmla="*/ 200025 h 1257300"/>
                <a:gd name="connsiteX6-193" fmla="*/ 157162 w 661987"/>
                <a:gd name="connsiteY6-194" fmla="*/ 419100 h 1257300"/>
                <a:gd name="connsiteX7-195" fmla="*/ 161925 w 661987"/>
                <a:gd name="connsiteY7-196" fmla="*/ 933450 h 1257300"/>
                <a:gd name="connsiteX8-197" fmla="*/ 323850 w 661987"/>
                <a:gd name="connsiteY8-198" fmla="*/ 1257300 h 1257300"/>
                <a:gd name="connsiteX0-199" fmla="*/ 323850 w 661987"/>
                <a:gd name="connsiteY0-200" fmla="*/ 1257300 h 1257300"/>
                <a:gd name="connsiteX1-201" fmla="*/ 661987 w 661987"/>
                <a:gd name="connsiteY1-202" fmla="*/ 1252538 h 1257300"/>
                <a:gd name="connsiteX2-203" fmla="*/ 654843 w 661987"/>
                <a:gd name="connsiteY2-204" fmla="*/ 4762 h 1257300"/>
                <a:gd name="connsiteX3-205" fmla="*/ 0 w 661987"/>
                <a:gd name="connsiteY3-206" fmla="*/ 0 h 1257300"/>
                <a:gd name="connsiteX4-207" fmla="*/ 290512 w 661987"/>
                <a:gd name="connsiteY4-208" fmla="*/ 161925 h 1257300"/>
                <a:gd name="connsiteX5-209" fmla="*/ 300037 w 661987"/>
                <a:gd name="connsiteY5-210" fmla="*/ 200025 h 1257300"/>
                <a:gd name="connsiteX6-211" fmla="*/ 157162 w 661987"/>
                <a:gd name="connsiteY6-212" fmla="*/ 419100 h 1257300"/>
                <a:gd name="connsiteX7-213" fmla="*/ 166688 w 661987"/>
                <a:gd name="connsiteY7-214" fmla="*/ 931068 h 1257300"/>
                <a:gd name="connsiteX8-215" fmla="*/ 323850 w 661987"/>
                <a:gd name="connsiteY8-216" fmla="*/ 1257300 h 1257300"/>
                <a:gd name="connsiteX0-217" fmla="*/ 323850 w 661987"/>
                <a:gd name="connsiteY0-218" fmla="*/ 1257300 h 1257300"/>
                <a:gd name="connsiteX1-219" fmla="*/ 661987 w 661987"/>
                <a:gd name="connsiteY1-220" fmla="*/ 1252538 h 1257300"/>
                <a:gd name="connsiteX2-221" fmla="*/ 654843 w 661987"/>
                <a:gd name="connsiteY2-222" fmla="*/ 4762 h 1257300"/>
                <a:gd name="connsiteX3-223" fmla="*/ 0 w 661987"/>
                <a:gd name="connsiteY3-224" fmla="*/ 0 h 1257300"/>
                <a:gd name="connsiteX4-225" fmla="*/ 290512 w 661987"/>
                <a:gd name="connsiteY4-226" fmla="*/ 161925 h 1257300"/>
                <a:gd name="connsiteX5-227" fmla="*/ 300037 w 661987"/>
                <a:gd name="connsiteY5-228" fmla="*/ 200025 h 1257300"/>
                <a:gd name="connsiteX6-229" fmla="*/ 157162 w 661987"/>
                <a:gd name="connsiteY6-230" fmla="*/ 419100 h 1257300"/>
                <a:gd name="connsiteX7-231" fmla="*/ 161925 w 661987"/>
                <a:gd name="connsiteY7-232" fmla="*/ 931068 h 1257300"/>
                <a:gd name="connsiteX8-233" fmla="*/ 323850 w 661987"/>
                <a:gd name="connsiteY8-234" fmla="*/ 1257300 h 1257300"/>
                <a:gd name="connsiteX0-235" fmla="*/ 323850 w 661987"/>
                <a:gd name="connsiteY0-236" fmla="*/ 1257300 h 1257300"/>
                <a:gd name="connsiteX1-237" fmla="*/ 661987 w 661987"/>
                <a:gd name="connsiteY1-238" fmla="*/ 1252538 h 1257300"/>
                <a:gd name="connsiteX2-239" fmla="*/ 654843 w 661987"/>
                <a:gd name="connsiteY2-240" fmla="*/ 4762 h 1257300"/>
                <a:gd name="connsiteX3-241" fmla="*/ 0 w 661987"/>
                <a:gd name="connsiteY3-242" fmla="*/ 0 h 1257300"/>
                <a:gd name="connsiteX4-243" fmla="*/ 290512 w 661987"/>
                <a:gd name="connsiteY4-244" fmla="*/ 161925 h 1257300"/>
                <a:gd name="connsiteX5-245" fmla="*/ 300037 w 661987"/>
                <a:gd name="connsiteY5-246" fmla="*/ 200025 h 1257300"/>
                <a:gd name="connsiteX6-247" fmla="*/ 157162 w 661987"/>
                <a:gd name="connsiteY6-248" fmla="*/ 419100 h 1257300"/>
                <a:gd name="connsiteX7-249" fmla="*/ 161925 w 661987"/>
                <a:gd name="connsiteY7-250" fmla="*/ 931068 h 1257300"/>
                <a:gd name="connsiteX8-251" fmla="*/ 323850 w 661987"/>
                <a:gd name="connsiteY8-252" fmla="*/ 1257300 h 1257300"/>
                <a:gd name="connsiteX0-253" fmla="*/ 323850 w 661987"/>
                <a:gd name="connsiteY0-254" fmla="*/ 1257300 h 1257300"/>
                <a:gd name="connsiteX1-255" fmla="*/ 661987 w 661987"/>
                <a:gd name="connsiteY1-256" fmla="*/ 1252538 h 1257300"/>
                <a:gd name="connsiteX2-257" fmla="*/ 654843 w 661987"/>
                <a:gd name="connsiteY2-258" fmla="*/ 4762 h 1257300"/>
                <a:gd name="connsiteX3-259" fmla="*/ 0 w 661987"/>
                <a:gd name="connsiteY3-260" fmla="*/ 0 h 1257300"/>
                <a:gd name="connsiteX4-261" fmla="*/ 290512 w 661987"/>
                <a:gd name="connsiteY4-262" fmla="*/ 161925 h 1257300"/>
                <a:gd name="connsiteX5-263" fmla="*/ 300037 w 661987"/>
                <a:gd name="connsiteY5-264" fmla="*/ 200025 h 1257300"/>
                <a:gd name="connsiteX6-265" fmla="*/ 157162 w 661987"/>
                <a:gd name="connsiteY6-266" fmla="*/ 419100 h 1257300"/>
                <a:gd name="connsiteX7-267" fmla="*/ 154782 w 661987"/>
                <a:gd name="connsiteY7-268" fmla="*/ 928687 h 1257300"/>
                <a:gd name="connsiteX8-269" fmla="*/ 323850 w 661987"/>
                <a:gd name="connsiteY8-270" fmla="*/ 1257300 h 1257300"/>
                <a:gd name="connsiteX0-271" fmla="*/ 323850 w 661987"/>
                <a:gd name="connsiteY0-272" fmla="*/ 1257300 h 1257300"/>
                <a:gd name="connsiteX1-273" fmla="*/ 661987 w 661987"/>
                <a:gd name="connsiteY1-274" fmla="*/ 1252538 h 1257300"/>
                <a:gd name="connsiteX2-275" fmla="*/ 654843 w 661987"/>
                <a:gd name="connsiteY2-276" fmla="*/ 4762 h 1257300"/>
                <a:gd name="connsiteX3-277" fmla="*/ 0 w 661987"/>
                <a:gd name="connsiteY3-278" fmla="*/ 0 h 1257300"/>
                <a:gd name="connsiteX4-279" fmla="*/ 290512 w 661987"/>
                <a:gd name="connsiteY4-280" fmla="*/ 161925 h 1257300"/>
                <a:gd name="connsiteX5-281" fmla="*/ 300037 w 661987"/>
                <a:gd name="connsiteY5-282" fmla="*/ 200025 h 1257300"/>
                <a:gd name="connsiteX6-283" fmla="*/ 157162 w 661987"/>
                <a:gd name="connsiteY6-284" fmla="*/ 419100 h 1257300"/>
                <a:gd name="connsiteX7-285" fmla="*/ 157163 w 661987"/>
                <a:gd name="connsiteY7-286" fmla="*/ 928687 h 1257300"/>
                <a:gd name="connsiteX8-287" fmla="*/ 323850 w 661987"/>
                <a:gd name="connsiteY8-288" fmla="*/ 1257300 h 1257300"/>
                <a:gd name="connsiteX0-289" fmla="*/ 323850 w 661987"/>
                <a:gd name="connsiteY0-290" fmla="*/ 1257300 h 1257300"/>
                <a:gd name="connsiteX1-291" fmla="*/ 661987 w 661987"/>
                <a:gd name="connsiteY1-292" fmla="*/ 1252538 h 1257300"/>
                <a:gd name="connsiteX2-293" fmla="*/ 654843 w 661987"/>
                <a:gd name="connsiteY2-294" fmla="*/ 4762 h 1257300"/>
                <a:gd name="connsiteX3-295" fmla="*/ 0 w 661987"/>
                <a:gd name="connsiteY3-296" fmla="*/ 0 h 1257300"/>
                <a:gd name="connsiteX4-297" fmla="*/ 290512 w 661987"/>
                <a:gd name="connsiteY4-298" fmla="*/ 161925 h 1257300"/>
                <a:gd name="connsiteX5-299" fmla="*/ 300037 w 661987"/>
                <a:gd name="connsiteY5-300" fmla="*/ 200025 h 1257300"/>
                <a:gd name="connsiteX6-301" fmla="*/ 157162 w 661987"/>
                <a:gd name="connsiteY6-302" fmla="*/ 419100 h 1257300"/>
                <a:gd name="connsiteX7-303" fmla="*/ 159545 w 661987"/>
                <a:gd name="connsiteY7-304" fmla="*/ 928687 h 1257300"/>
                <a:gd name="connsiteX8-305" fmla="*/ 323850 w 661987"/>
                <a:gd name="connsiteY8-306" fmla="*/ 1257300 h 1257300"/>
                <a:gd name="connsiteX0-307" fmla="*/ 323850 w 661987"/>
                <a:gd name="connsiteY0-308" fmla="*/ 1252538 h 1252538"/>
                <a:gd name="connsiteX1-309" fmla="*/ 661987 w 661987"/>
                <a:gd name="connsiteY1-310" fmla="*/ 1252538 h 1252538"/>
                <a:gd name="connsiteX2-311" fmla="*/ 654843 w 661987"/>
                <a:gd name="connsiteY2-312" fmla="*/ 4762 h 1252538"/>
                <a:gd name="connsiteX3-313" fmla="*/ 0 w 661987"/>
                <a:gd name="connsiteY3-314" fmla="*/ 0 h 1252538"/>
                <a:gd name="connsiteX4-315" fmla="*/ 290512 w 661987"/>
                <a:gd name="connsiteY4-316" fmla="*/ 161925 h 1252538"/>
                <a:gd name="connsiteX5-317" fmla="*/ 300037 w 661987"/>
                <a:gd name="connsiteY5-318" fmla="*/ 200025 h 1252538"/>
                <a:gd name="connsiteX6-319" fmla="*/ 157162 w 661987"/>
                <a:gd name="connsiteY6-320" fmla="*/ 419100 h 1252538"/>
                <a:gd name="connsiteX7-321" fmla="*/ 159545 w 661987"/>
                <a:gd name="connsiteY7-322" fmla="*/ 928687 h 1252538"/>
                <a:gd name="connsiteX8-323" fmla="*/ 323850 w 661987"/>
                <a:gd name="connsiteY8-324" fmla="*/ 1252538 h 12525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661987" h="1252538">
                  <a:moveTo>
                    <a:pt x="323850" y="1252538"/>
                  </a:moveTo>
                  <a:lnTo>
                    <a:pt x="661987" y="1252538"/>
                  </a:lnTo>
                  <a:cubicBezTo>
                    <a:pt x="659606" y="833438"/>
                    <a:pt x="657224" y="423862"/>
                    <a:pt x="654843" y="4762"/>
                  </a:cubicBezTo>
                  <a:lnTo>
                    <a:pt x="0" y="0"/>
                  </a:lnTo>
                  <a:lnTo>
                    <a:pt x="290512" y="161925"/>
                  </a:lnTo>
                  <a:lnTo>
                    <a:pt x="300037" y="200025"/>
                  </a:lnTo>
                  <a:lnTo>
                    <a:pt x="157162" y="419100"/>
                  </a:lnTo>
                  <a:cubicBezTo>
                    <a:pt x="158750" y="590550"/>
                    <a:pt x="157957" y="757237"/>
                    <a:pt x="159545" y="928687"/>
                  </a:cubicBezTo>
                  <a:lnTo>
                    <a:pt x="323850" y="1252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8705850" y="3435111"/>
              <a:ext cx="374650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010275" y="3416300"/>
              <a:ext cx="374650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16200000">
              <a:off x="6010275" y="3416300"/>
              <a:ext cx="374650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1618466" y="4249983"/>
            <a:ext cx="1770468" cy="683251"/>
            <a:chOff x="2318188" y="4485094"/>
            <a:chExt cx="2894723" cy="1117119"/>
          </a:xfrm>
        </p:grpSpPr>
        <p:grpSp>
          <p:nvGrpSpPr>
            <p:cNvPr id="46" name="组合 45"/>
            <p:cNvGrpSpPr/>
            <p:nvPr/>
          </p:nvGrpSpPr>
          <p:grpSpPr>
            <a:xfrm>
              <a:off x="2318188" y="4485094"/>
              <a:ext cx="2894723" cy="1117119"/>
              <a:chOff x="3848067" y="2519962"/>
              <a:chExt cx="2355535" cy="909038"/>
            </a:xfrm>
          </p:grpSpPr>
          <p:sp>
            <p:nvSpPr>
              <p:cNvPr id="50" name="等腰三角形 49"/>
              <p:cNvSpPr/>
              <p:nvPr/>
            </p:nvSpPr>
            <p:spPr>
              <a:xfrm rot="5400000">
                <a:off x="4677570" y="2780508"/>
                <a:ext cx="696529" cy="600456"/>
              </a:xfrm>
              <a:prstGeom prst="triangle">
                <a:avLst/>
              </a:prstGeom>
              <a:noFill/>
              <a:ln w="508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>
                <a:off x="5324445" y="2732471"/>
                <a:ext cx="0" cy="696528"/>
              </a:xfrm>
              <a:prstGeom prst="line">
                <a:avLst/>
              </a:prstGeom>
              <a:ln w="508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stCxn id="50" idx="0"/>
              </p:cNvCxnSpPr>
              <p:nvPr/>
            </p:nvCxnSpPr>
            <p:spPr>
              <a:xfrm>
                <a:off x="5326063" y="3080737"/>
                <a:ext cx="877539" cy="0"/>
              </a:xfrm>
              <a:prstGeom prst="line">
                <a:avLst/>
              </a:prstGeom>
              <a:ln w="508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3848067" y="3080735"/>
                <a:ext cx="877539" cy="0"/>
              </a:xfrm>
              <a:prstGeom prst="line">
                <a:avLst/>
              </a:prstGeom>
              <a:ln w="508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/>
              <p:nvPr/>
            </p:nvCxnSpPr>
            <p:spPr>
              <a:xfrm flipV="1">
                <a:off x="5113247" y="2519963"/>
                <a:ext cx="288895" cy="246447"/>
              </a:xfrm>
              <a:prstGeom prst="straightConnector1">
                <a:avLst/>
              </a:prstGeom>
              <a:ln w="508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/>
              <p:nvPr/>
            </p:nvCxnSpPr>
            <p:spPr>
              <a:xfrm flipV="1">
                <a:off x="5451339" y="2519962"/>
                <a:ext cx="288895" cy="246447"/>
              </a:xfrm>
              <a:prstGeom prst="straightConnector1">
                <a:avLst/>
              </a:prstGeom>
              <a:ln w="508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直接连接符 46"/>
            <p:cNvCxnSpPr/>
            <p:nvPr/>
          </p:nvCxnSpPr>
          <p:spPr>
            <a:xfrm>
              <a:off x="4795264" y="4861018"/>
              <a:ext cx="374650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2355850" y="4823848"/>
              <a:ext cx="374650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6200000">
              <a:off x="2355850" y="4823848"/>
              <a:ext cx="374650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/>
              <a:t>课后拓展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1821" y="2108199"/>
            <a:ext cx="5644179" cy="3877279"/>
          </a:xfrm>
        </p:spPr>
        <p:txBody>
          <a:bodyPr>
            <a:normAutofit/>
          </a:bodyPr>
          <a:p>
            <a:r>
              <a:rPr lang="en-US" altLang="zh-CN" dirty="0"/>
              <a:t>1</a:t>
            </a:r>
            <a:r>
              <a:rPr lang="zh-CN" altLang="en-US" dirty="0"/>
              <a:t>、想想日常生活中哪些地方用到了 </a:t>
            </a:r>
            <a:r>
              <a:rPr lang="en-US" altLang="zh-CN" dirty="0"/>
              <a:t>LED</a:t>
            </a:r>
            <a:r>
              <a:rPr lang="zh-CN" altLang="en-US" dirty="0"/>
              <a:t>？这些 </a:t>
            </a:r>
            <a:r>
              <a:rPr lang="en-US" altLang="zh-CN" dirty="0"/>
              <a:t>LED </a:t>
            </a:r>
            <a:r>
              <a:rPr lang="zh-CN" altLang="en-US" dirty="0"/>
              <a:t>有何功能？猜猜这些功能是怎么实现的。 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、运用更多 </a:t>
            </a:r>
            <a:r>
              <a:rPr lang="en-US" altLang="zh-CN" dirty="0"/>
              <a:t>LED </a:t>
            </a:r>
            <a:r>
              <a:rPr lang="zh-CN" altLang="en-US" dirty="0"/>
              <a:t>模块，制作一个彩色循环装饰灯，形成一个彩色氛围，给人一个梦幻感受！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6" name="图片 5" descr="UN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2675" y="2475230"/>
            <a:ext cx="3647440" cy="2200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1362075" y="2800350"/>
            <a:ext cx="1543050" cy="154305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交流分享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734371" y="3040810"/>
            <a:ext cx="748923" cy="1311128"/>
          </a:xfrm>
        </p:spPr>
        <p:txBody>
          <a:bodyPr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/>
              <a:t>交流分享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1821" y="2614673"/>
            <a:ext cx="11261759" cy="1628654"/>
          </a:xfrm>
        </p:spPr>
        <p:txBody>
          <a:bodyPr>
            <a:normAutofit/>
          </a:bodyPr>
          <a:p>
            <a:pPr algn="ctr"/>
            <a:r>
              <a:rPr lang="zh-CN" altLang="en-US" sz="6000" dirty="0"/>
              <a:t>交流分享使我快乐！！！</a:t>
            </a:r>
            <a:endParaRPr lang="zh-CN" altLang="en-US" sz="6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老师总结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669369" y="2911096"/>
            <a:ext cx="928459" cy="1311128"/>
          </a:xfrm>
        </p:spPr>
        <p:txBody>
          <a:bodyPr/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078479" y="-1465420"/>
            <a:ext cx="694006" cy="1258675"/>
          </a:xfrm>
          <a:prstGeom prst="rect">
            <a:avLst/>
          </a:prstGeom>
          <a:solidFill>
            <a:srgbClr val="80A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772485" y="-1465420"/>
            <a:ext cx="694006" cy="1258675"/>
          </a:xfrm>
          <a:prstGeom prst="rect">
            <a:avLst/>
          </a:prstGeom>
          <a:solidFill>
            <a:srgbClr val="FEB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466491" y="-1465420"/>
            <a:ext cx="694006" cy="1258675"/>
          </a:xfrm>
          <a:prstGeom prst="rect">
            <a:avLst/>
          </a:prstGeom>
          <a:solidFill>
            <a:srgbClr val="A8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60498" y="-1465420"/>
            <a:ext cx="694006" cy="1258675"/>
          </a:xfrm>
          <a:prstGeom prst="rect">
            <a:avLst/>
          </a:prstGeom>
          <a:solidFill>
            <a:srgbClr val="FF6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854504" y="-1465420"/>
            <a:ext cx="694006" cy="1258675"/>
          </a:xfrm>
          <a:prstGeom prst="rect">
            <a:avLst/>
          </a:prstGeom>
          <a:solidFill>
            <a:srgbClr val="45A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流水灯 </a:t>
            </a:r>
            <a:r>
              <a:rPr lang="en-US" altLang="zh-CN" dirty="0"/>
              <a:t>1 </a:t>
            </a:r>
            <a:r>
              <a:rPr lang="zh-CN" altLang="en-US" dirty="0"/>
              <a:t>参考程序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8462" y="1235728"/>
            <a:ext cx="5705475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0361" y="1178578"/>
            <a:ext cx="5781675" cy="46767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流水灯 </a:t>
            </a:r>
            <a:r>
              <a:rPr lang="en-US" altLang="zh-CN" dirty="0"/>
              <a:t>2 </a:t>
            </a:r>
            <a:r>
              <a:rPr lang="zh-CN" altLang="en-US" dirty="0"/>
              <a:t>参考程序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流水灯 </a:t>
            </a:r>
            <a:r>
              <a:rPr lang="en-US" altLang="zh-CN" dirty="0"/>
              <a:t>3 </a:t>
            </a:r>
            <a:r>
              <a:rPr lang="zh-CN" altLang="en-US" dirty="0"/>
              <a:t>参考程序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0" r="100000">
                        <a14:foregroundMark x1="76768" y1="15968" x2="91246" y2="15426"/>
                        <a14:foregroundMark x1="74916" y1="33424" x2="94949" y2="33965"/>
                        <a14:foregroundMark x1="77441" y1="51015" x2="95118" y2="51556"/>
                        <a14:foregroundMark x1="79125" y1="79838" x2="94613" y2="825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8066" y="1035423"/>
            <a:ext cx="4199509" cy="52246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/>
              <a:t>教学目标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1821" y="1238493"/>
            <a:ext cx="11261759" cy="4746986"/>
          </a:xfrm>
        </p:spPr>
        <p:txBody>
          <a:bodyPr/>
          <a:p>
            <a:r>
              <a:rPr lang="en-US" altLang="zh-CN" dirty="0">
                <a:solidFill>
                  <a:srgbClr val="47A3FF"/>
                </a:solidFill>
              </a:rPr>
              <a:t>1</a:t>
            </a:r>
            <a:r>
              <a:rPr lang="zh-CN" altLang="en-US" dirty="0">
                <a:solidFill>
                  <a:srgbClr val="47A3FF"/>
                </a:solidFill>
              </a:rPr>
              <a:t>、知识：</a:t>
            </a:r>
            <a:endParaRPr lang="en-US" altLang="zh-CN" dirty="0">
              <a:solidFill>
                <a:srgbClr val="47A3FF"/>
              </a:solidFill>
            </a:endParaRP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Mixly</a:t>
            </a:r>
            <a:r>
              <a:rPr lang="en-US" altLang="zh-CN" dirty="0"/>
              <a:t> </a:t>
            </a:r>
            <a:r>
              <a:rPr lang="zh-CN" altLang="en-US" dirty="0"/>
              <a:t>界面认识、熟悉</a:t>
            </a:r>
            <a:r>
              <a:rPr lang="en-US" altLang="zh-CN" dirty="0" err="1"/>
              <a:t>Mixly</a:t>
            </a:r>
            <a:r>
              <a:rPr lang="zh-CN" altLang="en-US" dirty="0"/>
              <a:t>操作；</a:t>
            </a:r>
            <a:endParaRPr lang="zh-CN" altLang="en-US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）电路搭建；</a:t>
            </a:r>
            <a:endParaRPr lang="zh-CN" altLang="en-US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）让</a:t>
            </a:r>
            <a:r>
              <a:rPr lang="en-US" altLang="zh-CN" dirty="0"/>
              <a:t>LED</a:t>
            </a:r>
            <a:r>
              <a:rPr lang="zh-CN" altLang="en-US" dirty="0"/>
              <a:t>灯闪烁，制作</a:t>
            </a:r>
            <a:r>
              <a:rPr lang="en-US" altLang="zh-CN" dirty="0"/>
              <a:t>SOS</a:t>
            </a:r>
            <a:r>
              <a:rPr lang="zh-CN" altLang="en-US" dirty="0"/>
              <a:t>求救信号灯（三短三长三短）与交通灯；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）学会 </a:t>
            </a:r>
            <a:r>
              <a:rPr lang="en-US" altLang="zh-CN" dirty="0"/>
              <a:t>for </a:t>
            </a:r>
            <a:r>
              <a:rPr lang="zh-CN" altLang="en-US" dirty="0"/>
              <a:t>循环的使用。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326" y="1654812"/>
            <a:ext cx="1626321" cy="11491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757" y="3280183"/>
            <a:ext cx="1263781" cy="12637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情景导入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687002" y="2911096"/>
            <a:ext cx="893193" cy="1311128"/>
          </a:xfrm>
        </p:spPr>
        <p:txBody>
          <a:bodyPr/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362075" y="2800350"/>
            <a:ext cx="1543050" cy="154305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情景导入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2035" y="2600960"/>
            <a:ext cx="51542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交通灯如何令行人与车辆在过马路时更加有序？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42035" y="1565275"/>
            <a:ext cx="4648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在野外遇到危险如何利用</a:t>
            </a:r>
            <a:r>
              <a:rPr lang="en-US" altLang="zh-CN"/>
              <a:t>SOS</a:t>
            </a:r>
            <a:r>
              <a:rPr lang="zh-CN" altLang="en-US"/>
              <a:t>信号灯求援？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提出任务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763224" y="3040810"/>
            <a:ext cx="691215" cy="1006429"/>
          </a:xfrm>
        </p:spPr>
        <p:txBody>
          <a:bodyPr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dirty="0"/>
              <a:t>提出任务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1822" y="1238493"/>
            <a:ext cx="6806228" cy="4746986"/>
          </a:xfrm>
        </p:spPr>
        <p:txBody>
          <a:bodyPr/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、理解</a:t>
            </a:r>
            <a:r>
              <a:rPr lang="en-US" altLang="zh-CN" dirty="0"/>
              <a:t>SOS</a:t>
            </a:r>
            <a:r>
              <a:rPr lang="zh-CN" altLang="en-US" dirty="0"/>
              <a:t>信号灯的。然后制作一个灯光的紧急求救信号灯。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、使用红、黄、绿三种颜色的</a:t>
            </a:r>
            <a:r>
              <a:rPr lang="en-US" altLang="zh-CN" dirty="0"/>
              <a:t>LED</a:t>
            </a:r>
            <a:r>
              <a:rPr lang="zh-CN" altLang="en-US" dirty="0"/>
              <a:t>，制作一个交通信号灯。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Picture 4" descr="https://ss2.bdstatic.com/70cFvnSh_Q1YnxGkpoWK1HF6hhy/it/u=1826164297,3283291799&amp;fm=27&amp;gp=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25" y="1238493"/>
            <a:ext cx="20097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timgsa.baidu.com/timg?image&amp;quality=80&amp;size=b9999_10000&amp;sec=1521711246&amp;di=2ca352659c5428e801a45e8e36393925&amp;imgtype=jpg&amp;er=1&amp;src=http%3A%2F%2Fb2b.cps.com.cn%2Fstatic%2Fupload%2F201501%2F14225997034520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49" y="4019551"/>
            <a:ext cx="3286126" cy="152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技术指导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1595</Words>
  <Application>WPS 演示</Application>
  <PresentationFormat>宽屏</PresentationFormat>
  <Paragraphs>256</Paragraphs>
  <Slides>36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Soft Marshmallow</vt:lpstr>
      <vt:lpstr>Britannic Bold</vt:lpstr>
      <vt:lpstr>Calibri</vt:lpstr>
      <vt:lpstr>Dotum</vt:lpstr>
      <vt:lpstr>幼圆</vt:lpstr>
      <vt:lpstr>方正姚体</vt:lpstr>
      <vt:lpstr>Impact</vt:lpstr>
      <vt:lpstr>04b_21</vt:lpstr>
      <vt:lpstr>时尚中黑简体</vt:lpstr>
      <vt:lpstr>等线</vt:lpstr>
      <vt:lpstr>Sitka Text</vt:lpstr>
      <vt:lpstr>Arial Unicode MS</vt:lpstr>
      <vt:lpstr>Yu Gothic UI Semibold</vt:lpstr>
      <vt:lpstr>Malgun Gothic</vt:lpstr>
      <vt:lpstr>Segoe Print</vt:lpstr>
      <vt:lpstr>黑体</vt:lpstr>
      <vt:lpstr>Office 主题​​</vt:lpstr>
      <vt:lpstr>自定义设计方案</vt:lpstr>
      <vt:lpstr>PowerPoint 演示文稿</vt:lpstr>
      <vt:lpstr>目   录</vt:lpstr>
      <vt:lpstr>PowerPoint 演示文稿</vt:lpstr>
      <vt:lpstr>教学目标</vt:lpstr>
      <vt:lpstr>情景导入</vt:lpstr>
      <vt:lpstr>情景导入</vt:lpstr>
      <vt:lpstr>提出任务</vt:lpstr>
      <vt:lpstr>提出任务</vt:lpstr>
      <vt:lpstr>技术指导</vt:lpstr>
      <vt:lpstr>Mixly 编程环境</vt:lpstr>
      <vt:lpstr>点亮LED灯</vt:lpstr>
      <vt:lpstr>PowerPoint 演示文稿</vt:lpstr>
      <vt:lpstr>PowerPoint 演示文稿</vt:lpstr>
      <vt:lpstr>LED灯闪烁</vt:lpstr>
      <vt:lpstr>PowerPoint 演示文稿</vt:lpstr>
      <vt:lpstr>SOS求救信号灯</vt:lpstr>
      <vt:lpstr>SOS求救信号灯</vt:lpstr>
      <vt:lpstr>PowerPoint 演示文稿</vt:lpstr>
      <vt:lpstr>SOS求救信号灯</vt:lpstr>
      <vt:lpstr>PowerPoint 演示文稿</vt:lpstr>
      <vt:lpstr>任务三：交通信号灯</vt:lpstr>
      <vt:lpstr>制作交通灯效果</vt:lpstr>
      <vt:lpstr>制作流水灯</vt:lpstr>
      <vt:lpstr>制作流水灯</vt:lpstr>
      <vt:lpstr>拓  展</vt:lpstr>
      <vt:lpstr>了解LED</vt:lpstr>
      <vt:lpstr>PowerPoint 演示文稿</vt:lpstr>
      <vt:lpstr>了解LED</vt:lpstr>
      <vt:lpstr>课后拓展</vt:lpstr>
      <vt:lpstr>交流分享</vt:lpstr>
      <vt:lpstr>交流分享</vt:lpstr>
      <vt:lpstr>老师总结</vt:lpstr>
      <vt:lpstr>PowerPoint 演示文稿</vt:lpstr>
      <vt:lpstr>流水灯 1 参考程序</vt:lpstr>
      <vt:lpstr>流水灯 2 参考程序</vt:lpstr>
      <vt:lpstr>流水灯 3 参考程序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卡通儿童</dc:title>
  <dc:creator>PC</dc:creator>
  <cp:lastModifiedBy>Administrator</cp:lastModifiedBy>
  <cp:revision>377</cp:revision>
  <dcterms:created xsi:type="dcterms:W3CDTF">2017-04-28T08:28:00Z</dcterms:created>
  <dcterms:modified xsi:type="dcterms:W3CDTF">2018-12-28T09:19:12Z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2052-11.1.0.8327</vt:lpwstr>
  </property>
</Properties>
</file>