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sldIdLst>
    <p:sldId id="285" r:id="rId4"/>
    <p:sldId id="458" r:id="rId6"/>
    <p:sldId id="360" r:id="rId7"/>
    <p:sldId id="364" r:id="rId8"/>
    <p:sldId id="365" r:id="rId9"/>
    <p:sldId id="366" r:id="rId10"/>
    <p:sldId id="367" r:id="rId11"/>
    <p:sldId id="475" r:id="rId12"/>
    <p:sldId id="429" r:id="rId13"/>
    <p:sldId id="490" r:id="rId14"/>
    <p:sldId id="498" r:id="rId15"/>
    <p:sldId id="485" r:id="rId16"/>
    <p:sldId id="501" r:id="rId17"/>
    <p:sldId id="466" r:id="rId18"/>
    <p:sldId id="486" r:id="rId19"/>
    <p:sldId id="487" r:id="rId20"/>
    <p:sldId id="488" r:id="rId21"/>
    <p:sldId id="472" r:id="rId22"/>
    <p:sldId id="489" r:id="rId23"/>
    <p:sldId id="491" r:id="rId24"/>
    <p:sldId id="492" r:id="rId25"/>
    <p:sldId id="493" r:id="rId26"/>
    <p:sldId id="494" r:id="rId27"/>
    <p:sldId id="430" r:id="rId28"/>
    <p:sldId id="476" r:id="rId29"/>
    <p:sldId id="495" r:id="rId30"/>
    <p:sldId id="496" r:id="rId31"/>
    <p:sldId id="497" r:id="rId32"/>
    <p:sldId id="456" r:id="rId33"/>
    <p:sldId id="499" r:id="rId34"/>
    <p:sldId id="457" r:id="rId35"/>
    <p:sldId id="431" r:id="rId36"/>
    <p:sldId id="432" r:id="rId37"/>
    <p:sldId id="312" r:id="rId38"/>
    <p:sldId id="500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80"/>
    <a:srgbClr val="F14E4F"/>
    <a:srgbClr val="FEBC30"/>
    <a:srgbClr val="45AFC5"/>
    <a:srgbClr val="80AD31"/>
    <a:srgbClr val="00979D"/>
    <a:srgbClr val="A883BD"/>
    <a:srgbClr val="57B7CB"/>
    <a:srgbClr val="47A3FF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3765" autoAdjust="0"/>
  </p:normalViewPr>
  <p:slideViewPr>
    <p:cSldViewPr snapToGrid="0">
      <p:cViewPr varScale="1">
        <p:scale>
          <a:sx n="107" d="100"/>
          <a:sy n="107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5B00F-5CB6-4112-A765-DB43C5F5EF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FE7C6-211A-4AA6-BB9C-69FB0606AA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F199E-2EE8-43CB-8FF0-8CE490DAE2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F199E-2EE8-43CB-8FF0-8CE490DAE2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F199E-2EE8-43CB-8FF0-8CE490DAE2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F199E-2EE8-43CB-8FF0-8CE490DAE2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13492" y="2521625"/>
            <a:ext cx="6430010" cy="1990744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813491" y="5143075"/>
            <a:ext cx="6430012" cy="584581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zh-CN" altLang="en-US" dirty="0"/>
          </a:p>
        </p:txBody>
      </p:sp>
      <p:sp>
        <p:nvSpPr>
          <p:cNvPr id="11" name="Rectangle 4"/>
          <p:cNvSpPr/>
          <p:nvPr userDrawn="1"/>
        </p:nvSpPr>
        <p:spPr>
          <a:xfrm>
            <a:off x="0" y="7621"/>
            <a:ext cx="12192000" cy="2513891"/>
          </a:xfrm>
          <a:prstGeom prst="rect">
            <a:avLst/>
          </a:prstGeom>
          <a:solidFill>
            <a:srgbClr val="45AFC5"/>
          </a:solidFill>
          <a:ln w="9525">
            <a:solidFill>
              <a:srgbClr val="45AFC5"/>
            </a:solidFill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Rectangle 4"/>
          <p:cNvSpPr/>
          <p:nvPr userDrawn="1"/>
        </p:nvSpPr>
        <p:spPr>
          <a:xfrm>
            <a:off x="0" y="6257925"/>
            <a:ext cx="12192000" cy="600075"/>
          </a:xfrm>
          <a:prstGeom prst="rect">
            <a:avLst/>
          </a:prstGeom>
          <a:solidFill>
            <a:srgbClr val="45AFC5">
              <a:alpha val="90195"/>
            </a:srgbClr>
          </a:solidFill>
          <a:ln w="9525"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6" name="直接连接符 15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 userDrawn="1"/>
        </p:nvCxnSpPr>
        <p:spPr>
          <a:xfrm flipH="1">
            <a:off x="4813494" y="4532660"/>
            <a:ext cx="643001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 userDrawn="1"/>
        </p:nvSpPr>
        <p:spPr>
          <a:xfrm rot="21360000">
            <a:off x="9076055" y="5927725"/>
            <a:ext cx="35839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rgbClr val="E14B5E"/>
                </a:solidFill>
                <a:latin typeface="Soft Marshmallow" panose="02000500000000000000" charset="0"/>
                <a:cs typeface="Soft Marshmallow" panose="02000500000000000000" charset="0"/>
              </a:rPr>
              <a:t>S </a:t>
            </a:r>
            <a:r>
              <a:rPr lang="en-US" altLang="zh-CN" sz="5400">
                <a:solidFill>
                  <a:srgbClr val="156FA8"/>
                </a:solidFill>
                <a:latin typeface="Soft Marshmallow" panose="02000500000000000000" charset="0"/>
                <a:cs typeface="Soft Marshmallow" panose="02000500000000000000" charset="0"/>
              </a:rPr>
              <a:t>T </a:t>
            </a:r>
            <a:r>
              <a:rPr lang="en-US" altLang="zh-CN" sz="5400">
                <a:solidFill>
                  <a:srgbClr val="75B838"/>
                </a:solidFill>
                <a:latin typeface="Soft Marshmallow" panose="02000500000000000000" charset="0"/>
                <a:cs typeface="Soft Marshmallow" panose="02000500000000000000" charset="0"/>
              </a:rPr>
              <a:t>E </a:t>
            </a:r>
            <a:r>
              <a:rPr lang="en-US" altLang="zh-CN" sz="5400">
                <a:solidFill>
                  <a:srgbClr val="DED826"/>
                </a:solidFill>
                <a:latin typeface="Soft Marshmallow" panose="02000500000000000000" charset="0"/>
                <a:cs typeface="Soft Marshmallow" panose="02000500000000000000" charset="0"/>
              </a:rPr>
              <a:t>A </a:t>
            </a:r>
            <a:r>
              <a:rPr lang="en-US" altLang="zh-CN" sz="5400">
                <a:solidFill>
                  <a:srgbClr val="F3981B"/>
                </a:solidFill>
                <a:latin typeface="Soft Marshmallow" panose="02000500000000000000" charset="0"/>
                <a:cs typeface="Soft Marshmallow" panose="02000500000000000000" charset="0"/>
              </a:rPr>
              <a:t>M</a:t>
            </a:r>
            <a:endParaRPr lang="en-US" altLang="zh-CN" sz="5400">
              <a:solidFill>
                <a:srgbClr val="F3981B"/>
              </a:solidFill>
              <a:latin typeface="Soft Marshmallow" panose="02000500000000000000" charset="0"/>
              <a:cs typeface="Soft Marshmallow" panose="02000500000000000000" charset="0"/>
            </a:endParaRPr>
          </a:p>
        </p:txBody>
      </p:sp>
      <p:sp>
        <p:nvSpPr>
          <p:cNvPr id="9" name="圆角矩形 8"/>
          <p:cNvSpPr/>
          <p:nvPr userDrawn="1"/>
        </p:nvSpPr>
        <p:spPr>
          <a:xfrm>
            <a:off x="10240645" y="429895"/>
            <a:ext cx="1254760" cy="12084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/>
              <a:t>汇创未来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/>
          <p:nvPr userDrawn="1"/>
        </p:nvSpPr>
        <p:spPr>
          <a:xfrm>
            <a:off x="2569516" y="2500121"/>
            <a:ext cx="5915967" cy="1410192"/>
          </a:xfrm>
          <a:prstGeom prst="rect">
            <a:avLst/>
          </a:prstGeom>
          <a:solidFill>
            <a:srgbClr val="45AFC5">
              <a:alpha val="90195"/>
            </a:srgbClr>
          </a:solidFill>
          <a:ln w="9525"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2606499" y="2597392"/>
            <a:ext cx="584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04b_21" panose="00000400000000000000" pitchFamily="2" charset="0"/>
              </a:rPr>
              <a:t>THANKS</a:t>
            </a:r>
            <a:endParaRPr lang="zh-CN" altLang="en-US" sz="6600" dirty="0">
              <a:solidFill>
                <a:schemeClr val="bg1"/>
              </a:solidFill>
              <a:latin typeface="04b_21" panose="00000400000000000000" pitchFamily="2" charset="0"/>
            </a:endParaRPr>
          </a:p>
        </p:txBody>
      </p:sp>
      <p:sp>
        <p:nvSpPr>
          <p:cNvPr id="10" name="Rectangle 4"/>
          <p:cNvSpPr/>
          <p:nvPr userDrawn="1"/>
        </p:nvSpPr>
        <p:spPr>
          <a:xfrm>
            <a:off x="0" y="5549900"/>
            <a:ext cx="12192000" cy="1308099"/>
          </a:xfrm>
          <a:prstGeom prst="rect">
            <a:avLst/>
          </a:prstGeom>
          <a:solidFill>
            <a:srgbClr val="45AFC5">
              <a:alpha val="90195"/>
            </a:srgbClr>
          </a:solidFill>
          <a:ln w="9525"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0782">
            <a:off x="9278314" y="2776632"/>
            <a:ext cx="1133826" cy="25607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412" y="552726"/>
            <a:ext cx="1538100" cy="2176556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300026" y="5880782"/>
            <a:ext cx="528956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汇创 </a:t>
            </a:r>
            <a:r>
              <a:rPr lang="en-US" altLang="zh-CN" sz="36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STEAM </a:t>
            </a:r>
            <a:r>
              <a:rPr lang="zh-CN" altLang="en-US" sz="36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教育</a:t>
            </a:r>
            <a:endParaRPr lang="zh-CN" altLang="en-US" sz="3600" dirty="0">
              <a:solidFill>
                <a:schemeClr val="bg1"/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7842885" y="5604510"/>
            <a:ext cx="41668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solidFill>
                  <a:srgbClr val="E14B5E"/>
                </a:solidFill>
                <a:latin typeface="Soft Marshmallow" panose="02000500000000000000" charset="0"/>
                <a:cs typeface="Soft Marshmallow" panose="02000500000000000000" charset="0"/>
              </a:rPr>
              <a:t>S </a:t>
            </a:r>
            <a:r>
              <a:rPr lang="en-US" altLang="zh-CN" sz="7200">
                <a:solidFill>
                  <a:srgbClr val="156FA8"/>
                </a:solidFill>
                <a:latin typeface="Soft Marshmallow" panose="02000500000000000000" charset="0"/>
                <a:cs typeface="Soft Marshmallow" panose="02000500000000000000" charset="0"/>
              </a:rPr>
              <a:t>T </a:t>
            </a:r>
            <a:r>
              <a:rPr lang="en-US" altLang="zh-CN" sz="7200">
                <a:solidFill>
                  <a:srgbClr val="75B838"/>
                </a:solidFill>
                <a:latin typeface="Soft Marshmallow" panose="02000500000000000000" charset="0"/>
                <a:cs typeface="Soft Marshmallow" panose="02000500000000000000" charset="0"/>
              </a:rPr>
              <a:t>E </a:t>
            </a:r>
            <a:r>
              <a:rPr lang="en-US" altLang="zh-CN" sz="7200">
                <a:solidFill>
                  <a:srgbClr val="DED826"/>
                </a:solidFill>
                <a:latin typeface="Soft Marshmallow" panose="02000500000000000000" charset="0"/>
                <a:cs typeface="Soft Marshmallow" panose="02000500000000000000" charset="0"/>
              </a:rPr>
              <a:t>A </a:t>
            </a:r>
            <a:r>
              <a:rPr lang="en-US" altLang="zh-CN" sz="7200">
                <a:solidFill>
                  <a:srgbClr val="F3981B"/>
                </a:solidFill>
                <a:latin typeface="Soft Marshmallow" panose="02000500000000000000" charset="0"/>
                <a:cs typeface="Soft Marshmallow" panose="02000500000000000000" charset="0"/>
              </a:rPr>
              <a:t>M</a:t>
            </a:r>
            <a:endParaRPr lang="en-US" altLang="zh-CN" sz="7200">
              <a:solidFill>
                <a:srgbClr val="F3981B"/>
              </a:solidFill>
              <a:latin typeface="Soft Marshmallow" panose="02000500000000000000" charset="0"/>
              <a:cs typeface="Soft Marshmallow" panose="02000500000000000000" charset="0"/>
            </a:endParaRPr>
          </a:p>
        </p:txBody>
      </p:sp>
      <p:sp>
        <p:nvSpPr>
          <p:cNvPr id="9" name="圆角矩形 8"/>
          <p:cNvSpPr/>
          <p:nvPr userDrawn="1"/>
        </p:nvSpPr>
        <p:spPr>
          <a:xfrm>
            <a:off x="10240645" y="429895"/>
            <a:ext cx="1254760" cy="12084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/>
              <a:t>汇创未来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EAC0-46A5-482D-B3DE-79850E59D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0D3B-4611-4537-B01F-7EC5409EF1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EAC0-46A5-482D-B3DE-79850E59D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0D3B-4611-4537-B01F-7EC5409EF1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EAC0-46A5-482D-B3DE-79850E59D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0D3B-4611-4537-B01F-7EC5409EF1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EAC0-46A5-482D-B3DE-79850E59D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0D3B-4611-4537-B01F-7EC5409EF1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EAC0-46A5-482D-B3DE-79850E59D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0D3B-4611-4537-B01F-7EC5409EF1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EAC0-46A5-482D-B3DE-79850E59D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0D3B-4611-4537-B01F-7EC5409EF1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EAC0-46A5-482D-B3DE-79850E59D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0D3B-4611-4537-B01F-7EC5409EF1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EAC0-46A5-482D-B3DE-79850E59D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0D3B-4611-4537-B01F-7EC5409EF1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EAC0-46A5-482D-B3DE-79850E59D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0D3B-4611-4537-B01F-7EC5409EF1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Rectangle 4"/>
          <p:cNvSpPr/>
          <p:nvPr userDrawn="1"/>
        </p:nvSpPr>
        <p:spPr>
          <a:xfrm>
            <a:off x="0" y="6257925"/>
            <a:ext cx="12192000" cy="600075"/>
          </a:xfrm>
          <a:prstGeom prst="rect">
            <a:avLst/>
          </a:prstGeom>
          <a:solidFill>
            <a:srgbClr val="45AFC5">
              <a:alpha val="90195"/>
            </a:srgbClr>
          </a:solidFill>
          <a:ln w="9525"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55949"/>
            <a:ext cx="12192000" cy="0"/>
          </a:xfrm>
          <a:prstGeom prst="line">
            <a:avLst/>
          </a:prstGeom>
          <a:ln w="9525" cap="flat" cmpd="sng" algn="ctr">
            <a:solidFill>
              <a:srgbClr val="45AFC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451821" y="1238493"/>
            <a:ext cx="11261759" cy="4746986"/>
          </a:xfrm>
        </p:spPr>
        <p:txBody>
          <a:bodyPr/>
          <a:lstStyle>
            <a:lvl1pPr marL="0" indent="457200">
              <a:lnSpc>
                <a:spcPct val="150000"/>
              </a:lnSpc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457200">
              <a:lnSpc>
                <a:spcPct val="150000"/>
              </a:lnSpc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457200">
              <a:lnSpc>
                <a:spcPct val="150000"/>
              </a:lnSpc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457200">
              <a:lnSpc>
                <a:spcPct val="150000"/>
              </a:lnSpc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457200">
              <a:lnSpc>
                <a:spcPct val="150000"/>
              </a:lnSpc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文本框 2"/>
          <p:cNvSpPr txBox="1"/>
          <p:nvPr userDrawn="1"/>
        </p:nvSpPr>
        <p:spPr>
          <a:xfrm rot="21360000">
            <a:off x="9076055" y="5927725"/>
            <a:ext cx="35839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rgbClr val="E14B5E"/>
                </a:solidFill>
                <a:latin typeface="Soft Marshmallow" panose="02000500000000000000" charset="0"/>
                <a:cs typeface="Soft Marshmallow" panose="02000500000000000000" charset="0"/>
              </a:rPr>
              <a:t>S </a:t>
            </a:r>
            <a:r>
              <a:rPr lang="en-US" altLang="zh-CN" sz="5400">
                <a:solidFill>
                  <a:srgbClr val="156FA8"/>
                </a:solidFill>
                <a:latin typeface="Soft Marshmallow" panose="02000500000000000000" charset="0"/>
                <a:cs typeface="Soft Marshmallow" panose="02000500000000000000" charset="0"/>
              </a:rPr>
              <a:t>T </a:t>
            </a:r>
            <a:r>
              <a:rPr lang="en-US" altLang="zh-CN" sz="5400">
                <a:solidFill>
                  <a:srgbClr val="75B838"/>
                </a:solidFill>
                <a:latin typeface="Soft Marshmallow" panose="02000500000000000000" charset="0"/>
                <a:cs typeface="Soft Marshmallow" panose="02000500000000000000" charset="0"/>
              </a:rPr>
              <a:t>E </a:t>
            </a:r>
            <a:r>
              <a:rPr lang="en-US" altLang="zh-CN" sz="5400">
                <a:solidFill>
                  <a:srgbClr val="DED826"/>
                </a:solidFill>
                <a:latin typeface="Soft Marshmallow" panose="02000500000000000000" charset="0"/>
                <a:cs typeface="Soft Marshmallow" panose="02000500000000000000" charset="0"/>
              </a:rPr>
              <a:t>A </a:t>
            </a:r>
            <a:r>
              <a:rPr lang="en-US" altLang="zh-CN" sz="5400">
                <a:solidFill>
                  <a:srgbClr val="F3981B"/>
                </a:solidFill>
                <a:latin typeface="Soft Marshmallow" panose="02000500000000000000" charset="0"/>
                <a:cs typeface="Soft Marshmallow" panose="02000500000000000000" charset="0"/>
              </a:rPr>
              <a:t>M</a:t>
            </a:r>
            <a:endParaRPr lang="en-US" altLang="zh-CN" sz="5400">
              <a:solidFill>
                <a:srgbClr val="F3981B"/>
              </a:solidFill>
              <a:latin typeface="Soft Marshmallow" panose="02000500000000000000" charset="0"/>
              <a:cs typeface="Soft Marshmallow" panose="02000500000000000000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EAC0-46A5-482D-B3DE-79850E59D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0D3B-4611-4537-B01F-7EC5409EF1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EAC0-46A5-482D-B3DE-79850E59D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0D3B-4611-4537-B01F-7EC5409EF1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带副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Rectangle 4"/>
          <p:cNvSpPr/>
          <p:nvPr userDrawn="1"/>
        </p:nvSpPr>
        <p:spPr>
          <a:xfrm>
            <a:off x="0" y="6257925"/>
            <a:ext cx="12192000" cy="600075"/>
          </a:xfrm>
          <a:prstGeom prst="rect">
            <a:avLst/>
          </a:prstGeom>
          <a:solidFill>
            <a:srgbClr val="45AFC5">
              <a:alpha val="90195"/>
            </a:srgbClr>
          </a:solidFill>
          <a:ln w="9525"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55949"/>
            <a:ext cx="12192000" cy="0"/>
          </a:xfrm>
          <a:prstGeom prst="line">
            <a:avLst/>
          </a:prstGeom>
          <a:ln w="9525" cap="flat" cmpd="sng" algn="ctr">
            <a:solidFill>
              <a:srgbClr val="45AFC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内容占位符 2"/>
          <p:cNvSpPr>
            <a:spLocks noGrp="1"/>
          </p:cNvSpPr>
          <p:nvPr>
            <p:ph idx="10" hasCustomPrompt="1"/>
          </p:nvPr>
        </p:nvSpPr>
        <p:spPr>
          <a:xfrm>
            <a:off x="451821" y="1857379"/>
            <a:ext cx="11261759" cy="41281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lnSpc>
                <a:spcPct val="150000"/>
              </a:lnSpc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400" indent="0">
              <a:lnSpc>
                <a:spcPct val="150000"/>
              </a:lnSpc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600" indent="0">
              <a:lnSpc>
                <a:spcPct val="150000"/>
              </a:lnSpc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0" indent="0">
              <a:lnSpc>
                <a:spcPct val="150000"/>
              </a:lnSpc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1"/>
          </p:nvPr>
        </p:nvSpPr>
        <p:spPr>
          <a:xfrm>
            <a:off x="451821" y="1238493"/>
            <a:ext cx="11261758" cy="48553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3" name="文本框 2"/>
          <p:cNvSpPr txBox="1"/>
          <p:nvPr userDrawn="1"/>
        </p:nvSpPr>
        <p:spPr>
          <a:xfrm rot="21360000">
            <a:off x="9076055" y="5927725"/>
            <a:ext cx="35839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rgbClr val="E14B5E"/>
                </a:solidFill>
                <a:latin typeface="Soft Marshmallow" panose="02000500000000000000" charset="0"/>
                <a:cs typeface="Soft Marshmallow" panose="02000500000000000000" charset="0"/>
              </a:rPr>
              <a:t>S </a:t>
            </a:r>
            <a:r>
              <a:rPr lang="en-US" altLang="zh-CN" sz="5400">
                <a:solidFill>
                  <a:srgbClr val="156FA8"/>
                </a:solidFill>
                <a:latin typeface="Soft Marshmallow" panose="02000500000000000000" charset="0"/>
                <a:cs typeface="Soft Marshmallow" panose="02000500000000000000" charset="0"/>
              </a:rPr>
              <a:t>T </a:t>
            </a:r>
            <a:r>
              <a:rPr lang="en-US" altLang="zh-CN" sz="5400">
                <a:solidFill>
                  <a:srgbClr val="75B838"/>
                </a:solidFill>
                <a:latin typeface="Soft Marshmallow" panose="02000500000000000000" charset="0"/>
                <a:cs typeface="Soft Marshmallow" panose="02000500000000000000" charset="0"/>
              </a:rPr>
              <a:t>E </a:t>
            </a:r>
            <a:r>
              <a:rPr lang="en-US" altLang="zh-CN" sz="5400">
                <a:solidFill>
                  <a:srgbClr val="DED826"/>
                </a:solidFill>
                <a:latin typeface="Soft Marshmallow" panose="02000500000000000000" charset="0"/>
                <a:cs typeface="Soft Marshmallow" panose="02000500000000000000" charset="0"/>
              </a:rPr>
              <a:t>A </a:t>
            </a:r>
            <a:r>
              <a:rPr lang="en-US" altLang="zh-CN" sz="5400">
                <a:solidFill>
                  <a:srgbClr val="F3981B"/>
                </a:solidFill>
                <a:latin typeface="Soft Marshmallow" panose="02000500000000000000" charset="0"/>
                <a:cs typeface="Soft Marshmallow" panose="02000500000000000000" charset="0"/>
              </a:rPr>
              <a:t>M</a:t>
            </a:r>
            <a:endParaRPr lang="en-US" altLang="zh-CN" sz="5400">
              <a:solidFill>
                <a:srgbClr val="F3981B"/>
              </a:solidFill>
              <a:latin typeface="Soft Marshmallow" panose="02000500000000000000" charset="0"/>
              <a:cs typeface="Soft Marshmallow" panose="02000500000000000000" charset="0"/>
            </a:endParaRPr>
          </a:p>
        </p:txBody>
      </p:sp>
      <p:sp>
        <p:nvSpPr>
          <p:cNvPr id="9" name="圆角矩形 8"/>
          <p:cNvSpPr/>
          <p:nvPr userDrawn="1"/>
        </p:nvSpPr>
        <p:spPr>
          <a:xfrm>
            <a:off x="10240645" y="429895"/>
            <a:ext cx="1254760" cy="12084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/>
              <a:t>汇创未来</a:t>
            </a:r>
            <a:endParaRPr lang="zh-CN" altLang="en-US" sz="3600" b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497" y="3159305"/>
            <a:ext cx="5761503" cy="769441"/>
          </a:xfrm>
        </p:spPr>
        <p:txBody>
          <a:bodyPr anchor="b">
            <a:normAutofit/>
          </a:bodyPr>
          <a:lstStyle>
            <a:lvl1pPr>
              <a:defRPr sz="4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Dotum" panose="020B0600000101010101" pitchFamily="34" charset="-127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Rectangle 4"/>
          <p:cNvSpPr/>
          <p:nvPr userDrawn="1"/>
        </p:nvSpPr>
        <p:spPr>
          <a:xfrm>
            <a:off x="0" y="1780408"/>
            <a:ext cx="4267200" cy="3572508"/>
          </a:xfrm>
          <a:prstGeom prst="rect">
            <a:avLst/>
          </a:prstGeom>
          <a:solidFill>
            <a:srgbClr val="45AFC5">
              <a:alpha val="90195"/>
            </a:srgbClr>
          </a:solidFill>
          <a:ln w="9525"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4"/>
          <p:cNvSpPr/>
          <p:nvPr userDrawn="1"/>
        </p:nvSpPr>
        <p:spPr>
          <a:xfrm>
            <a:off x="11921924" y="1780408"/>
            <a:ext cx="270077" cy="3572508"/>
          </a:xfrm>
          <a:prstGeom prst="rect">
            <a:avLst/>
          </a:prstGeom>
          <a:solidFill>
            <a:srgbClr val="45AFC5">
              <a:alpha val="90195"/>
            </a:srgbClr>
          </a:solidFill>
          <a:ln w="9525"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891314" y="2403405"/>
            <a:ext cx="6299200" cy="2326511"/>
          </a:xfrm>
          <a:prstGeom prst="rect">
            <a:avLst/>
          </a:prstGeom>
          <a:noFill/>
          <a:ln w="28575">
            <a:solidFill>
              <a:srgbClr val="45AFC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1362075" y="2800350"/>
            <a:ext cx="1543050" cy="1543050"/>
          </a:xfrm>
          <a:prstGeom prst="ellipse">
            <a:avLst/>
          </a:prstGeom>
          <a:noFill/>
          <a:ln w="1905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 hasCustomPrompt="1"/>
          </p:nvPr>
        </p:nvSpPr>
        <p:spPr>
          <a:xfrm>
            <a:off x="1735893" y="2911096"/>
            <a:ext cx="795411" cy="1311128"/>
          </a:xfrm>
          <a:noFill/>
          <a:effectLst/>
        </p:spPr>
        <p:txBody>
          <a:bodyPr wrap="none" rtlCol="0">
            <a:spAutoFit/>
          </a:bodyPr>
          <a:lstStyle>
            <a:lvl1pPr marL="0" indent="0" algn="ctr">
              <a:buNone/>
              <a:defRPr lang="zh-CN" altLang="en-US" sz="8800" dirty="0">
                <a:solidFill>
                  <a:schemeClr val="bg1"/>
                </a:solidFill>
                <a:latin typeface="Britannic Bold" panose="020B0903060703020204" pitchFamily="34" charset="0"/>
                <a:ea typeface="方正姚体" panose="02010601030101010101" pitchFamily="2" charset="-122"/>
              </a:defRPr>
            </a:lvl1pPr>
          </a:lstStyle>
          <a:p>
            <a:pPr marL="0" lvl="0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217170" y="5607685"/>
            <a:ext cx="41668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solidFill>
                  <a:srgbClr val="E14B5E"/>
                </a:solidFill>
                <a:latin typeface="Soft Marshmallow" panose="02000500000000000000" charset="0"/>
                <a:cs typeface="Soft Marshmallow" panose="02000500000000000000" charset="0"/>
              </a:rPr>
              <a:t>S </a:t>
            </a:r>
            <a:r>
              <a:rPr lang="en-US" altLang="zh-CN" sz="7200">
                <a:solidFill>
                  <a:srgbClr val="156FA8"/>
                </a:solidFill>
                <a:latin typeface="Soft Marshmallow" panose="02000500000000000000" charset="0"/>
                <a:cs typeface="Soft Marshmallow" panose="02000500000000000000" charset="0"/>
              </a:rPr>
              <a:t>T </a:t>
            </a:r>
            <a:r>
              <a:rPr lang="en-US" altLang="zh-CN" sz="7200">
                <a:solidFill>
                  <a:srgbClr val="75B838"/>
                </a:solidFill>
                <a:latin typeface="Soft Marshmallow" panose="02000500000000000000" charset="0"/>
                <a:cs typeface="Soft Marshmallow" panose="02000500000000000000" charset="0"/>
              </a:rPr>
              <a:t>E </a:t>
            </a:r>
            <a:r>
              <a:rPr lang="en-US" altLang="zh-CN" sz="7200">
                <a:solidFill>
                  <a:srgbClr val="DED826"/>
                </a:solidFill>
                <a:latin typeface="Soft Marshmallow" panose="02000500000000000000" charset="0"/>
                <a:cs typeface="Soft Marshmallow" panose="02000500000000000000" charset="0"/>
              </a:rPr>
              <a:t>A </a:t>
            </a:r>
            <a:r>
              <a:rPr lang="en-US" altLang="zh-CN" sz="7200">
                <a:solidFill>
                  <a:srgbClr val="F3981B"/>
                </a:solidFill>
                <a:latin typeface="Soft Marshmallow" panose="02000500000000000000" charset="0"/>
                <a:cs typeface="Soft Marshmallow" panose="02000500000000000000" charset="0"/>
              </a:rPr>
              <a:t>M</a:t>
            </a:r>
            <a:endParaRPr lang="en-US" altLang="zh-CN" sz="7200">
              <a:solidFill>
                <a:srgbClr val="F3981B"/>
              </a:solidFill>
              <a:latin typeface="Soft Marshmallow" panose="02000500000000000000" charset="0"/>
              <a:cs typeface="Soft Marshmallow" panose="02000500000000000000" charset="0"/>
            </a:endParaRPr>
          </a:p>
        </p:txBody>
      </p:sp>
      <p:sp>
        <p:nvSpPr>
          <p:cNvPr id="9" name="圆角矩形 8"/>
          <p:cNvSpPr/>
          <p:nvPr userDrawn="1"/>
        </p:nvSpPr>
        <p:spPr>
          <a:xfrm>
            <a:off x="10240645" y="429895"/>
            <a:ext cx="1254760" cy="12084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/>
              <a:t>汇创未来</a:t>
            </a:r>
            <a:endParaRPr lang="zh-CN" altLang="en-US" sz="3600" b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/>
          <p:nvPr userDrawn="1"/>
        </p:nvSpPr>
        <p:spPr>
          <a:xfrm>
            <a:off x="9922638" y="1780408"/>
            <a:ext cx="2517012" cy="3572508"/>
          </a:xfrm>
          <a:prstGeom prst="chevron">
            <a:avLst>
              <a:gd name="adj" fmla="val 70796"/>
            </a:avLst>
          </a:prstGeom>
          <a:solidFill>
            <a:srgbClr val="45AFC5">
              <a:alpha val="90195"/>
            </a:srgbClr>
          </a:solidFill>
          <a:ln w="9525"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Rectangle 4"/>
          <p:cNvSpPr/>
          <p:nvPr userDrawn="1"/>
        </p:nvSpPr>
        <p:spPr>
          <a:xfrm>
            <a:off x="-1" y="1780408"/>
            <a:ext cx="5133976" cy="3572508"/>
          </a:xfrm>
          <a:prstGeom prst="homePlate">
            <a:avLst/>
          </a:prstGeom>
          <a:solidFill>
            <a:srgbClr val="45AFC5">
              <a:alpha val="90195"/>
            </a:srgbClr>
          </a:solidFill>
          <a:ln w="9525"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337173" y="2047875"/>
            <a:ext cx="1123950" cy="1123950"/>
          </a:xfrm>
          <a:prstGeom prst="ellipse">
            <a:avLst/>
          </a:prstGeom>
          <a:noFill/>
          <a:ln w="1905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21" name="文本占位符 24"/>
          <p:cNvSpPr>
            <a:spLocks noGrp="1"/>
          </p:cNvSpPr>
          <p:nvPr>
            <p:ph type="body" sz="quarter" idx="10" hasCustomPrompt="1"/>
          </p:nvPr>
        </p:nvSpPr>
        <p:spPr>
          <a:xfrm>
            <a:off x="619263" y="2189735"/>
            <a:ext cx="559769" cy="840230"/>
          </a:xfrm>
          <a:noFill/>
          <a:effectLst/>
        </p:spPr>
        <p:txBody>
          <a:bodyPr wrap="none" rtlCol="0">
            <a:spAutoFit/>
          </a:bodyPr>
          <a:lstStyle>
            <a:lvl1pPr marL="0" indent="0" algn="ctr">
              <a:buNone/>
              <a:defRPr lang="zh-CN" altLang="en-US" sz="5400" dirty="0">
                <a:solidFill>
                  <a:schemeClr val="bg1"/>
                </a:solidFill>
                <a:latin typeface="Britannic Bold" panose="020B0903060703020204" pitchFamily="34" charset="0"/>
                <a:ea typeface="方正姚体" panose="02010601030101010101" pitchFamily="2" charset="-122"/>
              </a:defRPr>
            </a:lvl1pPr>
          </a:lstStyle>
          <a:p>
            <a:pPr marL="0" lvl="0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2" name="文本占位符 24"/>
          <p:cNvSpPr>
            <a:spLocks noGrp="1"/>
          </p:cNvSpPr>
          <p:nvPr>
            <p:ph type="body" sz="quarter" idx="11" hasCustomPrompt="1"/>
          </p:nvPr>
        </p:nvSpPr>
        <p:spPr>
          <a:xfrm>
            <a:off x="5812807" y="2708375"/>
            <a:ext cx="873957" cy="701731"/>
          </a:xfrm>
          <a:noFill/>
          <a:effectLst/>
        </p:spPr>
        <p:txBody>
          <a:bodyPr wrap="none" rtlCol="0">
            <a:spAutoFit/>
          </a:bodyPr>
          <a:lstStyle>
            <a:lvl1pPr marL="0" indent="0" algn="ctr">
              <a:buNone/>
              <a:def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  <a:ea typeface="方正姚体" panose="02010601030101010101" pitchFamily="2" charset="-122"/>
              </a:defRPr>
            </a:lvl1pPr>
          </a:lstStyle>
          <a:p>
            <a:pPr marL="0"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337173" y="3700105"/>
            <a:ext cx="4444377" cy="562265"/>
          </a:xfrm>
        </p:spPr>
        <p:txBody>
          <a:bodyPr anchor="b">
            <a:normAutofit/>
          </a:bodyPr>
          <a:lstStyle>
            <a:lvl1pPr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Dotum" panose="020B0600000101010101" pitchFamily="34" charset="-127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8" name="副标题 2"/>
          <p:cNvSpPr>
            <a:spLocks noGrp="1"/>
          </p:cNvSpPr>
          <p:nvPr>
            <p:ph type="subTitle" idx="1"/>
          </p:nvPr>
        </p:nvSpPr>
        <p:spPr>
          <a:xfrm>
            <a:off x="5812807" y="3700105"/>
            <a:ext cx="4969493" cy="562265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latin typeface="Dotum" panose="020B0600000101010101" pitchFamily="34" charset="-127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217170" y="5607685"/>
            <a:ext cx="41668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>
                <a:solidFill>
                  <a:srgbClr val="E14B5E"/>
                </a:solidFill>
                <a:latin typeface="Soft Marshmallow" panose="02000500000000000000" charset="0"/>
                <a:cs typeface="Soft Marshmallow" panose="02000500000000000000" charset="0"/>
              </a:rPr>
              <a:t>S </a:t>
            </a:r>
            <a:r>
              <a:rPr lang="en-US" altLang="zh-CN" sz="7200">
                <a:solidFill>
                  <a:srgbClr val="156FA8"/>
                </a:solidFill>
                <a:latin typeface="Soft Marshmallow" panose="02000500000000000000" charset="0"/>
                <a:cs typeface="Soft Marshmallow" panose="02000500000000000000" charset="0"/>
              </a:rPr>
              <a:t>T </a:t>
            </a:r>
            <a:r>
              <a:rPr lang="en-US" altLang="zh-CN" sz="7200">
                <a:solidFill>
                  <a:srgbClr val="75B838"/>
                </a:solidFill>
                <a:latin typeface="Soft Marshmallow" panose="02000500000000000000" charset="0"/>
                <a:cs typeface="Soft Marshmallow" panose="02000500000000000000" charset="0"/>
              </a:rPr>
              <a:t>E </a:t>
            </a:r>
            <a:r>
              <a:rPr lang="en-US" altLang="zh-CN" sz="7200">
                <a:solidFill>
                  <a:srgbClr val="DED826"/>
                </a:solidFill>
                <a:latin typeface="Soft Marshmallow" panose="02000500000000000000" charset="0"/>
                <a:cs typeface="Soft Marshmallow" panose="02000500000000000000" charset="0"/>
              </a:rPr>
              <a:t>A </a:t>
            </a:r>
            <a:r>
              <a:rPr lang="en-US" altLang="zh-CN" sz="7200">
                <a:solidFill>
                  <a:srgbClr val="F3981B"/>
                </a:solidFill>
                <a:latin typeface="Soft Marshmallow" panose="02000500000000000000" charset="0"/>
                <a:cs typeface="Soft Marshmallow" panose="02000500000000000000" charset="0"/>
              </a:rPr>
              <a:t>M</a:t>
            </a:r>
            <a:endParaRPr lang="en-US" altLang="zh-CN" sz="7200">
              <a:solidFill>
                <a:srgbClr val="F3981B"/>
              </a:solidFill>
              <a:latin typeface="Soft Marshmallow" panose="02000500000000000000" charset="0"/>
              <a:cs typeface="Soft Marshmallow" panose="02000500000000000000" charset="0"/>
            </a:endParaRPr>
          </a:p>
        </p:txBody>
      </p:sp>
      <p:sp>
        <p:nvSpPr>
          <p:cNvPr id="9" name="圆角矩形 8"/>
          <p:cNvSpPr/>
          <p:nvPr userDrawn="1"/>
        </p:nvSpPr>
        <p:spPr>
          <a:xfrm>
            <a:off x="10240645" y="429895"/>
            <a:ext cx="1254760" cy="12084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/>
              <a:t>汇创未来</a:t>
            </a:r>
            <a:endParaRPr lang="zh-CN" altLang="en-US" sz="3600" b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Rectangle 4"/>
          <p:cNvSpPr/>
          <p:nvPr userDrawn="1"/>
        </p:nvSpPr>
        <p:spPr>
          <a:xfrm>
            <a:off x="0" y="6257925"/>
            <a:ext cx="12192000" cy="600075"/>
          </a:xfrm>
          <a:prstGeom prst="rect">
            <a:avLst/>
          </a:prstGeom>
          <a:solidFill>
            <a:srgbClr val="45AFC5">
              <a:alpha val="90195"/>
            </a:srgbClr>
          </a:solidFill>
          <a:ln w="9525"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955949"/>
            <a:ext cx="12192000" cy="0"/>
          </a:xfrm>
          <a:prstGeom prst="line">
            <a:avLst/>
          </a:prstGeom>
          <a:ln w="9525" cap="flat" cmpd="sng" algn="ctr">
            <a:solidFill>
              <a:srgbClr val="45AFC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 userDrawn="1"/>
        </p:nvSpPr>
        <p:spPr>
          <a:xfrm rot="21360000">
            <a:off x="9076055" y="5927725"/>
            <a:ext cx="35839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rgbClr val="E14B5E"/>
                </a:solidFill>
                <a:latin typeface="Soft Marshmallow" panose="02000500000000000000" charset="0"/>
                <a:cs typeface="Soft Marshmallow" panose="02000500000000000000" charset="0"/>
              </a:rPr>
              <a:t>S </a:t>
            </a:r>
            <a:r>
              <a:rPr lang="en-US" altLang="zh-CN" sz="5400">
                <a:solidFill>
                  <a:srgbClr val="156FA8"/>
                </a:solidFill>
                <a:latin typeface="Soft Marshmallow" panose="02000500000000000000" charset="0"/>
                <a:cs typeface="Soft Marshmallow" panose="02000500000000000000" charset="0"/>
              </a:rPr>
              <a:t>T </a:t>
            </a:r>
            <a:r>
              <a:rPr lang="en-US" altLang="zh-CN" sz="5400">
                <a:solidFill>
                  <a:srgbClr val="75B838"/>
                </a:solidFill>
                <a:latin typeface="Soft Marshmallow" panose="02000500000000000000" charset="0"/>
                <a:cs typeface="Soft Marshmallow" panose="02000500000000000000" charset="0"/>
              </a:rPr>
              <a:t>E </a:t>
            </a:r>
            <a:r>
              <a:rPr lang="en-US" altLang="zh-CN" sz="5400">
                <a:solidFill>
                  <a:srgbClr val="DED826"/>
                </a:solidFill>
                <a:latin typeface="Soft Marshmallow" panose="02000500000000000000" charset="0"/>
                <a:cs typeface="Soft Marshmallow" panose="02000500000000000000" charset="0"/>
              </a:rPr>
              <a:t>A </a:t>
            </a:r>
            <a:r>
              <a:rPr lang="en-US" altLang="zh-CN" sz="5400">
                <a:solidFill>
                  <a:srgbClr val="F3981B"/>
                </a:solidFill>
                <a:latin typeface="Soft Marshmallow" panose="02000500000000000000" charset="0"/>
                <a:cs typeface="Soft Marshmallow" panose="02000500000000000000" charset="0"/>
              </a:rPr>
              <a:t>M</a:t>
            </a:r>
            <a:endParaRPr lang="en-US" altLang="zh-CN" sz="5400">
              <a:solidFill>
                <a:srgbClr val="F3981B"/>
              </a:solidFill>
              <a:latin typeface="Soft Marshmallow" panose="02000500000000000000" charset="0"/>
              <a:cs typeface="Soft Marshmallow" panose="02000500000000000000" charset="0"/>
            </a:endParaRPr>
          </a:p>
        </p:txBody>
      </p:sp>
      <p:sp>
        <p:nvSpPr>
          <p:cNvPr id="4" name="圆角矩形 3"/>
          <p:cNvSpPr/>
          <p:nvPr userDrawn="1"/>
        </p:nvSpPr>
        <p:spPr>
          <a:xfrm>
            <a:off x="10240645" y="429895"/>
            <a:ext cx="1254760" cy="12084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/>
              <a:t>汇创未来</a:t>
            </a:r>
            <a:endParaRPr lang="zh-CN" altLang="en-US" sz="3600" b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/>
          <p:nvPr userDrawn="1"/>
        </p:nvSpPr>
        <p:spPr>
          <a:xfrm>
            <a:off x="0" y="6257925"/>
            <a:ext cx="12192000" cy="600075"/>
          </a:xfrm>
          <a:prstGeom prst="rect">
            <a:avLst/>
          </a:prstGeom>
          <a:solidFill>
            <a:srgbClr val="45AFC5">
              <a:alpha val="90195"/>
            </a:srgbClr>
          </a:solidFill>
          <a:ln w="9525"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955949"/>
            <a:ext cx="12192000" cy="0"/>
          </a:xfrm>
          <a:prstGeom prst="line">
            <a:avLst/>
          </a:prstGeom>
          <a:ln w="9525" cap="flat" cmpd="sng" algn="ctr">
            <a:solidFill>
              <a:srgbClr val="45AFC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任意多边形 4"/>
          <p:cNvSpPr/>
          <p:nvPr userDrawn="1"/>
        </p:nvSpPr>
        <p:spPr>
          <a:xfrm>
            <a:off x="88135" y="1018191"/>
            <a:ext cx="2876550" cy="870756"/>
          </a:xfrm>
          <a:custGeom>
            <a:avLst/>
            <a:gdLst>
              <a:gd name="connsiteX0" fmla="*/ 0 w 2476500"/>
              <a:gd name="connsiteY0" fmla="*/ 0 h 906463"/>
              <a:gd name="connsiteX1" fmla="*/ 2476500 w 2476500"/>
              <a:gd name="connsiteY1" fmla="*/ 0 h 906463"/>
              <a:gd name="connsiteX2" fmla="*/ 2476500 w 2476500"/>
              <a:gd name="connsiteY2" fmla="*/ 679847 h 906463"/>
              <a:gd name="connsiteX3" fmla="*/ 1238250 w 2476500"/>
              <a:gd name="connsiteY3" fmla="*/ 906463 h 906463"/>
              <a:gd name="connsiteX4" fmla="*/ 0 w 2476500"/>
              <a:gd name="connsiteY4" fmla="*/ 679847 h 906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906463">
                <a:moveTo>
                  <a:pt x="0" y="0"/>
                </a:moveTo>
                <a:lnTo>
                  <a:pt x="2476500" y="0"/>
                </a:lnTo>
                <a:lnTo>
                  <a:pt x="2476500" y="679847"/>
                </a:lnTo>
                <a:lnTo>
                  <a:pt x="1238250" y="906463"/>
                </a:lnTo>
                <a:lnTo>
                  <a:pt x="0" y="679847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kern="0" dirty="0">
                <a:solidFill>
                  <a:srgbClr val="FF8A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微软雅黑" panose="020B0503020204020204" pitchFamily="34" charset="-122"/>
              </a:rPr>
              <a:t>Contents</a:t>
            </a:r>
            <a:endParaRPr lang="en-US" altLang="zh-CN" sz="4000" kern="0" dirty="0">
              <a:solidFill>
                <a:srgbClr val="FF8A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2" name="标题 1"/>
          <p:cNvSpPr>
            <a:spLocks noGrp="1"/>
          </p:cNvSpPr>
          <p:nvPr>
            <p:ph type="title"/>
          </p:nvPr>
        </p:nvSpPr>
        <p:spPr>
          <a:xfrm>
            <a:off x="451821" y="171406"/>
            <a:ext cx="9224614" cy="590824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 rot="21360000">
            <a:off x="9076055" y="5927725"/>
            <a:ext cx="35839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rgbClr val="E14B5E"/>
                </a:solidFill>
                <a:latin typeface="Soft Marshmallow" panose="02000500000000000000" charset="0"/>
                <a:cs typeface="Soft Marshmallow" panose="02000500000000000000" charset="0"/>
              </a:rPr>
              <a:t>S </a:t>
            </a:r>
            <a:r>
              <a:rPr lang="en-US" altLang="zh-CN" sz="5400">
                <a:solidFill>
                  <a:srgbClr val="156FA8"/>
                </a:solidFill>
                <a:latin typeface="Soft Marshmallow" panose="02000500000000000000" charset="0"/>
                <a:cs typeface="Soft Marshmallow" panose="02000500000000000000" charset="0"/>
              </a:rPr>
              <a:t>T </a:t>
            </a:r>
            <a:r>
              <a:rPr lang="en-US" altLang="zh-CN" sz="5400">
                <a:solidFill>
                  <a:srgbClr val="75B838"/>
                </a:solidFill>
                <a:latin typeface="Soft Marshmallow" panose="02000500000000000000" charset="0"/>
                <a:cs typeface="Soft Marshmallow" panose="02000500000000000000" charset="0"/>
              </a:rPr>
              <a:t>E </a:t>
            </a:r>
            <a:r>
              <a:rPr lang="en-US" altLang="zh-CN" sz="5400">
                <a:solidFill>
                  <a:srgbClr val="DED826"/>
                </a:solidFill>
                <a:latin typeface="Soft Marshmallow" panose="02000500000000000000" charset="0"/>
                <a:cs typeface="Soft Marshmallow" panose="02000500000000000000" charset="0"/>
              </a:rPr>
              <a:t>A </a:t>
            </a:r>
            <a:r>
              <a:rPr lang="en-US" altLang="zh-CN" sz="5400">
                <a:solidFill>
                  <a:srgbClr val="F3981B"/>
                </a:solidFill>
                <a:latin typeface="Soft Marshmallow" panose="02000500000000000000" charset="0"/>
                <a:cs typeface="Soft Marshmallow" panose="02000500000000000000" charset="0"/>
              </a:rPr>
              <a:t>M</a:t>
            </a:r>
            <a:endParaRPr lang="en-US" altLang="zh-CN" sz="5400">
              <a:solidFill>
                <a:srgbClr val="F3981B"/>
              </a:solidFill>
              <a:latin typeface="Soft Marshmallow" panose="02000500000000000000" charset="0"/>
              <a:cs typeface="Soft Marshmallow" panose="02000500000000000000" charset="0"/>
            </a:endParaRPr>
          </a:p>
        </p:txBody>
      </p:sp>
      <p:sp>
        <p:nvSpPr>
          <p:cNvPr id="9" name="圆角矩形 8"/>
          <p:cNvSpPr/>
          <p:nvPr userDrawn="1"/>
        </p:nvSpPr>
        <p:spPr>
          <a:xfrm>
            <a:off x="10240645" y="429895"/>
            <a:ext cx="1254760" cy="12084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/>
              <a:t>汇创未来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/>
          <p:nvPr userDrawn="1"/>
        </p:nvSpPr>
        <p:spPr>
          <a:xfrm>
            <a:off x="0" y="6257925"/>
            <a:ext cx="12192000" cy="600075"/>
          </a:xfrm>
          <a:prstGeom prst="rect">
            <a:avLst/>
          </a:prstGeom>
          <a:solidFill>
            <a:srgbClr val="45AFC5">
              <a:alpha val="90195"/>
            </a:srgbClr>
          </a:solidFill>
          <a:ln w="9525"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 rot="21360000">
            <a:off x="9076055" y="5927725"/>
            <a:ext cx="35839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rgbClr val="E14B5E"/>
                </a:solidFill>
                <a:latin typeface="Soft Marshmallow" panose="02000500000000000000" charset="0"/>
                <a:cs typeface="Soft Marshmallow" panose="02000500000000000000" charset="0"/>
              </a:rPr>
              <a:t>S </a:t>
            </a:r>
            <a:r>
              <a:rPr lang="en-US" altLang="zh-CN" sz="5400">
                <a:solidFill>
                  <a:srgbClr val="156FA8"/>
                </a:solidFill>
                <a:latin typeface="Soft Marshmallow" panose="02000500000000000000" charset="0"/>
                <a:cs typeface="Soft Marshmallow" panose="02000500000000000000" charset="0"/>
              </a:rPr>
              <a:t>T </a:t>
            </a:r>
            <a:r>
              <a:rPr lang="en-US" altLang="zh-CN" sz="5400">
                <a:solidFill>
                  <a:srgbClr val="75B838"/>
                </a:solidFill>
                <a:latin typeface="Soft Marshmallow" panose="02000500000000000000" charset="0"/>
                <a:cs typeface="Soft Marshmallow" panose="02000500000000000000" charset="0"/>
              </a:rPr>
              <a:t>E </a:t>
            </a:r>
            <a:r>
              <a:rPr lang="en-US" altLang="zh-CN" sz="5400">
                <a:solidFill>
                  <a:srgbClr val="DED826"/>
                </a:solidFill>
                <a:latin typeface="Soft Marshmallow" panose="02000500000000000000" charset="0"/>
                <a:cs typeface="Soft Marshmallow" panose="02000500000000000000" charset="0"/>
              </a:rPr>
              <a:t>A </a:t>
            </a:r>
            <a:r>
              <a:rPr lang="en-US" altLang="zh-CN" sz="5400">
                <a:solidFill>
                  <a:srgbClr val="F3981B"/>
                </a:solidFill>
                <a:latin typeface="Soft Marshmallow" panose="02000500000000000000" charset="0"/>
                <a:cs typeface="Soft Marshmallow" panose="02000500000000000000" charset="0"/>
              </a:rPr>
              <a:t>M</a:t>
            </a:r>
            <a:endParaRPr lang="en-US" altLang="zh-CN" sz="5400">
              <a:solidFill>
                <a:srgbClr val="F3981B"/>
              </a:solidFill>
              <a:latin typeface="Soft Marshmallow" panose="02000500000000000000" charset="0"/>
              <a:cs typeface="Soft Marshmallow" panose="02000500000000000000" charset="0"/>
            </a:endParaRPr>
          </a:p>
        </p:txBody>
      </p:sp>
      <p:sp>
        <p:nvSpPr>
          <p:cNvPr id="9" name="圆角矩形 8"/>
          <p:cNvSpPr/>
          <p:nvPr userDrawn="1"/>
        </p:nvSpPr>
        <p:spPr>
          <a:xfrm>
            <a:off x="10240645" y="429895"/>
            <a:ext cx="1254760" cy="12084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/>
              <a:t>汇创未来</a:t>
            </a:r>
            <a:endParaRPr lang="zh-CN" altLang="en-US" sz="3600" b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完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1821" y="171406"/>
            <a:ext cx="9224614" cy="590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1821" y="1238493"/>
            <a:ext cx="11261759" cy="4746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3078479" y="-1465420"/>
            <a:ext cx="694006" cy="1258675"/>
          </a:xfrm>
          <a:prstGeom prst="rect">
            <a:avLst/>
          </a:prstGeom>
          <a:solidFill>
            <a:srgbClr val="80A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3772485" y="-1465420"/>
            <a:ext cx="694006" cy="1258675"/>
          </a:xfrm>
          <a:prstGeom prst="rect">
            <a:avLst/>
          </a:prstGeom>
          <a:solidFill>
            <a:srgbClr val="FEB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4466491" y="-1465420"/>
            <a:ext cx="694006" cy="1258675"/>
          </a:xfrm>
          <a:prstGeom prst="rect">
            <a:avLst/>
          </a:prstGeom>
          <a:solidFill>
            <a:srgbClr val="A88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160498" y="-1465420"/>
            <a:ext cx="694006" cy="1258675"/>
          </a:xfrm>
          <a:prstGeom prst="rect">
            <a:avLst/>
          </a:prstGeom>
          <a:solidFill>
            <a:srgbClr val="FF6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854504" y="-1465420"/>
            <a:ext cx="694006" cy="1258675"/>
          </a:xfrm>
          <a:prstGeom prst="rect">
            <a:avLst/>
          </a:prstGeom>
          <a:solidFill>
            <a:srgbClr val="45A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BEAC0-46A5-482D-B3DE-79850E59DB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90D3B-4611-4537-B01F-7EC5409EF1E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microsoft.com/office/2007/relationships/hdphoto" Target="../media/image17.wdp"/><Relationship Id="rId7" Type="http://schemas.openxmlformats.org/officeDocument/2006/relationships/image" Target="../media/image16.png"/><Relationship Id="rId6" Type="http://schemas.microsoft.com/office/2007/relationships/hdphoto" Target="../media/image15.wdp"/><Relationship Id="rId5" Type="http://schemas.openxmlformats.org/officeDocument/2006/relationships/image" Target="../media/image14.png"/><Relationship Id="rId4" Type="http://schemas.microsoft.com/office/2007/relationships/hdphoto" Target="../media/image13.wdp"/><Relationship Id="rId3" Type="http://schemas.openxmlformats.org/officeDocument/2006/relationships/image" Target="../media/image12.png"/><Relationship Id="rId2" Type="http://schemas.microsoft.com/office/2007/relationships/hdphoto" Target="../media/image11.wdp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microsoft.com/office/2007/relationships/hdphoto" Target="../media/image22.wdp"/><Relationship Id="rId3" Type="http://schemas.openxmlformats.org/officeDocument/2006/relationships/image" Target="../media/image21.png"/><Relationship Id="rId2" Type="http://schemas.microsoft.com/office/2007/relationships/hdphoto" Target="../media/image20.wdp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microsoft.com/office/2007/relationships/hdphoto" Target="../media/image24.wdp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microsoft.com/office/2007/relationships/hdphoto" Target="../media/image28.wdp"/><Relationship Id="rId5" Type="http://schemas.openxmlformats.org/officeDocument/2006/relationships/image" Target="../media/image27.png"/><Relationship Id="rId4" Type="http://schemas.microsoft.com/office/2007/relationships/hdphoto" Target="../media/image26.wdp"/><Relationship Id="rId3" Type="http://schemas.openxmlformats.org/officeDocument/2006/relationships/image" Target="../media/image25.png"/><Relationship Id="rId2" Type="http://schemas.microsoft.com/office/2007/relationships/hdphoto" Target="../media/image24.wdp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microsoft.com/office/2007/relationships/hdphoto" Target="../media/image36.wdp"/><Relationship Id="rId7" Type="http://schemas.openxmlformats.org/officeDocument/2006/relationships/image" Target="../media/image35.png"/><Relationship Id="rId6" Type="http://schemas.microsoft.com/office/2007/relationships/hdphoto" Target="../media/image34.wdp"/><Relationship Id="rId5" Type="http://schemas.openxmlformats.org/officeDocument/2006/relationships/image" Target="../media/image33.png"/><Relationship Id="rId4" Type="http://schemas.microsoft.com/office/2007/relationships/hdphoto" Target="../media/image32.wdp"/><Relationship Id="rId3" Type="http://schemas.openxmlformats.org/officeDocument/2006/relationships/image" Target="../media/image31.png"/><Relationship Id="rId2" Type="http://schemas.microsoft.com/office/2007/relationships/hdphoto" Target="../media/image30.wdp"/><Relationship Id="rId10" Type="http://schemas.openxmlformats.org/officeDocument/2006/relationships/notesSlide" Target="../notesSlides/notesSlide8.xml"/><Relationship Id="rId1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38.wdp"/><Relationship Id="rId1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40.wdp"/><Relationship Id="rId1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microsoft.com/office/2007/relationships/hdphoto" Target="../media/image42.wdp"/><Relationship Id="rId1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microsoft.com/office/2007/relationships/hdphoto" Target="../media/image46.wdp"/><Relationship Id="rId3" Type="http://schemas.openxmlformats.org/officeDocument/2006/relationships/image" Target="../media/image45.png"/><Relationship Id="rId2" Type="http://schemas.microsoft.com/office/2007/relationships/hdphoto" Target="../media/image44.wdp"/><Relationship Id="rId1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microsoft.com/office/2007/relationships/hdphoto" Target="../media/image48.wdp"/><Relationship Id="rId1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jpe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microsoft.com/office/2007/relationships/hdphoto" Target="../media/image17.wdp"/><Relationship Id="rId7" Type="http://schemas.openxmlformats.org/officeDocument/2006/relationships/image" Target="../media/image16.png"/><Relationship Id="rId6" Type="http://schemas.microsoft.com/office/2007/relationships/hdphoto" Target="../media/image15.wdp"/><Relationship Id="rId5" Type="http://schemas.openxmlformats.org/officeDocument/2006/relationships/image" Target="../media/image14.png"/><Relationship Id="rId4" Type="http://schemas.microsoft.com/office/2007/relationships/hdphoto" Target="../media/image13.wdp"/><Relationship Id="rId3" Type="http://schemas.openxmlformats.org/officeDocument/2006/relationships/image" Target="../media/image12.png"/><Relationship Id="rId2" Type="http://schemas.microsoft.com/office/2007/relationships/hdphoto" Target="../media/image11.wdp"/><Relationship Id="rId1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hdphoto" Target="../media/image52.wdp"/><Relationship Id="rId1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4800600" y="2521625"/>
            <a:ext cx="64389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汇创</a:t>
            </a:r>
            <a:r>
              <a:rPr lang="zh-CN" altLang="en-US" sz="4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STEAM </a:t>
            </a:r>
            <a:r>
              <a:rPr lang="zh-CN" altLang="en-US" sz="4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endParaRPr lang="en-US" altLang="zh-CN" sz="4800" b="1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创意机器人</a:t>
            </a:r>
            <a:endParaRPr lang="en-US" altLang="zh-CN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880612" y="5129544"/>
            <a:ext cx="42957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第二课：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按钮控制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UNO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314960" y="1638300"/>
            <a:ext cx="3647440" cy="2200275"/>
          </a:xfrm>
          <a:prstGeom prst="rect">
            <a:avLst/>
          </a:prstGeom>
        </p:spPr>
      </p:pic>
      <p:pic>
        <p:nvPicPr>
          <p:cNvPr id="5" name="图片 4" descr="图层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2610" y="4203065"/>
            <a:ext cx="3399790" cy="1228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79188" y="2189735"/>
            <a:ext cx="639920" cy="840230"/>
          </a:xfrm>
        </p:spPr>
        <p:txBody>
          <a:bodyPr/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812807" y="2708375"/>
            <a:ext cx="873957" cy="701731"/>
          </a:xfrm>
        </p:spPr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技术指导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任务一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电路连接</a:t>
            </a:r>
            <a:endParaRPr lang="zh-CN" altLang="en-US" dirty="0"/>
          </a:p>
        </p:txBody>
      </p:sp>
      <p:pic>
        <p:nvPicPr>
          <p:cNvPr id="3" name="图片 2" descr="图层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0380" y="1104265"/>
            <a:ext cx="3752215" cy="49333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078479" y="-1465420"/>
            <a:ext cx="694006" cy="1258675"/>
          </a:xfrm>
          <a:prstGeom prst="rect">
            <a:avLst/>
          </a:prstGeom>
          <a:solidFill>
            <a:srgbClr val="80A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772485" y="-1465420"/>
            <a:ext cx="694006" cy="1258675"/>
          </a:xfrm>
          <a:prstGeom prst="rect">
            <a:avLst/>
          </a:prstGeom>
          <a:solidFill>
            <a:srgbClr val="FEB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466491" y="-1465420"/>
            <a:ext cx="694006" cy="1258675"/>
          </a:xfrm>
          <a:prstGeom prst="rect">
            <a:avLst/>
          </a:prstGeom>
          <a:solidFill>
            <a:srgbClr val="A88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160498" y="-1465420"/>
            <a:ext cx="694006" cy="1258675"/>
          </a:xfrm>
          <a:prstGeom prst="rect">
            <a:avLst/>
          </a:prstGeom>
          <a:solidFill>
            <a:srgbClr val="FF6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854504" y="-1465420"/>
            <a:ext cx="694006" cy="1258675"/>
          </a:xfrm>
          <a:prstGeom prst="rect">
            <a:avLst/>
          </a:prstGeom>
          <a:solidFill>
            <a:srgbClr val="45A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分析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2066" y="1140381"/>
            <a:ext cx="3394169" cy="4988909"/>
          </a:xfrm>
          <a:prstGeom prst="rect">
            <a:avLst/>
          </a:prstGeom>
        </p:spPr>
      </p:pic>
      <p:sp>
        <p:nvSpPr>
          <p:cNvPr id="10" name="矩形: 圆角 9"/>
          <p:cNvSpPr/>
          <p:nvPr/>
        </p:nvSpPr>
        <p:spPr>
          <a:xfrm>
            <a:off x="7413389" y="1999042"/>
            <a:ext cx="1636266" cy="762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如何读取？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直接箭头连接符 11"/>
          <p:cNvCxnSpPr>
            <a:endCxn id="10" idx="1"/>
          </p:cNvCxnSpPr>
          <p:nvPr/>
        </p:nvCxnSpPr>
        <p:spPr>
          <a:xfrm>
            <a:off x="4709222" y="2380042"/>
            <a:ext cx="27041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矩形: 圆角 19"/>
          <p:cNvSpPr/>
          <p:nvPr/>
        </p:nvSpPr>
        <p:spPr>
          <a:xfrm>
            <a:off x="7413389" y="3247757"/>
            <a:ext cx="1636266" cy="762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如何判断？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直接箭头连接符 20"/>
          <p:cNvCxnSpPr>
            <a:endCxn id="20" idx="1"/>
          </p:cNvCxnSpPr>
          <p:nvPr/>
        </p:nvCxnSpPr>
        <p:spPr>
          <a:xfrm>
            <a:off x="4709222" y="3628757"/>
            <a:ext cx="270416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按键模块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821" y="1238493"/>
            <a:ext cx="5644179" cy="1325413"/>
          </a:xfrm>
        </p:spPr>
        <p:txBody>
          <a:bodyPr/>
          <a:lstStyle/>
          <a:p>
            <a:r>
              <a:rPr lang="zh-CN" altLang="zh-CN" dirty="0"/>
              <a:t>按钮有按下或放开两种状态</a:t>
            </a:r>
            <a:r>
              <a:rPr lang="zh-CN" altLang="en-US" dirty="0"/>
              <a:t>。这就</a:t>
            </a:r>
            <a:r>
              <a:rPr lang="zh-CN" altLang="zh-CN" dirty="0"/>
              <a:t>需要数字口的读取模块，来读取数字口（按钮）的电平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32877" y="3764042"/>
          <a:ext cx="9628935" cy="1766048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657058"/>
                <a:gridCol w="3137320"/>
                <a:gridCol w="1676666"/>
                <a:gridCol w="3157891"/>
              </a:tblGrid>
              <a:tr h="8830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按下</a:t>
                      </a:r>
                      <a:endParaRPr lang="zh-CN" alt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低电平</a:t>
                      </a:r>
                      <a:endParaRPr lang="zh-CN" alt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8830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放开</a:t>
                      </a:r>
                      <a:endParaRPr lang="zh-CN" alt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高电平</a:t>
                      </a:r>
                      <a:endParaRPr lang="zh-CN" alt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4348" b="93043" l="7143" r="9693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73238" y="4706226"/>
            <a:ext cx="1514918" cy="8888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06" b="90090" l="6566" r="9545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74474" y="3802371"/>
            <a:ext cx="1530376" cy="8579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92" b="91743" l="2618" r="9685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03294" y="4707743"/>
            <a:ext cx="1514918" cy="8645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824" b="98039" l="5236" r="9685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03294" y="3833365"/>
            <a:ext cx="1514918" cy="80901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52712" y="5780314"/>
            <a:ext cx="765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不同厂家生产的按钮可能不同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即低电平触发或高电平触发的不同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 descr="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52080" y="1238250"/>
            <a:ext cx="3552825" cy="15690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078479" y="-1465420"/>
            <a:ext cx="694006" cy="1258675"/>
          </a:xfrm>
          <a:prstGeom prst="rect">
            <a:avLst/>
          </a:prstGeom>
          <a:solidFill>
            <a:srgbClr val="80A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772485" y="-1465420"/>
            <a:ext cx="694006" cy="1258675"/>
          </a:xfrm>
          <a:prstGeom prst="rect">
            <a:avLst/>
          </a:prstGeom>
          <a:solidFill>
            <a:srgbClr val="FEB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466491" y="-1465420"/>
            <a:ext cx="694006" cy="1258675"/>
          </a:xfrm>
          <a:prstGeom prst="rect">
            <a:avLst/>
          </a:prstGeom>
          <a:solidFill>
            <a:srgbClr val="A88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160498" y="-1465420"/>
            <a:ext cx="694006" cy="1258675"/>
          </a:xfrm>
          <a:prstGeom prst="rect">
            <a:avLst/>
          </a:prstGeom>
          <a:solidFill>
            <a:srgbClr val="FF6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854504" y="-1465420"/>
            <a:ext cx="694006" cy="1258675"/>
          </a:xfrm>
          <a:prstGeom prst="rect">
            <a:avLst/>
          </a:prstGeom>
          <a:solidFill>
            <a:srgbClr val="45A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数字输入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0"/>
          </p:nvPr>
        </p:nvSpPr>
        <p:spPr>
          <a:xfrm>
            <a:off x="451821" y="1857379"/>
            <a:ext cx="5402683" cy="2889985"/>
          </a:xfrm>
        </p:spPr>
        <p:txBody>
          <a:bodyPr>
            <a:normAutofit/>
          </a:bodyPr>
          <a:lstStyle/>
          <a:p>
            <a:pPr indent="360045"/>
            <a:r>
              <a:rPr lang="zh-CN" altLang="en-US" dirty="0"/>
              <a:t>读取管脚电平的高低。</a:t>
            </a:r>
            <a:endParaRPr lang="en-US" altLang="zh-CN" dirty="0"/>
          </a:p>
          <a:p>
            <a:pPr indent="360045"/>
            <a:endParaRPr lang="en-US" altLang="zh-CN" dirty="0"/>
          </a:p>
          <a:p>
            <a:pPr indent="360045"/>
            <a:r>
              <a:rPr lang="zh-CN" altLang="en-US" dirty="0"/>
              <a:t>对应按键模块来说：</a:t>
            </a:r>
            <a:endParaRPr lang="en-US" altLang="zh-CN" dirty="0"/>
          </a:p>
          <a:p>
            <a:pPr indent="360045"/>
            <a:r>
              <a:rPr lang="en-US" altLang="zh-CN" dirty="0"/>
              <a:t>	</a:t>
            </a:r>
            <a:r>
              <a:rPr lang="zh-CN" altLang="en-US" dirty="0"/>
              <a:t>当按键按下，管脚读取到低电平；</a:t>
            </a:r>
            <a:endParaRPr lang="en-US" altLang="zh-CN" dirty="0"/>
          </a:p>
          <a:p>
            <a:pPr indent="360045"/>
            <a:r>
              <a:rPr lang="en-US" altLang="zh-CN" dirty="0"/>
              <a:t>	</a:t>
            </a:r>
            <a:r>
              <a:rPr lang="zh-CN" altLang="en-US" dirty="0"/>
              <a:t>反之，则读取到高电平。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zh-CN" altLang="en-US" dirty="0"/>
              <a:t>数字输入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690" b="95862" l="0" r="9931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54504" y="1857379"/>
            <a:ext cx="3729256" cy="9275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70" b="94495" l="181" r="98195">
                        <a14:foregroundMark x1="68953" y1="53211" x2="95307" y2="5504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53162" y="4747364"/>
            <a:ext cx="4187899" cy="8239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078479" y="-1465420"/>
            <a:ext cx="694006" cy="1258675"/>
          </a:xfrm>
          <a:prstGeom prst="rect">
            <a:avLst/>
          </a:prstGeom>
          <a:solidFill>
            <a:srgbClr val="80A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772485" y="-1465420"/>
            <a:ext cx="694006" cy="1258675"/>
          </a:xfrm>
          <a:prstGeom prst="rect">
            <a:avLst/>
          </a:prstGeom>
          <a:solidFill>
            <a:srgbClr val="FEB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466491" y="-1465420"/>
            <a:ext cx="694006" cy="1258675"/>
          </a:xfrm>
          <a:prstGeom prst="rect">
            <a:avLst/>
          </a:prstGeom>
          <a:solidFill>
            <a:srgbClr val="A88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160498" y="-1465420"/>
            <a:ext cx="694006" cy="1258675"/>
          </a:xfrm>
          <a:prstGeom prst="rect">
            <a:avLst/>
          </a:prstGeom>
          <a:solidFill>
            <a:srgbClr val="FF6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854504" y="-1465420"/>
            <a:ext cx="694006" cy="1258675"/>
          </a:xfrm>
          <a:prstGeom prst="rect">
            <a:avLst/>
          </a:prstGeom>
          <a:solidFill>
            <a:srgbClr val="45A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如果判断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1821" y="1238493"/>
            <a:ext cx="7122459" cy="4746986"/>
          </a:xfrm>
        </p:spPr>
        <p:txBody>
          <a:bodyPr>
            <a:normAutofit/>
          </a:bodyPr>
          <a:lstStyle/>
          <a:p>
            <a:pPr indent="360045"/>
            <a:r>
              <a:rPr lang="zh-CN" altLang="en-US" dirty="0"/>
              <a:t>如果（</a:t>
            </a:r>
            <a:r>
              <a:rPr lang="en-US" altLang="zh-CN" dirty="0"/>
              <a:t>if</a:t>
            </a:r>
            <a:r>
              <a:rPr lang="zh-CN" altLang="en-US" dirty="0"/>
              <a:t>）判断：</a:t>
            </a:r>
            <a:endParaRPr lang="en-US" altLang="zh-CN" dirty="0"/>
          </a:p>
          <a:p>
            <a:pPr indent="360045"/>
            <a:r>
              <a:rPr lang="zh-CN" altLang="en-US" dirty="0"/>
              <a:t>判断某个</a:t>
            </a:r>
            <a:r>
              <a:rPr lang="zh-CN" altLang="en-US" dirty="0">
                <a:solidFill>
                  <a:srgbClr val="FF6680"/>
                </a:solidFill>
              </a:rPr>
              <a:t>条件是否成立</a:t>
            </a:r>
            <a:r>
              <a:rPr lang="zh-CN" altLang="en-US" dirty="0"/>
              <a:t>。如果成立则执行包含的一段脚本。</a:t>
            </a:r>
            <a:endParaRPr lang="en-US" altLang="zh-CN" dirty="0"/>
          </a:p>
          <a:p>
            <a:pPr indent="360045"/>
            <a:endParaRPr lang="en-US" altLang="zh-CN" dirty="0"/>
          </a:p>
          <a:p>
            <a:pPr indent="360045"/>
            <a:r>
              <a:rPr lang="zh-CN" altLang="en-US" dirty="0"/>
              <a:t>如果这个条件成立，我们可以说它是真的，使用“真“（</a:t>
            </a:r>
            <a:r>
              <a:rPr lang="en-US" altLang="zh-CN" dirty="0"/>
              <a:t>TRUE</a:t>
            </a:r>
            <a:r>
              <a:rPr lang="zh-CN" altLang="en-US" dirty="0"/>
              <a:t>）表示，否则它就是假的，使用”假”（</a:t>
            </a:r>
            <a:r>
              <a:rPr lang="en-US" altLang="zh-CN" dirty="0"/>
              <a:t>FALSE</a:t>
            </a:r>
            <a:r>
              <a:rPr lang="zh-CN" altLang="en-US" dirty="0"/>
              <a:t>）表示。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465" b="99070" l="0" r="98616">
                        <a14:foregroundMark x1="13149" y1="58140" x2="49827" y2="60000"/>
                        <a14:foregroundMark x1="16609" y1="44186" x2="23875" y2="67442"/>
                        <a14:foregroundMark x1="44983" y1="22791" x2="77163" y2="25581"/>
                        <a14:foregroundMark x1="66436" y1="14419" x2="66436" y2="34884"/>
                        <a14:foregroundMark x1="49135" y1="24651" x2="60554" y2="3534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8110" y="1765016"/>
            <a:ext cx="2482672" cy="1846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078479" y="-1465420"/>
            <a:ext cx="694006" cy="1258675"/>
          </a:xfrm>
          <a:prstGeom prst="rect">
            <a:avLst/>
          </a:prstGeom>
          <a:solidFill>
            <a:srgbClr val="80A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772485" y="-1465420"/>
            <a:ext cx="694006" cy="1258675"/>
          </a:xfrm>
          <a:prstGeom prst="rect">
            <a:avLst/>
          </a:prstGeom>
          <a:solidFill>
            <a:srgbClr val="FEB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466491" y="-1465420"/>
            <a:ext cx="694006" cy="1258675"/>
          </a:xfrm>
          <a:prstGeom prst="rect">
            <a:avLst/>
          </a:prstGeom>
          <a:solidFill>
            <a:srgbClr val="A88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160498" y="-1465420"/>
            <a:ext cx="694006" cy="1258675"/>
          </a:xfrm>
          <a:prstGeom prst="rect">
            <a:avLst/>
          </a:prstGeom>
          <a:solidFill>
            <a:srgbClr val="FF6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854504" y="-1465420"/>
            <a:ext cx="694006" cy="1258675"/>
          </a:xfrm>
          <a:prstGeom prst="rect">
            <a:avLst/>
          </a:prstGeom>
          <a:solidFill>
            <a:srgbClr val="45A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如果判断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1821" y="1238493"/>
            <a:ext cx="7122459" cy="1846970"/>
          </a:xfrm>
        </p:spPr>
        <p:txBody>
          <a:bodyPr>
            <a:normAutofit/>
          </a:bodyPr>
          <a:lstStyle/>
          <a:p>
            <a:pPr indent="360045"/>
            <a:r>
              <a:rPr lang="zh-CN" altLang="en-US" dirty="0"/>
              <a:t>那如果判断的条件不成立，即它是假的，我们也需要执行一段脚本，如何操作？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465" b="99070" l="0" r="98616">
                        <a14:foregroundMark x1="13149" y1="58140" x2="49827" y2="60000"/>
                        <a14:foregroundMark x1="16609" y1="44186" x2="23875" y2="67442"/>
                        <a14:foregroundMark x1="44983" y1="22791" x2="77163" y2="25581"/>
                        <a14:foregroundMark x1="66436" y1="14419" x2="66436" y2="34884"/>
                        <a14:foregroundMark x1="49135" y1="24651" x2="60554" y2="3534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30933" y="4629778"/>
            <a:ext cx="1330380" cy="98972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097" l="0" r="99076">
                        <a14:foregroundMark x1="50832" y1="11287" x2="92052" y2="55530"/>
                        <a14:foregroundMark x1="53789" y1="55530" x2="92052" y2="176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15088" y="2715661"/>
            <a:ext cx="3561824" cy="29166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478" b="95142" l="5046" r="9541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92169" y="4017385"/>
            <a:ext cx="1425289" cy="1614890"/>
          </a:xfrm>
          <a:prstGeom prst="rect">
            <a:avLst/>
          </a:prstGeom>
        </p:spPr>
      </p:pic>
      <p:sp>
        <p:nvSpPr>
          <p:cNvPr id="8" name="箭头: V 形 7"/>
          <p:cNvSpPr/>
          <p:nvPr/>
        </p:nvSpPr>
        <p:spPr>
          <a:xfrm>
            <a:off x="3338045" y="4824830"/>
            <a:ext cx="352545" cy="495199"/>
          </a:xfrm>
          <a:prstGeom prst="chevron">
            <a:avLst>
              <a:gd name="adj" fmla="val 6428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箭头: V 形 13"/>
          <p:cNvSpPr/>
          <p:nvPr/>
        </p:nvSpPr>
        <p:spPr>
          <a:xfrm>
            <a:off x="3156180" y="4824830"/>
            <a:ext cx="352545" cy="495199"/>
          </a:xfrm>
          <a:prstGeom prst="chevron">
            <a:avLst>
              <a:gd name="adj" fmla="val 6428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箭头: V 形 14"/>
          <p:cNvSpPr/>
          <p:nvPr/>
        </p:nvSpPr>
        <p:spPr>
          <a:xfrm>
            <a:off x="8330730" y="4824830"/>
            <a:ext cx="352545" cy="495199"/>
          </a:xfrm>
          <a:prstGeom prst="chevron">
            <a:avLst>
              <a:gd name="adj" fmla="val 6428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箭头: V 形 15"/>
          <p:cNvSpPr/>
          <p:nvPr/>
        </p:nvSpPr>
        <p:spPr>
          <a:xfrm>
            <a:off x="8148865" y="4824830"/>
            <a:ext cx="352545" cy="495199"/>
          </a:xfrm>
          <a:prstGeom prst="chevron">
            <a:avLst>
              <a:gd name="adj" fmla="val 6428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对话气泡: 圆角矩形 12"/>
          <p:cNvSpPr/>
          <p:nvPr/>
        </p:nvSpPr>
        <p:spPr>
          <a:xfrm>
            <a:off x="1230932" y="3249480"/>
            <a:ext cx="1578671" cy="815846"/>
          </a:xfrm>
          <a:prstGeom prst="wedgeRoundRectCallout">
            <a:avLst>
              <a:gd name="adj1" fmla="val -29433"/>
              <a:gd name="adj2" fmla="val 13129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点击蓝色齿轮。</a:t>
            </a:r>
            <a:endParaRPr lang="zh-CN" altLang="en-US" sz="1600" dirty="0"/>
          </a:p>
        </p:txBody>
      </p:sp>
      <p:sp>
        <p:nvSpPr>
          <p:cNvPr id="17" name="弧形 16"/>
          <p:cNvSpPr/>
          <p:nvPr/>
        </p:nvSpPr>
        <p:spPr>
          <a:xfrm rot="7896619">
            <a:off x="4841435" y="2338480"/>
            <a:ext cx="2228743" cy="2126641"/>
          </a:xfrm>
          <a:prstGeom prst="arc">
            <a:avLst/>
          </a:prstGeom>
          <a:ln w="50800">
            <a:headEnd type="arrow" w="lg" len="lg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  <p:bldP spid="16" grpId="0" animBg="1"/>
      <p:bldP spid="13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078479" y="-1465420"/>
            <a:ext cx="694006" cy="1258675"/>
          </a:xfrm>
          <a:prstGeom prst="rect">
            <a:avLst/>
          </a:prstGeom>
          <a:solidFill>
            <a:srgbClr val="80A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772485" y="-1465420"/>
            <a:ext cx="694006" cy="1258675"/>
          </a:xfrm>
          <a:prstGeom prst="rect">
            <a:avLst/>
          </a:prstGeom>
          <a:solidFill>
            <a:srgbClr val="FEB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466491" y="-1465420"/>
            <a:ext cx="694006" cy="1258675"/>
          </a:xfrm>
          <a:prstGeom prst="rect">
            <a:avLst/>
          </a:prstGeom>
          <a:solidFill>
            <a:srgbClr val="A88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160498" y="-1465420"/>
            <a:ext cx="694006" cy="1258675"/>
          </a:xfrm>
          <a:prstGeom prst="rect">
            <a:avLst/>
          </a:prstGeom>
          <a:solidFill>
            <a:srgbClr val="FF6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854504" y="-1465420"/>
            <a:ext cx="694006" cy="1258675"/>
          </a:xfrm>
          <a:prstGeom prst="rect">
            <a:avLst/>
          </a:prstGeom>
          <a:solidFill>
            <a:srgbClr val="45A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关系运算</a:t>
            </a:r>
            <a:endParaRPr lang="en-US" altLang="zh-CN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451821" y="1238493"/>
            <a:ext cx="11261759" cy="590824"/>
          </a:xfrm>
        </p:spPr>
        <p:txBody>
          <a:bodyPr/>
          <a:lstStyle/>
          <a:p>
            <a:r>
              <a:rPr lang="zh-CN" altLang="en-US" dirty="0"/>
              <a:t>关系运算主要是对两个 </a:t>
            </a:r>
            <a:r>
              <a:rPr lang="zh-CN" altLang="en-US" dirty="0">
                <a:solidFill>
                  <a:srgbClr val="FF6680"/>
                </a:solidFill>
              </a:rPr>
              <a:t>运算量</a:t>
            </a:r>
            <a:r>
              <a:rPr lang="zh-CN" altLang="en-US" dirty="0"/>
              <a:t> 进行大小关系的比较。运算的结果可以用“真”和“假”进行表示。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62809" y="2848491"/>
          <a:ext cx="9454179" cy="313096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6450"/>
                <a:gridCol w="1950647"/>
                <a:gridCol w="1783976"/>
                <a:gridCol w="3783106"/>
              </a:tblGrid>
              <a:tr h="57512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运算关系名称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Mixly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表示方式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代码表示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2597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等于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==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2597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不等于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≠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!=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cPr/>
                </a:tc>
              </a:tr>
              <a:tr h="42597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小于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cPr/>
                </a:tc>
              </a:tr>
              <a:tr h="42597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小于等于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≤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&lt;=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cPr/>
                </a:tc>
              </a:tr>
              <a:tr h="42597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大于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cPr/>
                </a:tc>
              </a:tr>
              <a:tr h="42597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大于等于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≥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&gt;=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cPr/>
                </a:tc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2804" b="93458" l="0" r="9803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3063" y="1781404"/>
            <a:ext cx="2428875" cy="10191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13" b="93204" l="1429" r="9857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0421" y="3459321"/>
            <a:ext cx="2810503" cy="82709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1" b="99029" l="935" r="9813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34660" y="4256990"/>
            <a:ext cx="2577633" cy="82709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692" b="91453" l="3593" r="9431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30270" y="5039947"/>
            <a:ext cx="2682023" cy="9395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任务一：按钮控制</a:t>
            </a:r>
            <a:r>
              <a:rPr lang="en-US" altLang="zh-CN" dirty="0"/>
              <a:t>LED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1821" y="1238493"/>
            <a:ext cx="11261759" cy="1522636"/>
          </a:xfrm>
        </p:spPr>
        <p:txBody>
          <a:bodyPr/>
          <a:lstStyle/>
          <a:p>
            <a:r>
              <a:rPr lang="zh-CN" altLang="en-US" sz="2800" dirty="0">
                <a:solidFill>
                  <a:srgbClr val="FF6680"/>
                </a:solidFill>
              </a:rPr>
              <a:t>任务内容：</a:t>
            </a:r>
            <a:endParaRPr lang="en-US" altLang="zh-CN" dirty="0"/>
          </a:p>
          <a:p>
            <a:pPr indent="360045"/>
            <a:r>
              <a:rPr lang="zh-CN" altLang="en-US" dirty="0"/>
              <a:t>按钮按下时</a:t>
            </a:r>
            <a:r>
              <a:rPr lang="en-US" altLang="zh-CN" dirty="0"/>
              <a:t>LED</a:t>
            </a:r>
            <a:r>
              <a:rPr lang="zh-CN" altLang="en-US" dirty="0"/>
              <a:t>灯亮，按钮松开时</a:t>
            </a:r>
            <a:r>
              <a:rPr lang="en-US" altLang="zh-CN" dirty="0"/>
              <a:t>LED</a:t>
            </a:r>
            <a:r>
              <a:rPr lang="zh-CN" altLang="en-US" dirty="0"/>
              <a:t>灯熄灭。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100000" l="0" r="100000">
                        <a14:foregroundMark x1="6068" y1="17009" x2="20510" y2="78886"/>
                        <a14:foregroundMark x1="4612" y1="39589" x2="13228" y2="90029"/>
                        <a14:foregroundMark x1="7888" y1="84164" x2="30218" y2="78592"/>
                        <a14:foregroundMark x1="71238" y1="75073" x2="77184" y2="77713"/>
                        <a14:foregroundMark x1="8374" y1="18182" x2="23665" y2="21408"/>
                        <a14:foregroundMark x1="5218" y1="11144" x2="8374" y2="16716"/>
                        <a14:foregroundMark x1="71723" y1="15836" x2="83131" y2="16422"/>
                        <a14:foregroundMark x1="3762" y1="14663" x2="4612" y2="86217"/>
                        <a14:foregroundMark x1="2791" y1="9677" x2="10194" y2="9971"/>
                        <a14:foregroundMark x1="39806" y1="70381" x2="62379" y2="803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71700" y="2761129"/>
            <a:ext cx="7848600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任务一：按钮控制</a:t>
            </a:r>
            <a:r>
              <a:rPr lang="en-US" altLang="zh-CN" dirty="0"/>
              <a:t>LED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1821" y="1238493"/>
            <a:ext cx="11261759" cy="1002683"/>
          </a:xfrm>
        </p:spPr>
        <p:txBody>
          <a:bodyPr/>
          <a:lstStyle/>
          <a:p>
            <a:pPr indent="360045"/>
            <a:r>
              <a:rPr lang="zh-CN" altLang="en-US" dirty="0"/>
              <a:t>如果脚本向下面一样写，效果也是一样。</a:t>
            </a:r>
            <a:endParaRPr lang="en-US" altLang="zh-CN" dirty="0"/>
          </a:p>
          <a:p>
            <a:pPr indent="360045"/>
            <a:r>
              <a:rPr lang="zh-CN" altLang="en-US" dirty="0"/>
              <a:t>想一想，为什么？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278" b="99042" l="695" r="9888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71700" y="2761129"/>
            <a:ext cx="6848475" cy="29813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1821" y="171406"/>
            <a:ext cx="9224614" cy="590824"/>
          </a:xfrm>
        </p:spPr>
        <p:txBody>
          <a:bodyPr/>
          <a:lstStyle/>
          <a:p>
            <a:r>
              <a:rPr lang="zh-CN" altLang="en-US" dirty="0"/>
              <a:t>目   录</a:t>
            </a:r>
            <a:endParaRPr lang="zh-CN" altLang="en-US" dirty="0"/>
          </a:p>
        </p:txBody>
      </p:sp>
      <p:grpSp>
        <p:nvGrpSpPr>
          <p:cNvPr id="93" name="组合 92"/>
          <p:cNvGrpSpPr/>
          <p:nvPr/>
        </p:nvGrpSpPr>
        <p:grpSpPr>
          <a:xfrm>
            <a:off x="1476772" y="2279177"/>
            <a:ext cx="4040926" cy="422492"/>
            <a:chOff x="2724308" y="2351554"/>
            <a:chExt cx="4040926" cy="422492"/>
          </a:xfrm>
        </p:grpSpPr>
        <p:grpSp>
          <p:nvGrpSpPr>
            <p:cNvPr id="94" name="组合 24"/>
            <p:cNvGrpSpPr/>
            <p:nvPr/>
          </p:nvGrpSpPr>
          <p:grpSpPr bwMode="auto">
            <a:xfrm>
              <a:off x="2724308" y="2351554"/>
              <a:ext cx="2629236" cy="422492"/>
              <a:chOff x="3350218" y="2324272"/>
              <a:chExt cx="3504872" cy="563738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3350218" y="2398200"/>
                <a:ext cx="491327" cy="48981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latin typeface="Britannic Bold" panose="020B0903060703020204" pitchFamily="34" charset="0"/>
                    <a:ea typeface="微软雅黑" panose="020B0503020204020204" pitchFamily="34" charset="-122"/>
                  </a:rPr>
                  <a:t>A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文本框 21"/>
              <p:cNvSpPr txBox="1">
                <a:spLocks noChangeArrowheads="1"/>
              </p:cNvSpPr>
              <p:nvPr/>
            </p:nvSpPr>
            <p:spPr bwMode="auto">
              <a:xfrm>
                <a:off x="3904342" y="2324272"/>
                <a:ext cx="2950748" cy="53387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>
                    <a:solidFill>
                      <a:srgbClr val="45AFC5"/>
                    </a:solidFill>
                    <a:latin typeface="Dotum" panose="020B0600000101010101" pitchFamily="34" charset="-127"/>
                    <a:ea typeface="幼圆" panose="02010509060101010101" pitchFamily="49" charset="-122"/>
                  </a:rPr>
                  <a:t>教学目标</a:t>
                </a:r>
                <a:endParaRPr lang="zh-CN" altLang="en-US" sz="2000" b="1" dirty="0">
                  <a:solidFill>
                    <a:srgbClr val="45AFC5"/>
                  </a:solidFill>
                  <a:latin typeface="Dotum" panose="020B0600000101010101" pitchFamily="34" charset="-127"/>
                  <a:ea typeface="幼圆" panose="02010509060101010101" pitchFamily="49" charset="-122"/>
                </a:endParaRPr>
              </a:p>
            </p:txBody>
          </p:sp>
        </p:grpSp>
        <p:cxnSp>
          <p:nvCxnSpPr>
            <p:cNvPr id="95" name="直接连接符 94"/>
            <p:cNvCxnSpPr>
              <a:stCxn id="98" idx="3"/>
            </p:cNvCxnSpPr>
            <p:nvPr/>
          </p:nvCxnSpPr>
          <p:spPr bwMode="auto">
            <a:xfrm>
              <a:off x="5353544" y="2551609"/>
              <a:ext cx="435264" cy="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29"/>
            <p:cNvSpPr txBox="1">
              <a:spLocks noChangeArrowheads="1"/>
            </p:cNvSpPr>
            <p:nvPr/>
          </p:nvSpPr>
          <p:spPr bwMode="auto">
            <a:xfrm>
              <a:off x="5892220" y="2406959"/>
              <a:ext cx="8730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rPr>
                <a:t>03 min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1476772" y="3030546"/>
            <a:ext cx="4040926" cy="422492"/>
            <a:chOff x="2724308" y="2351554"/>
            <a:chExt cx="4040926" cy="422492"/>
          </a:xfrm>
        </p:grpSpPr>
        <p:grpSp>
          <p:nvGrpSpPr>
            <p:cNvPr id="101" name="组合 24"/>
            <p:cNvGrpSpPr/>
            <p:nvPr/>
          </p:nvGrpSpPr>
          <p:grpSpPr bwMode="auto">
            <a:xfrm>
              <a:off x="2724308" y="2351554"/>
              <a:ext cx="2629236" cy="422492"/>
              <a:chOff x="3350218" y="2324272"/>
              <a:chExt cx="3504872" cy="563738"/>
            </a:xfrm>
          </p:grpSpPr>
          <p:sp>
            <p:nvSpPr>
              <p:cNvPr id="104" name="椭圆 103"/>
              <p:cNvSpPr/>
              <p:nvPr/>
            </p:nvSpPr>
            <p:spPr>
              <a:xfrm>
                <a:off x="3350218" y="2398200"/>
                <a:ext cx="491327" cy="48981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latin typeface="Britannic Bold" panose="020B0903060703020204" pitchFamily="34" charset="0"/>
                    <a:ea typeface="微软雅黑" panose="020B0503020204020204" pitchFamily="34" charset="-122"/>
                  </a:rPr>
                  <a:t>B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文本框 21"/>
              <p:cNvSpPr txBox="1">
                <a:spLocks noChangeArrowheads="1"/>
              </p:cNvSpPr>
              <p:nvPr/>
            </p:nvSpPr>
            <p:spPr bwMode="auto">
              <a:xfrm>
                <a:off x="3904342" y="2324272"/>
                <a:ext cx="2950748" cy="53387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>
                    <a:solidFill>
                      <a:srgbClr val="FF6680"/>
                    </a:solidFill>
                    <a:latin typeface="Dotum" panose="020B0600000101010101" pitchFamily="34" charset="-127"/>
                    <a:ea typeface="幼圆" panose="02010509060101010101" pitchFamily="49" charset="-122"/>
                  </a:rPr>
                  <a:t>情景导入</a:t>
                </a:r>
                <a:endParaRPr lang="zh-CN" altLang="en-US" sz="2000" b="1" dirty="0">
                  <a:solidFill>
                    <a:srgbClr val="FF6680"/>
                  </a:solidFill>
                  <a:latin typeface="Dotum" panose="020B0600000101010101" pitchFamily="34" charset="-127"/>
                  <a:ea typeface="幼圆" panose="02010509060101010101" pitchFamily="49" charset="-122"/>
                </a:endParaRPr>
              </a:p>
            </p:txBody>
          </p:sp>
        </p:grpSp>
        <p:cxnSp>
          <p:nvCxnSpPr>
            <p:cNvPr id="102" name="直接连接符 101"/>
            <p:cNvCxnSpPr>
              <a:stCxn id="105" idx="3"/>
            </p:cNvCxnSpPr>
            <p:nvPr/>
          </p:nvCxnSpPr>
          <p:spPr bwMode="auto">
            <a:xfrm>
              <a:off x="5353544" y="2551609"/>
              <a:ext cx="435264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29"/>
            <p:cNvSpPr txBox="1">
              <a:spLocks noChangeArrowheads="1"/>
            </p:cNvSpPr>
            <p:nvPr/>
          </p:nvSpPr>
          <p:spPr bwMode="auto">
            <a:xfrm>
              <a:off x="5892220" y="2406959"/>
              <a:ext cx="8730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 sz="160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03 min</a:t>
              </a:r>
              <a:endParaRPr lang="zh-CN" altLang="en-US" dirty="0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1476772" y="3781915"/>
            <a:ext cx="4040926" cy="422492"/>
            <a:chOff x="2724308" y="2351554"/>
            <a:chExt cx="4040926" cy="422492"/>
          </a:xfrm>
        </p:grpSpPr>
        <p:grpSp>
          <p:nvGrpSpPr>
            <p:cNvPr id="107" name="组合 24"/>
            <p:cNvGrpSpPr/>
            <p:nvPr/>
          </p:nvGrpSpPr>
          <p:grpSpPr bwMode="auto">
            <a:xfrm>
              <a:off x="2724308" y="2351554"/>
              <a:ext cx="2629236" cy="422492"/>
              <a:chOff x="3350218" y="2324272"/>
              <a:chExt cx="3504872" cy="563738"/>
            </a:xfrm>
          </p:grpSpPr>
          <p:sp>
            <p:nvSpPr>
              <p:cNvPr id="110" name="椭圆 109"/>
              <p:cNvSpPr/>
              <p:nvPr/>
            </p:nvSpPr>
            <p:spPr>
              <a:xfrm>
                <a:off x="3350218" y="2398200"/>
                <a:ext cx="491327" cy="48981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latin typeface="Britannic Bold" panose="020B0903060703020204" pitchFamily="34" charset="0"/>
                    <a:ea typeface="微软雅黑" panose="020B0503020204020204" pitchFamily="34" charset="-122"/>
                  </a:rPr>
                  <a:t>C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文本框 21"/>
              <p:cNvSpPr txBox="1">
                <a:spLocks noChangeArrowheads="1"/>
              </p:cNvSpPr>
              <p:nvPr/>
            </p:nvSpPr>
            <p:spPr bwMode="auto">
              <a:xfrm>
                <a:off x="3904341" y="2324272"/>
                <a:ext cx="2950749" cy="53387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solidFill>
                      <a:srgbClr val="A883BD"/>
                    </a:solidFill>
                    <a:latin typeface="Dotum" panose="020B0600000101010101" pitchFamily="34" charset="-127"/>
                    <a:ea typeface="幼圆" panose="02010509060101010101" pitchFamily="49" charset="-122"/>
                  </a:rPr>
                  <a:t>提出任务</a:t>
                </a:r>
                <a:endParaRPr lang="zh-CN" altLang="en-US" sz="2000" b="1" dirty="0">
                  <a:solidFill>
                    <a:srgbClr val="A883BD"/>
                  </a:solidFill>
                  <a:latin typeface="Dotum" panose="020B0600000101010101" pitchFamily="34" charset="-127"/>
                  <a:ea typeface="幼圆" panose="02010509060101010101" pitchFamily="49" charset="-122"/>
                </a:endParaRPr>
              </a:p>
            </p:txBody>
          </p:sp>
        </p:grpSp>
        <p:cxnSp>
          <p:nvCxnSpPr>
            <p:cNvPr id="108" name="直接连接符 107"/>
            <p:cNvCxnSpPr>
              <a:stCxn id="111" idx="3"/>
            </p:cNvCxnSpPr>
            <p:nvPr/>
          </p:nvCxnSpPr>
          <p:spPr bwMode="auto">
            <a:xfrm>
              <a:off x="5353544" y="2551609"/>
              <a:ext cx="435264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29"/>
            <p:cNvSpPr txBox="1">
              <a:spLocks noChangeArrowheads="1"/>
            </p:cNvSpPr>
            <p:nvPr/>
          </p:nvSpPr>
          <p:spPr bwMode="auto">
            <a:xfrm>
              <a:off x="5892220" y="2406959"/>
              <a:ext cx="8730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 sz="160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03 min</a:t>
              </a:r>
              <a:endParaRPr lang="zh-CN" altLang="en-US" dirty="0"/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1476772" y="4533285"/>
            <a:ext cx="4040926" cy="422492"/>
            <a:chOff x="2724308" y="2351554"/>
            <a:chExt cx="4040926" cy="422492"/>
          </a:xfrm>
        </p:grpSpPr>
        <p:grpSp>
          <p:nvGrpSpPr>
            <p:cNvPr id="113" name="组合 24"/>
            <p:cNvGrpSpPr/>
            <p:nvPr/>
          </p:nvGrpSpPr>
          <p:grpSpPr bwMode="auto">
            <a:xfrm>
              <a:off x="2724308" y="2351554"/>
              <a:ext cx="2629236" cy="422492"/>
              <a:chOff x="3350218" y="2324272"/>
              <a:chExt cx="3504872" cy="563738"/>
            </a:xfrm>
          </p:grpSpPr>
          <p:sp>
            <p:nvSpPr>
              <p:cNvPr id="116" name="椭圆 115"/>
              <p:cNvSpPr/>
              <p:nvPr/>
            </p:nvSpPr>
            <p:spPr>
              <a:xfrm>
                <a:off x="3350218" y="2398200"/>
                <a:ext cx="491327" cy="48981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latin typeface="Britannic Bold" panose="020B0903060703020204" pitchFamily="34" charset="0"/>
                    <a:ea typeface="微软雅黑" panose="020B0503020204020204" pitchFamily="34" charset="-122"/>
                  </a:rPr>
                  <a:t>D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文本框 21"/>
              <p:cNvSpPr txBox="1">
                <a:spLocks noChangeArrowheads="1"/>
              </p:cNvSpPr>
              <p:nvPr/>
            </p:nvSpPr>
            <p:spPr bwMode="auto">
              <a:xfrm>
                <a:off x="3904342" y="2324272"/>
                <a:ext cx="2950748" cy="53387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solidFill>
                      <a:srgbClr val="FEBC30"/>
                    </a:solidFill>
                    <a:latin typeface="Dotum" panose="020B0600000101010101" pitchFamily="34" charset="-127"/>
                    <a:ea typeface="幼圆" panose="02010509060101010101" pitchFamily="49" charset="-122"/>
                  </a:rPr>
                  <a:t>技术指导</a:t>
                </a:r>
                <a:endParaRPr lang="zh-CN" altLang="en-US" sz="2000" b="1" dirty="0">
                  <a:solidFill>
                    <a:srgbClr val="FEBC30"/>
                  </a:solidFill>
                  <a:latin typeface="Dotum" panose="020B0600000101010101" pitchFamily="34" charset="-127"/>
                  <a:ea typeface="幼圆" panose="02010509060101010101" pitchFamily="49" charset="-122"/>
                </a:endParaRPr>
              </a:p>
            </p:txBody>
          </p:sp>
        </p:grpSp>
        <p:cxnSp>
          <p:nvCxnSpPr>
            <p:cNvPr id="114" name="直接连接符 113"/>
            <p:cNvCxnSpPr>
              <a:stCxn id="117" idx="3"/>
            </p:cNvCxnSpPr>
            <p:nvPr/>
          </p:nvCxnSpPr>
          <p:spPr bwMode="auto">
            <a:xfrm>
              <a:off x="5353544" y="2551609"/>
              <a:ext cx="435264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29"/>
            <p:cNvSpPr txBox="1">
              <a:spLocks noChangeArrowheads="1"/>
            </p:cNvSpPr>
            <p:nvPr/>
          </p:nvSpPr>
          <p:spPr bwMode="auto">
            <a:xfrm>
              <a:off x="5892220" y="2406959"/>
              <a:ext cx="8730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 sz="160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03 min</a:t>
              </a:r>
              <a:endParaRPr lang="zh-CN" altLang="en-US" dirty="0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6691741" y="2283223"/>
            <a:ext cx="4040926" cy="422492"/>
            <a:chOff x="2724308" y="2351554"/>
            <a:chExt cx="4040926" cy="422492"/>
          </a:xfrm>
        </p:grpSpPr>
        <p:grpSp>
          <p:nvGrpSpPr>
            <p:cNvPr id="119" name="组合 24"/>
            <p:cNvGrpSpPr/>
            <p:nvPr/>
          </p:nvGrpSpPr>
          <p:grpSpPr bwMode="auto">
            <a:xfrm>
              <a:off x="2724308" y="2351554"/>
              <a:ext cx="2629236" cy="422492"/>
              <a:chOff x="3350218" y="2324272"/>
              <a:chExt cx="3504872" cy="563738"/>
            </a:xfrm>
          </p:grpSpPr>
          <p:sp>
            <p:nvSpPr>
              <p:cNvPr id="122" name="椭圆 121"/>
              <p:cNvSpPr/>
              <p:nvPr/>
            </p:nvSpPr>
            <p:spPr>
              <a:xfrm>
                <a:off x="3350218" y="2398200"/>
                <a:ext cx="491327" cy="48981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latin typeface="Britannic Bold" panose="020B0903060703020204" pitchFamily="34" charset="0"/>
                    <a:ea typeface="微软雅黑" panose="020B0503020204020204" pitchFamily="34" charset="-122"/>
                  </a:rPr>
                  <a:t>E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" name="文本框 21"/>
              <p:cNvSpPr txBox="1">
                <a:spLocks noChangeArrowheads="1"/>
              </p:cNvSpPr>
              <p:nvPr/>
            </p:nvSpPr>
            <p:spPr bwMode="auto">
              <a:xfrm>
                <a:off x="3904342" y="2324272"/>
                <a:ext cx="2950748" cy="53387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solidFill>
                      <a:srgbClr val="45AFC5"/>
                    </a:solidFill>
                    <a:latin typeface="Dotum" panose="020B0600000101010101" pitchFamily="34" charset="-127"/>
                    <a:ea typeface="幼圆" panose="02010509060101010101" pitchFamily="49" charset="-122"/>
                  </a:rPr>
                  <a:t>拓  展</a:t>
                </a:r>
                <a:endParaRPr lang="zh-CN" altLang="en-US" sz="2000" b="1" dirty="0">
                  <a:solidFill>
                    <a:srgbClr val="45AFC5"/>
                  </a:solidFill>
                  <a:latin typeface="Dotum" panose="020B0600000101010101" pitchFamily="34" charset="-127"/>
                  <a:ea typeface="幼圆" panose="02010509060101010101" pitchFamily="49" charset="-122"/>
                </a:endParaRPr>
              </a:p>
            </p:txBody>
          </p:sp>
        </p:grpSp>
        <p:cxnSp>
          <p:nvCxnSpPr>
            <p:cNvPr id="120" name="直接连接符 119"/>
            <p:cNvCxnSpPr>
              <a:stCxn id="123" idx="3"/>
            </p:cNvCxnSpPr>
            <p:nvPr/>
          </p:nvCxnSpPr>
          <p:spPr bwMode="auto">
            <a:xfrm>
              <a:off x="5353544" y="2551609"/>
              <a:ext cx="435264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文本框 29"/>
            <p:cNvSpPr txBox="1">
              <a:spLocks noChangeArrowheads="1"/>
            </p:cNvSpPr>
            <p:nvPr/>
          </p:nvSpPr>
          <p:spPr bwMode="auto">
            <a:xfrm>
              <a:off x="5892220" y="2406959"/>
              <a:ext cx="8730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 sz="160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03 min</a:t>
              </a:r>
              <a:endParaRPr lang="zh-CN" altLang="en-US" dirty="0"/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6691741" y="3035459"/>
            <a:ext cx="4040926" cy="422492"/>
            <a:chOff x="2724308" y="2351554"/>
            <a:chExt cx="4040926" cy="422492"/>
          </a:xfrm>
        </p:grpSpPr>
        <p:grpSp>
          <p:nvGrpSpPr>
            <p:cNvPr id="125" name="组合 24"/>
            <p:cNvGrpSpPr/>
            <p:nvPr/>
          </p:nvGrpSpPr>
          <p:grpSpPr bwMode="auto">
            <a:xfrm>
              <a:off x="2724308" y="2351554"/>
              <a:ext cx="2629236" cy="422492"/>
              <a:chOff x="3350218" y="2324272"/>
              <a:chExt cx="3504872" cy="563738"/>
            </a:xfrm>
          </p:grpSpPr>
          <p:sp>
            <p:nvSpPr>
              <p:cNvPr id="128" name="椭圆 127"/>
              <p:cNvSpPr/>
              <p:nvPr/>
            </p:nvSpPr>
            <p:spPr>
              <a:xfrm>
                <a:off x="3350218" y="2398200"/>
                <a:ext cx="491327" cy="48981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latin typeface="Britannic Bold" panose="020B0903060703020204" pitchFamily="34" charset="0"/>
                    <a:ea typeface="微软雅黑" panose="020B0503020204020204" pitchFamily="34" charset="-122"/>
                  </a:rPr>
                  <a:t>F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文本框 21"/>
              <p:cNvSpPr txBox="1">
                <a:spLocks noChangeArrowheads="1"/>
              </p:cNvSpPr>
              <p:nvPr/>
            </p:nvSpPr>
            <p:spPr bwMode="auto">
              <a:xfrm>
                <a:off x="3904342" y="2324272"/>
                <a:ext cx="2950748" cy="53387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solidFill>
                      <a:srgbClr val="FF6680"/>
                    </a:solidFill>
                    <a:latin typeface="Dotum" panose="020B0600000101010101" pitchFamily="34" charset="-127"/>
                    <a:ea typeface="幼圆" panose="02010509060101010101" pitchFamily="49" charset="-122"/>
                  </a:rPr>
                  <a:t>交流分享</a:t>
                </a:r>
                <a:endParaRPr lang="zh-CN" altLang="en-US" sz="2000" b="1" dirty="0">
                  <a:solidFill>
                    <a:srgbClr val="FF6680"/>
                  </a:solidFill>
                  <a:latin typeface="Dotum" panose="020B0600000101010101" pitchFamily="34" charset="-127"/>
                  <a:ea typeface="幼圆" panose="02010509060101010101" pitchFamily="49" charset="-122"/>
                </a:endParaRPr>
              </a:p>
            </p:txBody>
          </p:sp>
        </p:grpSp>
        <p:cxnSp>
          <p:nvCxnSpPr>
            <p:cNvPr id="126" name="直接连接符 125"/>
            <p:cNvCxnSpPr>
              <a:stCxn id="129" idx="3"/>
            </p:cNvCxnSpPr>
            <p:nvPr/>
          </p:nvCxnSpPr>
          <p:spPr bwMode="auto">
            <a:xfrm>
              <a:off x="5353544" y="2551609"/>
              <a:ext cx="435264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29"/>
            <p:cNvSpPr txBox="1">
              <a:spLocks noChangeArrowheads="1"/>
            </p:cNvSpPr>
            <p:nvPr/>
          </p:nvSpPr>
          <p:spPr bwMode="auto">
            <a:xfrm>
              <a:off x="5892220" y="2406959"/>
              <a:ext cx="8730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 sz="160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03 min</a:t>
              </a:r>
              <a:endParaRPr lang="zh-CN" altLang="en-US" dirty="0"/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6691741" y="3787695"/>
            <a:ext cx="4040926" cy="422492"/>
            <a:chOff x="2724308" y="2351554"/>
            <a:chExt cx="4040926" cy="422492"/>
          </a:xfrm>
        </p:grpSpPr>
        <p:grpSp>
          <p:nvGrpSpPr>
            <p:cNvPr id="131" name="组合 24"/>
            <p:cNvGrpSpPr/>
            <p:nvPr/>
          </p:nvGrpSpPr>
          <p:grpSpPr bwMode="auto">
            <a:xfrm>
              <a:off x="2724308" y="2351554"/>
              <a:ext cx="2629236" cy="422492"/>
              <a:chOff x="3350218" y="2324272"/>
              <a:chExt cx="3504872" cy="563738"/>
            </a:xfrm>
          </p:grpSpPr>
          <p:sp>
            <p:nvSpPr>
              <p:cNvPr id="134" name="椭圆 133"/>
              <p:cNvSpPr/>
              <p:nvPr/>
            </p:nvSpPr>
            <p:spPr>
              <a:xfrm>
                <a:off x="3350218" y="2398200"/>
                <a:ext cx="491327" cy="48981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latin typeface="Britannic Bold" panose="020B0903060703020204" pitchFamily="34" charset="0"/>
                    <a:ea typeface="微软雅黑" panose="020B0503020204020204" pitchFamily="34" charset="-122"/>
                  </a:rPr>
                  <a:t>G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文本框 21"/>
              <p:cNvSpPr txBox="1">
                <a:spLocks noChangeArrowheads="1"/>
              </p:cNvSpPr>
              <p:nvPr/>
            </p:nvSpPr>
            <p:spPr bwMode="auto">
              <a:xfrm>
                <a:off x="3904342" y="2324272"/>
                <a:ext cx="2950748" cy="53387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zh-CN" altLang="en-US" sz="2000" b="1" dirty="0">
                    <a:solidFill>
                      <a:srgbClr val="A883BD"/>
                    </a:solidFill>
                    <a:latin typeface="Dotum" panose="020B0600000101010101" pitchFamily="34" charset="-127"/>
                    <a:ea typeface="幼圆" panose="02010509060101010101" pitchFamily="49" charset="-122"/>
                  </a:rPr>
                  <a:t>老师总结</a:t>
                </a:r>
                <a:endParaRPr lang="zh-CN" altLang="en-US" sz="2000" b="1" dirty="0">
                  <a:solidFill>
                    <a:srgbClr val="A883BD"/>
                  </a:solidFill>
                  <a:latin typeface="Dotum" panose="020B0600000101010101" pitchFamily="34" charset="-127"/>
                  <a:ea typeface="幼圆" panose="02010509060101010101" pitchFamily="49" charset="-122"/>
                </a:endParaRPr>
              </a:p>
            </p:txBody>
          </p:sp>
        </p:grpSp>
        <p:cxnSp>
          <p:nvCxnSpPr>
            <p:cNvPr id="132" name="直接连接符 131"/>
            <p:cNvCxnSpPr>
              <a:stCxn id="135" idx="3"/>
            </p:cNvCxnSpPr>
            <p:nvPr/>
          </p:nvCxnSpPr>
          <p:spPr bwMode="auto">
            <a:xfrm>
              <a:off x="5353544" y="2551609"/>
              <a:ext cx="435264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文本框 29"/>
            <p:cNvSpPr txBox="1">
              <a:spLocks noChangeArrowheads="1"/>
            </p:cNvSpPr>
            <p:nvPr/>
          </p:nvSpPr>
          <p:spPr bwMode="auto">
            <a:xfrm>
              <a:off x="5892220" y="2406959"/>
              <a:ext cx="8730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 sz="1600">
                  <a:solidFill>
                    <a:schemeClr val="bg1">
                      <a:lumMod val="50000"/>
                    </a:schemeClr>
                  </a:solidFill>
                  <a:latin typeface="Britannic Bold" panose="020B0903060703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/>
                <a:t>03 min</a:t>
              </a:r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1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1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79188" y="2189735"/>
            <a:ext cx="639920" cy="840230"/>
          </a:xfrm>
        </p:spPr>
        <p:txBody>
          <a:bodyPr/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812807" y="2708375"/>
            <a:ext cx="873957" cy="701731"/>
          </a:xfrm>
        </p:spPr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技术指导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任务二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078479" y="-1465420"/>
            <a:ext cx="694006" cy="1258675"/>
          </a:xfrm>
          <a:prstGeom prst="rect">
            <a:avLst/>
          </a:prstGeom>
          <a:solidFill>
            <a:srgbClr val="80A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772485" y="-1465420"/>
            <a:ext cx="694006" cy="1258675"/>
          </a:xfrm>
          <a:prstGeom prst="rect">
            <a:avLst/>
          </a:prstGeom>
          <a:solidFill>
            <a:srgbClr val="FEB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466491" y="-1465420"/>
            <a:ext cx="694006" cy="1258675"/>
          </a:xfrm>
          <a:prstGeom prst="rect">
            <a:avLst/>
          </a:prstGeom>
          <a:solidFill>
            <a:srgbClr val="A88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160498" y="-1465420"/>
            <a:ext cx="694006" cy="1258675"/>
          </a:xfrm>
          <a:prstGeom prst="rect">
            <a:avLst/>
          </a:prstGeom>
          <a:solidFill>
            <a:srgbClr val="FF6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854504" y="-1465420"/>
            <a:ext cx="694006" cy="1258675"/>
          </a:xfrm>
          <a:prstGeom prst="rect">
            <a:avLst/>
          </a:prstGeom>
          <a:solidFill>
            <a:srgbClr val="45A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条件循环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1821" y="1238493"/>
            <a:ext cx="11112650" cy="590824"/>
          </a:xfrm>
        </p:spPr>
        <p:txBody>
          <a:bodyPr>
            <a:normAutofit/>
          </a:bodyPr>
          <a:lstStyle/>
          <a:p>
            <a:pPr indent="360045"/>
            <a:r>
              <a:rPr lang="zh-CN" altLang="en-US" dirty="0"/>
              <a:t>有小朋友还记得 </a:t>
            </a:r>
            <a:r>
              <a:rPr lang="en-US" altLang="zh-CN" dirty="0">
                <a:solidFill>
                  <a:srgbClr val="FF6680"/>
                </a:solidFill>
              </a:rPr>
              <a:t>for</a:t>
            </a:r>
            <a:r>
              <a:rPr lang="zh-CN" altLang="en-US" dirty="0">
                <a:solidFill>
                  <a:srgbClr val="FF6680"/>
                </a:solidFill>
              </a:rPr>
              <a:t>循环 </a:t>
            </a:r>
            <a:r>
              <a:rPr lang="zh-CN" altLang="en-US" dirty="0"/>
              <a:t>么？</a:t>
            </a:r>
            <a:endParaRPr lang="en-US" altLang="zh-CN" dirty="0"/>
          </a:p>
        </p:txBody>
      </p:sp>
      <p:sp>
        <p:nvSpPr>
          <p:cNvPr id="10" name="内容占位符 5"/>
          <p:cNvSpPr txBox="1"/>
          <p:nvPr/>
        </p:nvSpPr>
        <p:spPr>
          <a:xfrm>
            <a:off x="451821" y="1904150"/>
            <a:ext cx="11112651" cy="23646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4572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4572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4572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4572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4572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60045"/>
            <a:r>
              <a:rPr lang="zh-CN" altLang="en-US" sz="1900" dirty="0"/>
              <a:t>今天，我们要学习一个新的循环。</a:t>
            </a:r>
            <a:endParaRPr lang="en-US" altLang="zh-CN" sz="1900" dirty="0"/>
          </a:p>
          <a:p>
            <a:pPr indent="360045"/>
            <a:r>
              <a:rPr lang="zh-CN" altLang="en-US" sz="1900" dirty="0">
                <a:solidFill>
                  <a:srgbClr val="FF6680"/>
                </a:solidFill>
              </a:rPr>
              <a:t>条件循环：</a:t>
            </a:r>
            <a:r>
              <a:rPr lang="zh-CN" altLang="en-US" sz="1900" dirty="0"/>
              <a:t>判断是否</a:t>
            </a:r>
            <a:r>
              <a:rPr lang="zh-CN" altLang="en-US" sz="1900" dirty="0">
                <a:solidFill>
                  <a:srgbClr val="FF6680"/>
                </a:solidFill>
              </a:rPr>
              <a:t>满足某个条件</a:t>
            </a:r>
            <a:r>
              <a:rPr lang="zh-CN" altLang="en-US" sz="1900" dirty="0"/>
              <a:t>，如果满足，则重复执行包含的一段脚本。若不满足则跳过，执行下一句。</a:t>
            </a:r>
            <a:endParaRPr lang="en-US" altLang="zh-CN" sz="1900" dirty="0"/>
          </a:p>
          <a:p>
            <a:pPr indent="360045"/>
            <a:endParaRPr lang="en-US" altLang="zh-CN" sz="1900" dirty="0"/>
          </a:p>
          <a:p>
            <a:pPr indent="360045"/>
            <a:r>
              <a:rPr lang="zh-CN" altLang="en-US" sz="1900" dirty="0"/>
              <a:t>当然，我们也可以设置为判断是否不满足某个条件。</a:t>
            </a:r>
            <a:endParaRPr lang="en-US" altLang="zh-CN" sz="1900" dirty="0"/>
          </a:p>
          <a:p>
            <a:pPr indent="360045"/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4310" b="97414" l="714" r="100000">
                        <a14:foregroundMark x1="5301" y1="25431" x2="42406" y2="344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62649" y="4343591"/>
            <a:ext cx="7532363" cy="1781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078479" y="-1465420"/>
            <a:ext cx="694006" cy="1258675"/>
          </a:xfrm>
          <a:prstGeom prst="rect">
            <a:avLst/>
          </a:prstGeom>
          <a:solidFill>
            <a:srgbClr val="80A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772485" y="-1465420"/>
            <a:ext cx="694006" cy="1258675"/>
          </a:xfrm>
          <a:prstGeom prst="rect">
            <a:avLst/>
          </a:prstGeom>
          <a:solidFill>
            <a:srgbClr val="FEB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466491" y="-1465420"/>
            <a:ext cx="694006" cy="1258675"/>
          </a:xfrm>
          <a:prstGeom prst="rect">
            <a:avLst/>
          </a:prstGeom>
          <a:solidFill>
            <a:srgbClr val="A88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160498" y="-1465420"/>
            <a:ext cx="694006" cy="1258675"/>
          </a:xfrm>
          <a:prstGeom prst="rect">
            <a:avLst/>
          </a:prstGeom>
          <a:solidFill>
            <a:srgbClr val="FF6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854504" y="-1465420"/>
            <a:ext cx="694006" cy="1258675"/>
          </a:xfrm>
          <a:prstGeom prst="rect">
            <a:avLst/>
          </a:prstGeom>
          <a:solidFill>
            <a:srgbClr val="45A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条件循环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1821" y="1238493"/>
            <a:ext cx="11261759" cy="2302566"/>
          </a:xfrm>
        </p:spPr>
        <p:txBody>
          <a:bodyPr>
            <a:normAutofit/>
          </a:bodyPr>
          <a:lstStyle/>
          <a:p>
            <a:pPr indent="360045"/>
            <a:r>
              <a:rPr lang="zh-CN" altLang="en-US" dirty="0">
                <a:solidFill>
                  <a:srgbClr val="FF6680"/>
                </a:solidFill>
              </a:rPr>
              <a:t>例如：</a:t>
            </a:r>
            <a:endParaRPr lang="en-US" altLang="zh-CN" dirty="0">
              <a:solidFill>
                <a:srgbClr val="FF6680"/>
              </a:solidFill>
            </a:endParaRPr>
          </a:p>
          <a:p>
            <a:pPr indent="360045"/>
            <a:r>
              <a:rPr lang="zh-CN" altLang="en-US" dirty="0"/>
              <a:t>我们把条件设置为：按键按下（按键按下，为低电平）。</a:t>
            </a:r>
            <a:endParaRPr lang="en-US" altLang="zh-CN" dirty="0"/>
          </a:p>
          <a:p>
            <a:pPr indent="360045"/>
            <a:endParaRPr lang="en-US" altLang="zh-CN" dirty="0"/>
          </a:p>
          <a:p>
            <a:pPr indent="360045"/>
            <a:r>
              <a:rPr lang="zh-CN" altLang="en-US" dirty="0"/>
              <a:t>那就可以使用条件循环了，如果满足按键按下，那就执行某件事情（一段脚本）。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786" b="96875" l="598" r="9940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9970" y="3944758"/>
            <a:ext cx="7506465" cy="16747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5283" l="376" r="9849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55173" y="1718833"/>
            <a:ext cx="3521425" cy="7016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078479" y="-1465420"/>
            <a:ext cx="694006" cy="1258675"/>
          </a:xfrm>
          <a:prstGeom prst="rect">
            <a:avLst/>
          </a:prstGeom>
          <a:solidFill>
            <a:srgbClr val="80A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772485" y="-1465420"/>
            <a:ext cx="694006" cy="1258675"/>
          </a:xfrm>
          <a:prstGeom prst="rect">
            <a:avLst/>
          </a:prstGeom>
          <a:solidFill>
            <a:srgbClr val="FEB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466491" y="-1465420"/>
            <a:ext cx="694006" cy="1258675"/>
          </a:xfrm>
          <a:prstGeom prst="rect">
            <a:avLst/>
          </a:prstGeom>
          <a:solidFill>
            <a:srgbClr val="A88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160498" y="-1465420"/>
            <a:ext cx="694006" cy="1258675"/>
          </a:xfrm>
          <a:prstGeom prst="rect">
            <a:avLst/>
          </a:prstGeom>
          <a:solidFill>
            <a:srgbClr val="FF6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854504" y="-1465420"/>
            <a:ext cx="694006" cy="1258675"/>
          </a:xfrm>
          <a:prstGeom prst="rect">
            <a:avLst/>
          </a:prstGeom>
          <a:solidFill>
            <a:srgbClr val="45A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任务二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1821" y="1238493"/>
            <a:ext cx="11261759" cy="232946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6680"/>
                </a:solidFill>
              </a:rPr>
              <a:t>任务内容：</a:t>
            </a:r>
            <a:endParaRPr lang="en-US" altLang="zh-CN" dirty="0"/>
          </a:p>
          <a:p>
            <a:pPr indent="360045"/>
            <a:r>
              <a:rPr lang="zh-CN" altLang="en-US" dirty="0"/>
              <a:t>按钮按下时</a:t>
            </a:r>
            <a:r>
              <a:rPr lang="en-US" altLang="zh-CN" dirty="0"/>
              <a:t>LED</a:t>
            </a:r>
            <a:r>
              <a:rPr lang="zh-CN" altLang="en-US" dirty="0"/>
              <a:t>灯亮，按钮松开时</a:t>
            </a:r>
            <a:r>
              <a:rPr lang="en-US" altLang="zh-CN" dirty="0"/>
              <a:t>LED</a:t>
            </a:r>
            <a:r>
              <a:rPr lang="zh-CN" altLang="en-US" dirty="0"/>
              <a:t>灯熄灭。</a:t>
            </a:r>
            <a:endParaRPr lang="en-US" altLang="zh-CN" dirty="0"/>
          </a:p>
          <a:p>
            <a:pPr indent="360045"/>
            <a:endParaRPr lang="en-US" altLang="zh-CN" dirty="0"/>
          </a:p>
          <a:p>
            <a:pPr indent="360045"/>
            <a:r>
              <a:rPr lang="zh-CN" altLang="en-US" dirty="0"/>
              <a:t>理解为：满足按键按下，执行点亮</a:t>
            </a:r>
            <a:r>
              <a:rPr lang="en-US" altLang="zh-CN" dirty="0"/>
              <a:t>LED</a:t>
            </a:r>
            <a:r>
              <a:rPr lang="zh-CN" altLang="en-US" dirty="0"/>
              <a:t>灯。如果不满足条件，则会跳过执行下一句，即关闭</a:t>
            </a:r>
            <a:r>
              <a:rPr lang="en-US" altLang="zh-CN" dirty="0"/>
              <a:t>LED</a:t>
            </a:r>
            <a:r>
              <a:rPr lang="zh-CN" altLang="en-US" dirty="0"/>
              <a:t>灯。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3676" b="97426" l="644" r="9832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75510" y="3644153"/>
            <a:ext cx="7400925" cy="2590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  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电子世界的语言</a:t>
            </a:r>
            <a:r>
              <a:rPr lang="en-US" altLang="zh-CN" dirty="0"/>
              <a:t>——</a:t>
            </a:r>
            <a:r>
              <a:rPr lang="zh-CN" altLang="en-US" dirty="0"/>
              <a:t>“</a:t>
            </a:r>
            <a:r>
              <a:rPr lang="en-US" altLang="zh-CN" dirty="0"/>
              <a:t>0</a:t>
            </a:r>
            <a:r>
              <a:rPr lang="zh-CN" altLang="en-US" dirty="0"/>
              <a:t>”和“</a:t>
            </a:r>
            <a:r>
              <a:rPr lang="en-US" altLang="zh-CN" dirty="0"/>
              <a:t>1</a:t>
            </a:r>
            <a:r>
              <a:rPr lang="zh-CN" altLang="en-US" dirty="0"/>
              <a:t>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822" y="1238493"/>
            <a:ext cx="6537702" cy="4746986"/>
          </a:xfrm>
        </p:spPr>
        <p:txBody>
          <a:bodyPr/>
          <a:lstStyle/>
          <a:p>
            <a:r>
              <a:rPr lang="zh-CN" altLang="en-US" dirty="0"/>
              <a:t>语言</a:t>
            </a:r>
            <a:r>
              <a:rPr lang="en-US" altLang="zh-CN" dirty="0"/>
              <a:t>--</a:t>
            </a:r>
            <a:r>
              <a:rPr lang="zh-CN" altLang="en-US" dirty="0"/>
              <a:t>让我们能与别人顺畅的进行交流及沟通。我们常把 </a:t>
            </a:r>
            <a:r>
              <a:rPr lang="en-US" altLang="zh-CN" dirty="0"/>
              <a:t>Arduino </a:t>
            </a:r>
            <a:r>
              <a:rPr lang="zh-CN" altLang="en-US" dirty="0"/>
              <a:t>比作人的大脑，所以某些程度上，它应该也具备人的一些“特性”</a:t>
            </a:r>
            <a:r>
              <a:rPr lang="en-US" altLang="zh-CN" dirty="0"/>
              <a:t>—</a:t>
            </a:r>
            <a:r>
              <a:rPr lang="zh-CN" altLang="en-US" dirty="0"/>
              <a:t>比如学会与外界沟通。那么，我们有思考过 </a:t>
            </a:r>
            <a:r>
              <a:rPr lang="en-US" altLang="zh-CN" dirty="0"/>
              <a:t>Arduino </a:t>
            </a:r>
            <a:r>
              <a:rPr lang="zh-CN" altLang="en-US" dirty="0"/>
              <a:t>是怎么和外界进行“交流”的吗？ </a:t>
            </a:r>
            <a:br>
              <a:rPr lang="zh-CN" altLang="en-US" dirty="0"/>
            </a:br>
            <a:endParaRPr lang="en-US" altLang="zh-CN" dirty="0"/>
          </a:p>
          <a:p>
            <a:r>
              <a:rPr lang="zh-CN" altLang="en-US" dirty="0"/>
              <a:t>在电子的世界中，它们的语言没有我们这么复杂。它们只有两个字 </a:t>
            </a:r>
            <a:r>
              <a:rPr lang="en-US" altLang="zh-CN" dirty="0"/>
              <a:t>– “ 0 ”</a:t>
            </a:r>
            <a:r>
              <a:rPr lang="zh-CN" altLang="en-US" dirty="0"/>
              <a:t>和“</a:t>
            </a:r>
            <a:r>
              <a:rPr lang="en-US" altLang="zh-CN" dirty="0"/>
              <a:t>1”</a:t>
            </a:r>
            <a:r>
              <a:rPr lang="zh-CN" altLang="en-US" dirty="0"/>
              <a:t>，或者称之为“高（</a:t>
            </a:r>
            <a:r>
              <a:rPr lang="en-US" altLang="zh-CN" dirty="0"/>
              <a:t>HIGH</a:t>
            </a:r>
            <a:r>
              <a:rPr lang="zh-CN" altLang="en-US" dirty="0"/>
              <a:t>） ”和“低</a:t>
            </a:r>
            <a:r>
              <a:rPr lang="en-US" altLang="zh-CN" dirty="0"/>
              <a:t>(LOW)” </a:t>
            </a:r>
            <a:r>
              <a:rPr lang="zh-CN" altLang="en-US" dirty="0"/>
              <a:t>。也就是我们常说的计算机的二进制。</a:t>
            </a:r>
            <a:endParaRPr lang="zh-CN" altLang="en-US" dirty="0"/>
          </a:p>
        </p:txBody>
      </p:sp>
      <p:pic>
        <p:nvPicPr>
          <p:cNvPr id="4" name="Picture 2" descr="https://timgsa.baidu.com/timg?image&amp;quality=80&amp;size=b10000_10000&amp;sec=1521723592&amp;di=f665df476b4c121c54b2976043d4189b&amp;src=http%3A%2F%2Fpic18.photophoto.cn%2F20110106%2F0015027704001067_b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3" r="8733" b="4211"/>
          <a:stretch>
            <a:fillRect/>
          </a:stretch>
        </p:blipFill>
        <p:spPr bwMode="auto">
          <a:xfrm>
            <a:off x="7272164" y="1698697"/>
            <a:ext cx="4602510" cy="346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电子世界的语言</a:t>
            </a:r>
            <a:r>
              <a:rPr lang="en-US" altLang="zh-CN" dirty="0"/>
              <a:t>——</a:t>
            </a:r>
            <a:r>
              <a:rPr lang="zh-CN" altLang="en-US" dirty="0"/>
              <a:t>“</a:t>
            </a:r>
            <a:r>
              <a:rPr lang="en-US" altLang="zh-CN" dirty="0"/>
              <a:t>0</a:t>
            </a:r>
            <a:r>
              <a:rPr lang="zh-CN" altLang="en-US" dirty="0"/>
              <a:t>”和“</a:t>
            </a:r>
            <a:r>
              <a:rPr lang="en-US" altLang="zh-CN" dirty="0"/>
              <a:t>1</a:t>
            </a:r>
            <a:r>
              <a:rPr lang="zh-CN" altLang="en-US" dirty="0"/>
              <a:t>”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86031" y="1671376"/>
          <a:ext cx="10019937" cy="31188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54633"/>
                <a:gridCol w="3657600"/>
                <a:gridCol w="3707704"/>
              </a:tblGrid>
              <a:tr h="85888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二进制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电平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逻辑</a:t>
                      </a:r>
                      <a:endParaRPr lang="zh-CN" altLang="en-US" sz="3200" dirty="0"/>
                    </a:p>
                  </a:txBody>
                  <a:tcPr anchor="ctr"/>
                </a:tc>
              </a:tr>
              <a:tr h="11299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dirty="0"/>
                        <a:t>LOW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dirty="0"/>
                        <a:t>FALSE</a:t>
                      </a:r>
                      <a:endParaRPr lang="zh-CN" altLang="en-US" sz="3200" dirty="0"/>
                    </a:p>
                  </a:txBody>
                  <a:tcPr anchor="ctr"/>
                </a:tc>
              </a:tr>
              <a:tr h="11299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dirty="0"/>
                        <a:t>HIGH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200" dirty="0"/>
                        <a:t>TRUE</a:t>
                      </a:r>
                      <a:endParaRPr lang="zh-CN" altLang="en-US" sz="3200" dirty="0"/>
                    </a:p>
                    <a:p>
                      <a:pPr algn="l"/>
                      <a:endParaRPr lang="zh-CN" altLang="en-US" sz="32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4348" b="93043" l="7143" r="9693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87906" y="3694875"/>
            <a:ext cx="1866900" cy="1095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06" b="90090" l="6566" r="9545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87906" y="2509227"/>
            <a:ext cx="1885950" cy="10572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92" b="91743" l="2618" r="9685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66797" y="3723449"/>
            <a:ext cx="1819275" cy="10382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824" b="98039" l="5236" r="9685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10869" y="2594952"/>
            <a:ext cx="1819275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电子世界的语言</a:t>
            </a:r>
            <a:r>
              <a:rPr lang="en-US" altLang="zh-CN" dirty="0"/>
              <a:t>——</a:t>
            </a:r>
            <a:r>
              <a:rPr lang="zh-CN" altLang="en-US" dirty="0"/>
              <a:t>“</a:t>
            </a:r>
            <a:r>
              <a:rPr lang="en-US" altLang="zh-CN" dirty="0"/>
              <a:t>0</a:t>
            </a:r>
            <a:r>
              <a:rPr lang="zh-CN" altLang="en-US" dirty="0"/>
              <a:t>”和“</a:t>
            </a:r>
            <a:r>
              <a:rPr lang="en-US" altLang="zh-CN" dirty="0"/>
              <a:t>1</a:t>
            </a:r>
            <a:r>
              <a:rPr lang="zh-CN" altLang="en-US" dirty="0"/>
              <a:t>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820" y="1238493"/>
            <a:ext cx="5393167" cy="4698844"/>
          </a:xfrm>
        </p:spPr>
        <p:txBody>
          <a:bodyPr/>
          <a:lstStyle/>
          <a:p>
            <a:r>
              <a:rPr lang="zh-CN" altLang="en-US" dirty="0"/>
              <a:t>你可能会有疑问，就“</a:t>
            </a:r>
            <a:r>
              <a:rPr lang="en-US" altLang="zh-CN" dirty="0"/>
              <a:t>0”</a:t>
            </a:r>
            <a:r>
              <a:rPr lang="zh-CN" altLang="en-US" dirty="0"/>
              <a:t>和“</a:t>
            </a:r>
            <a:r>
              <a:rPr lang="en-US" altLang="zh-CN" dirty="0"/>
              <a:t>1”</a:t>
            </a:r>
            <a:r>
              <a:rPr lang="zh-CN" altLang="en-US" dirty="0"/>
              <a:t>两个数能正常沟通吗？是不是会词不达意呢</a:t>
            </a:r>
            <a:r>
              <a:rPr lang="en-US" altLang="zh-CN" dirty="0"/>
              <a:t>? </a:t>
            </a:r>
            <a:r>
              <a:rPr lang="zh-CN" altLang="en-US" dirty="0"/>
              <a:t>先回到我们的现实生活中，我们有 </a:t>
            </a:r>
            <a:r>
              <a:rPr lang="en-US" altLang="zh-CN" dirty="0"/>
              <a:t>0~9</a:t>
            </a:r>
            <a:r>
              <a:rPr lang="zh-CN" altLang="en-US" dirty="0"/>
              <a:t>，如果要表示“</a:t>
            </a:r>
            <a:r>
              <a:rPr lang="en-US" altLang="zh-CN" dirty="0"/>
              <a:t>9”</a:t>
            </a:r>
            <a:r>
              <a:rPr lang="zh-CN" altLang="en-US" dirty="0"/>
              <a:t>后面一个数呢？你肯定脱口而出“</a:t>
            </a:r>
            <a:r>
              <a:rPr lang="en-US" altLang="zh-CN" dirty="0"/>
              <a:t>10” </a:t>
            </a:r>
            <a:r>
              <a:rPr lang="zh-CN" altLang="en-US" dirty="0"/>
              <a:t>。那“</a:t>
            </a:r>
            <a:r>
              <a:rPr lang="en-US" altLang="zh-CN" dirty="0"/>
              <a:t>10”</a:t>
            </a:r>
            <a:r>
              <a:rPr lang="zh-CN" altLang="en-US" dirty="0"/>
              <a:t>是不是也是由 </a:t>
            </a:r>
            <a:r>
              <a:rPr lang="en-US" altLang="zh-CN" dirty="0"/>
              <a:t>0~9 </a:t>
            </a:r>
            <a:r>
              <a:rPr lang="zh-CN" altLang="en-US" dirty="0"/>
              <a:t>之间的数组成的呢？</a:t>
            </a:r>
            <a:endParaRPr lang="en-US" altLang="zh-CN" dirty="0"/>
          </a:p>
          <a:p>
            <a:r>
              <a:rPr lang="zh-CN" altLang="en-US" dirty="0"/>
              <a:t>切换到电子世界，同样也能用“</a:t>
            </a:r>
            <a:r>
              <a:rPr lang="en-US" altLang="zh-CN" dirty="0"/>
              <a:t>0”</a:t>
            </a:r>
            <a:r>
              <a:rPr lang="zh-CN" altLang="en-US" dirty="0"/>
              <a:t>和“</a:t>
            </a:r>
            <a:r>
              <a:rPr lang="en-US" altLang="zh-CN" dirty="0"/>
              <a:t>1”</a:t>
            </a:r>
            <a:r>
              <a:rPr lang="zh-CN" altLang="en-US" dirty="0"/>
              <a:t>表示任何一个数， “</a:t>
            </a:r>
            <a:r>
              <a:rPr lang="en-US" altLang="zh-CN" dirty="0"/>
              <a:t>1”</a:t>
            </a:r>
            <a:r>
              <a:rPr lang="zh-CN" altLang="en-US" dirty="0"/>
              <a:t>后面一个数就是“</a:t>
            </a:r>
            <a:r>
              <a:rPr lang="en-US" altLang="zh-CN" dirty="0"/>
              <a:t>10”</a:t>
            </a:r>
            <a:r>
              <a:rPr lang="zh-CN" altLang="en-US" dirty="0"/>
              <a:t>我们满“</a:t>
            </a:r>
            <a:r>
              <a:rPr lang="en-US" altLang="zh-CN" dirty="0"/>
              <a:t>9”</a:t>
            </a:r>
            <a:r>
              <a:rPr lang="zh-CN" altLang="en-US" dirty="0"/>
              <a:t>进一位。电子世界满“</a:t>
            </a:r>
            <a:r>
              <a:rPr lang="en-US" altLang="zh-CN" dirty="0"/>
              <a:t>1”</a:t>
            </a:r>
            <a:r>
              <a:rPr lang="zh-CN" altLang="en-US" dirty="0"/>
              <a:t>进一位。右面这张表就能体现出来了。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509048" y="1480814"/>
          <a:ext cx="4979286" cy="362907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99437"/>
                <a:gridCol w="1199437"/>
                <a:gridCol w="208280"/>
                <a:gridCol w="1194685"/>
                <a:gridCol w="1177447"/>
              </a:tblGrid>
              <a:tr h="5631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十进制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二进制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十进制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二进制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3832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0000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1000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3832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0001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1001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3832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0010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1010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3832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0011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1011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3832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0100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12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1100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3832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0101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13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1101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3832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0110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14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1110</a:t>
                      </a:r>
                      <a:endParaRPr lang="zh-CN" altLang="en-US" sz="1800" dirty="0"/>
                    </a:p>
                  </a:txBody>
                  <a:tcPr anchor="ctr"/>
                </a:tc>
              </a:tr>
              <a:tr h="3832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0111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15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1111</a:t>
                      </a:r>
                      <a:endParaRPr lang="zh-CN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电子世界的语言</a:t>
            </a:r>
            <a:r>
              <a:rPr lang="en-US" altLang="zh-CN" dirty="0"/>
              <a:t>——</a:t>
            </a:r>
            <a:r>
              <a:rPr lang="zh-CN" altLang="en-US" dirty="0"/>
              <a:t>“</a:t>
            </a:r>
            <a:r>
              <a:rPr lang="en-US" altLang="zh-CN" dirty="0"/>
              <a:t>0</a:t>
            </a:r>
            <a:r>
              <a:rPr lang="zh-CN" altLang="en-US" dirty="0"/>
              <a:t>”和“</a:t>
            </a:r>
            <a:r>
              <a:rPr lang="en-US" altLang="zh-CN" dirty="0"/>
              <a:t>1</a:t>
            </a:r>
            <a:r>
              <a:rPr lang="zh-CN" altLang="en-US" dirty="0"/>
              <a:t>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820" y="1238493"/>
            <a:ext cx="6900958" cy="4698844"/>
          </a:xfrm>
        </p:spPr>
        <p:txBody>
          <a:bodyPr/>
          <a:lstStyle/>
          <a:p>
            <a:r>
              <a:rPr lang="zh-CN" altLang="en-US" dirty="0"/>
              <a:t>电子世界始终是离不开电路的。在电路中，我们常把水流比作电流，水压比作电压，水阻比作电阻。</a:t>
            </a:r>
            <a:endParaRPr lang="en-US" altLang="zh-CN" dirty="0"/>
          </a:p>
          <a:p>
            <a:r>
              <a:rPr lang="zh-CN" altLang="en-US" dirty="0"/>
              <a:t>这里引入一个新的概念</a:t>
            </a:r>
            <a:r>
              <a:rPr lang="en-US" altLang="zh-CN" dirty="0"/>
              <a:t>— “</a:t>
            </a:r>
            <a:r>
              <a:rPr lang="zh-CN" altLang="en-US" dirty="0"/>
              <a:t>电平”，如法炮制我们是不是可以理解为水平呢？是的，我们可以把电平理解为水平。</a:t>
            </a:r>
            <a:endParaRPr lang="en-US" altLang="zh-CN" dirty="0"/>
          </a:p>
          <a:p>
            <a:r>
              <a:rPr lang="zh-CN" altLang="en-US" dirty="0"/>
              <a:t>高电平就像水库“满”的状态，通常为“</a:t>
            </a:r>
            <a:r>
              <a:rPr lang="en-US" altLang="zh-CN" dirty="0"/>
              <a:t>5V”</a:t>
            </a:r>
            <a:r>
              <a:rPr lang="zh-CN" altLang="en-US" dirty="0"/>
              <a:t>。低电平就像水库“空”的状态，通常为“</a:t>
            </a:r>
            <a:r>
              <a:rPr lang="en-US" altLang="zh-CN" dirty="0"/>
              <a:t>0V” 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3151" y="1187498"/>
            <a:ext cx="3002071" cy="448300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拓展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821" y="2108199"/>
            <a:ext cx="5644179" cy="3877279"/>
          </a:xfrm>
        </p:spPr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、在生活中， 延时灯非常实用， 比如走廊里的灯， 亮了之后过一会自动关闭了。请你尝试制作“按钮按下亮，延时一段时间，自动关闭”的 </a:t>
            </a:r>
            <a:r>
              <a:rPr lang="en-US" altLang="zh-CN" dirty="0"/>
              <a:t>LED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、按键按下一次，</a:t>
            </a:r>
            <a:r>
              <a:rPr lang="en-US" altLang="zh-CN" dirty="0"/>
              <a:t>LED</a:t>
            </a:r>
            <a:r>
              <a:rPr lang="zh-CN" altLang="en-US" dirty="0"/>
              <a:t>灯点亮，再按下一次，</a:t>
            </a:r>
            <a:r>
              <a:rPr lang="en-US" altLang="zh-CN" dirty="0"/>
              <a:t>LED</a:t>
            </a:r>
            <a:r>
              <a:rPr lang="zh-CN" altLang="en-US" dirty="0"/>
              <a:t>灯熄灭。又如何让实现呢？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 descr="UNO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7670800" y="2108200"/>
            <a:ext cx="3647440" cy="2200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教学目标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1362075" y="2800350"/>
            <a:ext cx="1543050" cy="1543050"/>
          </a:xfrm>
          <a:prstGeom prst="ellipse">
            <a:avLst/>
          </a:prstGeom>
          <a:noFill/>
          <a:ln w="1905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课后拓展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821" y="2108199"/>
            <a:ext cx="5644179" cy="3877279"/>
          </a:xfrm>
        </p:spPr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、除了以上按钮控制 </a:t>
            </a:r>
            <a:r>
              <a:rPr lang="en-US" altLang="zh-CN" dirty="0"/>
              <a:t>LED </a:t>
            </a:r>
            <a:r>
              <a:rPr lang="zh-CN" altLang="en-US" dirty="0"/>
              <a:t>开关的效果， 还可以用按钮控制 </a:t>
            </a:r>
            <a:r>
              <a:rPr lang="en-US" altLang="zh-CN" dirty="0"/>
              <a:t>LED </a:t>
            </a:r>
            <a:r>
              <a:rPr lang="zh-CN" altLang="en-US" dirty="0"/>
              <a:t>实现哪些效果？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 descr="UNO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7284085" y="2108200"/>
            <a:ext cx="3918585" cy="236410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交流分享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734371" y="3040810"/>
            <a:ext cx="748923" cy="1311128"/>
          </a:xfrm>
        </p:spPr>
        <p:txBody>
          <a:bodyPr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交流分享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1821" y="2614673"/>
            <a:ext cx="11261759" cy="1628654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/>
              <a:t>交流分享使我快乐！！！</a:t>
            </a:r>
            <a:endParaRPr lang="zh-CN" altLang="en-US" sz="6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老师总结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669369" y="2911096"/>
            <a:ext cx="928459" cy="1311128"/>
          </a:xfrm>
        </p:spPr>
        <p:txBody>
          <a:bodyPr/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078479" y="-1465420"/>
            <a:ext cx="694006" cy="1258675"/>
          </a:xfrm>
          <a:prstGeom prst="rect">
            <a:avLst/>
          </a:prstGeom>
          <a:solidFill>
            <a:srgbClr val="80A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772485" y="-1465420"/>
            <a:ext cx="694006" cy="1258675"/>
          </a:xfrm>
          <a:prstGeom prst="rect">
            <a:avLst/>
          </a:prstGeom>
          <a:solidFill>
            <a:srgbClr val="FEB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466491" y="-1465420"/>
            <a:ext cx="694006" cy="1258675"/>
          </a:xfrm>
          <a:prstGeom prst="rect">
            <a:avLst/>
          </a:prstGeom>
          <a:solidFill>
            <a:srgbClr val="A88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160498" y="-1465420"/>
            <a:ext cx="694006" cy="1258675"/>
          </a:xfrm>
          <a:prstGeom prst="rect">
            <a:avLst/>
          </a:prstGeom>
          <a:solidFill>
            <a:srgbClr val="FF6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854504" y="-1465420"/>
            <a:ext cx="694006" cy="1258675"/>
          </a:xfrm>
          <a:prstGeom prst="rect">
            <a:avLst/>
          </a:prstGeom>
          <a:solidFill>
            <a:srgbClr val="45A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</a:t>
            </a:r>
            <a:r>
              <a:rPr lang="en-US" altLang="zh-CN" dirty="0"/>
              <a:t>2 </a:t>
            </a:r>
            <a:r>
              <a:rPr lang="zh-CN" altLang="en-US" dirty="0"/>
              <a:t>参考程序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405" b="98583" l="773" r="98565">
                        <a14:foregroundMark x1="14459" y1="74089" x2="45254" y2="74089"/>
                        <a14:foregroundMark x1="50993" y1="74089" x2="45254" y2="74494"/>
                        <a14:foregroundMark x1="56733" y1="93522" x2="45806" y2="91498"/>
                        <a14:foregroundMark x1="3091" y1="6478" x2="54967" y2="72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6785" y="1310710"/>
            <a:ext cx="86296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47A3FF"/>
                </a:solidFill>
              </a:rPr>
              <a:t>1</a:t>
            </a:r>
            <a:r>
              <a:rPr lang="zh-CN" altLang="en-US" dirty="0">
                <a:solidFill>
                  <a:srgbClr val="47A3FF"/>
                </a:solidFill>
              </a:rPr>
              <a:t>、知识：</a:t>
            </a:r>
            <a:endParaRPr lang="en-US" altLang="zh-CN" dirty="0">
              <a:solidFill>
                <a:srgbClr val="47A3FF"/>
              </a:solidFill>
            </a:endParaRP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）认识按钮模块，正确连接电路；</a:t>
            </a:r>
            <a:endParaRPr lang="zh-CN" altLang="en-US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）数字输入 编程语句使用；</a:t>
            </a:r>
            <a:endParaRPr lang="zh-CN" altLang="en-US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）制作按键控制的</a:t>
            </a:r>
            <a:r>
              <a:rPr lang="en-US" altLang="zh-CN" dirty="0"/>
              <a:t>LED</a:t>
            </a:r>
            <a:r>
              <a:rPr lang="zh-CN" altLang="en-US" dirty="0"/>
              <a:t>灯；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）学会 “如果”语句的使用 ；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）学会“条件循环”语句的使用。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326" y="1654812"/>
            <a:ext cx="1626321" cy="11491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757" y="3280183"/>
            <a:ext cx="1263781" cy="12637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情景导入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687002" y="2911096"/>
            <a:ext cx="893193" cy="1311128"/>
          </a:xfrm>
        </p:spPr>
        <p:txBody>
          <a:bodyPr/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362075" y="2800350"/>
            <a:ext cx="1543050" cy="1543050"/>
          </a:xfrm>
          <a:prstGeom prst="ellipse">
            <a:avLst/>
          </a:prstGeom>
          <a:noFill/>
          <a:ln w="1905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情景导入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提出任务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763224" y="3040810"/>
            <a:ext cx="691215" cy="1006429"/>
          </a:xfrm>
        </p:spPr>
        <p:txBody>
          <a:bodyPr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提出任务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821" y="1238493"/>
            <a:ext cx="5545567" cy="4746986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、按钮控制</a:t>
            </a:r>
            <a:r>
              <a:rPr lang="en-US" altLang="zh-CN" dirty="0"/>
              <a:t>LED</a:t>
            </a:r>
            <a:r>
              <a:rPr lang="zh-CN" altLang="en-US" dirty="0"/>
              <a:t>灯</a:t>
            </a:r>
            <a:r>
              <a:rPr lang="en-US" altLang="zh-CN" dirty="0"/>
              <a:t>1</a:t>
            </a:r>
            <a:r>
              <a:rPr lang="zh-CN" altLang="en-US" dirty="0"/>
              <a:t>：按钮按下时</a:t>
            </a:r>
            <a:r>
              <a:rPr lang="en-US" altLang="zh-CN" dirty="0"/>
              <a:t>LED</a:t>
            </a:r>
            <a:r>
              <a:rPr lang="zh-CN" altLang="en-US" dirty="0"/>
              <a:t>灯亮，按钮松开时</a:t>
            </a:r>
            <a:r>
              <a:rPr lang="en-US" altLang="zh-CN" dirty="0"/>
              <a:t>LED</a:t>
            </a:r>
            <a:r>
              <a:rPr lang="zh-CN" altLang="en-US" dirty="0"/>
              <a:t>灯熄灭。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、按钮控制</a:t>
            </a:r>
            <a:r>
              <a:rPr lang="en-US" altLang="zh-CN" dirty="0"/>
              <a:t>LED</a:t>
            </a:r>
            <a:r>
              <a:rPr lang="zh-CN" altLang="en-US" dirty="0"/>
              <a:t>灯</a:t>
            </a:r>
            <a:r>
              <a:rPr lang="en-US" altLang="zh-CN" dirty="0"/>
              <a:t>2</a:t>
            </a:r>
            <a:r>
              <a:rPr lang="zh-CN" altLang="en-US" dirty="0"/>
              <a:t>：用不同方式，实现任务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026" name="Picture 2" descr="https://img.alicdn.com/imgextra/i2/89216289/TB2H9ISk8cHL1JjSZFBXXaiGXXa_!!89216289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3" r="755" b="13000"/>
          <a:stretch>
            <a:fillRect/>
          </a:stretch>
        </p:blipFill>
        <p:spPr bwMode="auto">
          <a:xfrm>
            <a:off x="6337300" y="1719471"/>
            <a:ext cx="5287010" cy="382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技术指导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1961</Words>
  <Application>WPS 演示</Application>
  <PresentationFormat>宽屏</PresentationFormat>
  <Paragraphs>372</Paragraphs>
  <Slides>35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58" baseType="lpstr">
      <vt:lpstr>Arial</vt:lpstr>
      <vt:lpstr>宋体</vt:lpstr>
      <vt:lpstr>Wingdings</vt:lpstr>
      <vt:lpstr>微软雅黑</vt:lpstr>
      <vt:lpstr>Soft Marshmallow</vt:lpstr>
      <vt:lpstr>Dotum</vt:lpstr>
      <vt:lpstr>幼圆</vt:lpstr>
      <vt:lpstr>Britannic Bold</vt:lpstr>
      <vt:lpstr>方正姚体</vt:lpstr>
      <vt:lpstr>Impact</vt:lpstr>
      <vt:lpstr>04b_21</vt:lpstr>
      <vt:lpstr>时尚中黑简体</vt:lpstr>
      <vt:lpstr>Calibri</vt:lpstr>
      <vt:lpstr>等线</vt:lpstr>
      <vt:lpstr>Sitka Text</vt:lpstr>
      <vt:lpstr>Arial Unicode MS</vt:lpstr>
      <vt:lpstr>Malgun Gothic</vt:lpstr>
      <vt:lpstr>Yu Gothic UI Semibold</vt:lpstr>
      <vt:lpstr>Segoe Print</vt:lpstr>
      <vt:lpstr>黑体</vt:lpstr>
      <vt:lpstr>等线 Light</vt:lpstr>
      <vt:lpstr>Office 主题​​</vt:lpstr>
      <vt:lpstr>自定义设计方案</vt:lpstr>
      <vt:lpstr>PowerPoint 演示文稿</vt:lpstr>
      <vt:lpstr>目   录</vt:lpstr>
      <vt:lpstr>教学目标</vt:lpstr>
      <vt:lpstr>教学目标</vt:lpstr>
      <vt:lpstr>情景导入</vt:lpstr>
      <vt:lpstr>情景导入</vt:lpstr>
      <vt:lpstr>提出任务</vt:lpstr>
      <vt:lpstr>提出任务</vt:lpstr>
      <vt:lpstr>技术指导</vt:lpstr>
      <vt:lpstr>技术指导</vt:lpstr>
      <vt:lpstr>电路连接</vt:lpstr>
      <vt:lpstr>分析</vt:lpstr>
      <vt:lpstr>按键模块</vt:lpstr>
      <vt:lpstr>数字输入</vt:lpstr>
      <vt:lpstr>如果判断</vt:lpstr>
      <vt:lpstr>如果判断</vt:lpstr>
      <vt:lpstr>关系运算</vt:lpstr>
      <vt:lpstr>任务一：按钮控制LED</vt:lpstr>
      <vt:lpstr>任务一：按钮控制LED</vt:lpstr>
      <vt:lpstr>技术指导</vt:lpstr>
      <vt:lpstr>条件循环</vt:lpstr>
      <vt:lpstr>条件循环</vt:lpstr>
      <vt:lpstr>任务二</vt:lpstr>
      <vt:lpstr>拓  展</vt:lpstr>
      <vt:lpstr>电子世界的语言——“0”和“1”</vt:lpstr>
      <vt:lpstr>电子世界的语言——“0”和“1”</vt:lpstr>
      <vt:lpstr>电子世界的语言——“0”和“1”</vt:lpstr>
      <vt:lpstr>电子世界的语言——“0”和“1”</vt:lpstr>
      <vt:lpstr>拓展</vt:lpstr>
      <vt:lpstr>课后拓展</vt:lpstr>
      <vt:lpstr>交流分享</vt:lpstr>
      <vt:lpstr>交流分享</vt:lpstr>
      <vt:lpstr>老师总结</vt:lpstr>
      <vt:lpstr>PowerPoint 演示文稿</vt:lpstr>
      <vt:lpstr>拓展2 参考程序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卡通儿童</dc:title>
  <dc:creator>PC</dc:creator>
  <cp:lastModifiedBy>Administrator</cp:lastModifiedBy>
  <cp:revision>422</cp:revision>
  <dcterms:created xsi:type="dcterms:W3CDTF">2017-04-28T08:28:00Z</dcterms:created>
  <dcterms:modified xsi:type="dcterms:W3CDTF">2018-12-28T09:19:16Z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2052-11.1.0.8327</vt:lpwstr>
  </property>
</Properties>
</file>