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85" r:id="rId4"/>
    <p:sldId id="458" r:id="rId6"/>
    <p:sldId id="360" r:id="rId7"/>
    <p:sldId id="364" r:id="rId8"/>
    <p:sldId id="365" r:id="rId9"/>
    <p:sldId id="366" r:id="rId10"/>
    <p:sldId id="367" r:id="rId11"/>
    <p:sldId id="475" r:id="rId12"/>
    <p:sldId id="429" r:id="rId13"/>
    <p:sldId id="490" r:id="rId14"/>
    <p:sldId id="507" r:id="rId15"/>
    <p:sldId id="494" r:id="rId16"/>
    <p:sldId id="486" r:id="rId17"/>
    <p:sldId id="508" r:id="rId18"/>
    <p:sldId id="547" r:id="rId19"/>
    <p:sldId id="491" r:id="rId20"/>
    <p:sldId id="529" r:id="rId21"/>
    <p:sldId id="522" r:id="rId22"/>
    <p:sldId id="521" r:id="rId23"/>
    <p:sldId id="531" r:id="rId24"/>
    <p:sldId id="532" r:id="rId25"/>
    <p:sldId id="502" r:id="rId26"/>
    <p:sldId id="526" r:id="rId27"/>
    <p:sldId id="533" r:id="rId28"/>
    <p:sldId id="430" r:id="rId29"/>
    <p:sldId id="505" r:id="rId30"/>
    <p:sldId id="457" r:id="rId31"/>
    <p:sldId id="431" r:id="rId32"/>
    <p:sldId id="432" r:id="rId33"/>
    <p:sldId id="31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80"/>
    <a:srgbClr val="45AFC5"/>
    <a:srgbClr val="F14E4F"/>
    <a:srgbClr val="FEBC30"/>
    <a:srgbClr val="80AD31"/>
    <a:srgbClr val="00979D"/>
    <a:srgbClr val="A883BD"/>
    <a:srgbClr val="57B7CB"/>
    <a:srgbClr val="47A3FF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0941" autoAdjust="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5B00F-5CB6-4112-A765-DB43C5F5EF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E7C6-211A-4AA6-BB9C-69FB0606A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3492" y="2521625"/>
            <a:ext cx="6430010" cy="199074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13491" y="5143075"/>
            <a:ext cx="6430012" cy="58458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11" name="Rectangle 4"/>
          <p:cNvSpPr/>
          <p:nvPr userDrawn="1"/>
        </p:nvSpPr>
        <p:spPr>
          <a:xfrm>
            <a:off x="0" y="1"/>
            <a:ext cx="12192000" cy="2513891"/>
          </a:xfrm>
          <a:prstGeom prst="rect">
            <a:avLst/>
          </a:prstGeom>
          <a:solidFill>
            <a:srgbClr val="45AFC5"/>
          </a:solidFill>
          <a:ln w="9525">
            <a:solidFill>
              <a:srgbClr val="45AFC5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 userDrawn="1"/>
        </p:nvCxnSpPr>
        <p:spPr>
          <a:xfrm flipH="1">
            <a:off x="4813494" y="4532660"/>
            <a:ext cx="6430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 userDrawn="1"/>
        </p:nvSpPr>
        <p:spPr>
          <a:xfrm>
            <a:off x="2569516" y="2500121"/>
            <a:ext cx="5915967" cy="1410192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606499" y="2597392"/>
            <a:ext cx="584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04b_21" panose="00000400000000000000" pitchFamily="2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04b_21" panose="00000400000000000000" pitchFamily="2" charset="0"/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0" y="5549900"/>
            <a:ext cx="12192000" cy="1308099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0782">
            <a:off x="9278314" y="2776632"/>
            <a:ext cx="1133826" cy="2560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412" y="552726"/>
            <a:ext cx="1538100" cy="217655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00026" y="5880782"/>
            <a:ext cx="52895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汇创</a:t>
            </a:r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STEAM </a:t>
            </a:r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教育</a:t>
            </a:r>
            <a:endParaRPr lang="zh-CN" altLang="en-US" sz="3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842885" y="5604510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451821" y="1238493"/>
            <a:ext cx="11261759" cy="4746986"/>
          </a:xfrm>
        </p:spPr>
        <p:txBody>
          <a:bodyPr/>
          <a:lstStyle>
            <a:lvl1pPr marL="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带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>
            <p:ph idx="10" hasCustomPrompt="1"/>
          </p:nvPr>
        </p:nvSpPr>
        <p:spPr>
          <a:xfrm>
            <a:off x="451821" y="1857379"/>
            <a:ext cx="11261759" cy="41281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1"/>
          </p:nvPr>
        </p:nvSpPr>
        <p:spPr>
          <a:xfrm>
            <a:off x="451821" y="1238493"/>
            <a:ext cx="11261758" cy="48553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497" y="3159305"/>
            <a:ext cx="5761503" cy="769441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1780408"/>
            <a:ext cx="4267200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/>
          <p:nvPr userDrawn="1"/>
        </p:nvSpPr>
        <p:spPr>
          <a:xfrm>
            <a:off x="11921924" y="1780408"/>
            <a:ext cx="270077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91314" y="2403405"/>
            <a:ext cx="6299200" cy="2326511"/>
          </a:xfrm>
          <a:prstGeom prst="rect">
            <a:avLst/>
          </a:prstGeom>
          <a:noFill/>
          <a:ln w="28575">
            <a:solidFill>
              <a:srgbClr val="45AFC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735893" y="2911096"/>
            <a:ext cx="795411" cy="1311128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8800" dirty="0">
                <a:solidFill>
                  <a:schemeClr val="bg1"/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17170" y="5607685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 userDrawn="1"/>
        </p:nvSpPr>
        <p:spPr>
          <a:xfrm>
            <a:off x="9922638" y="1780408"/>
            <a:ext cx="2517012" cy="3572508"/>
          </a:xfrm>
          <a:prstGeom prst="chevron">
            <a:avLst>
              <a:gd name="adj" fmla="val 70796"/>
            </a:avLst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/>
          <p:nvPr userDrawn="1"/>
        </p:nvSpPr>
        <p:spPr>
          <a:xfrm>
            <a:off x="-1" y="1780408"/>
            <a:ext cx="5133976" cy="3572508"/>
          </a:xfrm>
          <a:prstGeom prst="homePlate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337173" y="2047875"/>
            <a:ext cx="1123950" cy="11239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1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619263" y="2189735"/>
            <a:ext cx="559769" cy="840230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bg1"/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5812807" y="2708375"/>
            <a:ext cx="873957" cy="701731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337173" y="3700105"/>
            <a:ext cx="4444377" cy="562265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5812807" y="3700105"/>
            <a:ext cx="4969493" cy="562265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latin typeface="Dotum" panose="020B0600000101010101" pitchFamily="34" charset="-127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17170" y="5607685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 4"/>
          <p:cNvSpPr/>
          <p:nvPr userDrawn="1"/>
        </p:nvSpPr>
        <p:spPr>
          <a:xfrm>
            <a:off x="88135" y="1018191"/>
            <a:ext cx="2876550" cy="870756"/>
          </a:xfrm>
          <a:custGeom>
            <a:avLst/>
            <a:gdLst>
              <a:gd name="connsiteX0" fmla="*/ 0 w 2476500"/>
              <a:gd name="connsiteY0" fmla="*/ 0 h 906463"/>
              <a:gd name="connsiteX1" fmla="*/ 2476500 w 2476500"/>
              <a:gd name="connsiteY1" fmla="*/ 0 h 906463"/>
              <a:gd name="connsiteX2" fmla="*/ 2476500 w 2476500"/>
              <a:gd name="connsiteY2" fmla="*/ 679847 h 906463"/>
              <a:gd name="connsiteX3" fmla="*/ 1238250 w 2476500"/>
              <a:gd name="connsiteY3" fmla="*/ 906463 h 906463"/>
              <a:gd name="connsiteX4" fmla="*/ 0 w 2476500"/>
              <a:gd name="connsiteY4" fmla="*/ 679847 h 90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06463">
                <a:moveTo>
                  <a:pt x="0" y="0"/>
                </a:moveTo>
                <a:lnTo>
                  <a:pt x="2476500" y="0"/>
                </a:lnTo>
                <a:lnTo>
                  <a:pt x="2476500" y="679847"/>
                </a:lnTo>
                <a:lnTo>
                  <a:pt x="1238250" y="906463"/>
                </a:lnTo>
                <a:lnTo>
                  <a:pt x="0" y="679847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rgbClr val="FF8A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en-US" altLang="zh-CN" sz="4000" kern="0" dirty="0">
              <a:solidFill>
                <a:srgbClr val="FF8A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21" y="1238493"/>
            <a:ext cx="11261759" cy="474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800600" y="2521625"/>
            <a:ext cx="6438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汇创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 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创意机器人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01859" y="5129544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第七课：蜂鸣器播放音乐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UN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14960" y="1638300"/>
            <a:ext cx="3647440" cy="2200275"/>
          </a:xfrm>
          <a:prstGeom prst="rect">
            <a:avLst/>
          </a:prstGeom>
        </p:spPr>
      </p:pic>
      <p:pic>
        <p:nvPicPr>
          <p:cNvPr id="5" name="图片 4" descr="图层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610" y="4203065"/>
            <a:ext cx="339979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79188" y="2189735"/>
            <a:ext cx="639920" cy="840230"/>
          </a:xfrm>
        </p:spPr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12807" y="2708375"/>
            <a:ext cx="873957" cy="70173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实现七个音阶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1238492"/>
            <a:ext cx="11261759" cy="21173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音阶：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注意：音阶有低音区，中音区，高音区等等，上图的频率仅是其中之一。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315" y="1238250"/>
            <a:ext cx="7181215" cy="1457325"/>
          </a:xfrm>
          <a:prstGeom prst="rect">
            <a:avLst/>
          </a:prstGeom>
        </p:spPr>
      </p:pic>
      <p:pic>
        <p:nvPicPr>
          <p:cNvPr id="6" name="图片 5" descr="图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4569460"/>
            <a:ext cx="3152140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电路连接</a:t>
            </a:r>
            <a:endParaRPr lang="en-US" altLang="zh-CN" dirty="0"/>
          </a:p>
        </p:txBody>
      </p:sp>
      <p:pic>
        <p:nvPicPr>
          <p:cNvPr id="2" name="图片 1" descr="图层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1190625"/>
            <a:ext cx="3723640" cy="4885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数字输出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1617101"/>
          </a:xfrm>
        </p:spPr>
        <p:txBody>
          <a:bodyPr>
            <a:normAutofit/>
          </a:bodyPr>
          <a:lstStyle/>
          <a:p>
            <a:pPr indent="360045"/>
            <a:r>
              <a:rPr lang="en-US" altLang="zh-CN" dirty="0"/>
              <a:t>1.</a:t>
            </a:r>
            <a:r>
              <a:rPr lang="zh-CN" altLang="en-US" dirty="0"/>
              <a:t>通过数字引脚输出方波信号，构成</a:t>
            </a:r>
            <a:r>
              <a:rPr lang="en-US" altLang="zh-CN" dirty="0"/>
              <a:t>Do,Re,Mi,Fa,So,La,Si,Do</a:t>
            </a:r>
            <a:r>
              <a:rPr lang="zh-CN" altLang="en-US" dirty="0"/>
              <a:t>。每个音阶间隔</a:t>
            </a:r>
            <a:r>
              <a:rPr lang="en-US" altLang="zh-CN" dirty="0"/>
              <a:t>600ms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360045"/>
            <a:r>
              <a:rPr lang="en-US" altLang="zh-CN" dirty="0"/>
              <a:t>2.</a:t>
            </a:r>
            <a:r>
              <a:rPr lang="zh-CN" altLang="en-US" dirty="0"/>
              <a:t>尝试加入按键控制程序，按键按住进行播放，反之停止。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270" y="2270760"/>
            <a:ext cx="7390765" cy="2856865"/>
          </a:xfrm>
          <a:prstGeom prst="rect">
            <a:avLst/>
          </a:prstGeom>
        </p:spPr>
      </p:pic>
      <p:sp>
        <p:nvSpPr>
          <p:cNvPr id="3" name="内容占位符 5"/>
          <p:cNvSpPr>
            <a:spLocks noGrp="1"/>
          </p:cNvSpPr>
          <p:nvPr/>
        </p:nvSpPr>
        <p:spPr>
          <a:xfrm>
            <a:off x="-123190" y="5217160"/>
            <a:ext cx="11261725" cy="90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/>
            <a:r>
              <a:rPr lang="en-US" altLang="zh-CN" dirty="0"/>
              <a:t>1.</a:t>
            </a:r>
            <a:r>
              <a:rPr lang="zh-CN" altLang="en-US" dirty="0"/>
              <a:t>注释：该数组为从低音区到高音区中的</a:t>
            </a:r>
            <a:r>
              <a:rPr lang="en-US" altLang="zh-CN" b="1" dirty="0"/>
              <a:t>A6-G6</a:t>
            </a:r>
            <a:r>
              <a:rPr lang="zh-CN" altLang="en-US" dirty="0"/>
              <a:t>区间（小字三组）</a:t>
            </a:r>
            <a:r>
              <a:rPr lang="en-US" altLang="zh-CN" dirty="0"/>
              <a:t>(</a:t>
            </a:r>
            <a:r>
              <a:rPr lang="zh-CN" altLang="en-US" b="1" dirty="0"/>
              <a:t>此为按照钢琴按键进行分类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  <a:p>
            <a:pPr indent="360045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按键控制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06295"/>
            <a:ext cx="7639050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Tone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120" y="1285240"/>
            <a:ext cx="97123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函数有两种用法：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tone(pin, frequency)；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2.tone(pin,frequency,duration)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参数说明：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：蜂鸣器的接口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frequency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：频率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duration: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音符持续时间，毫秒值。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79188" y="2189735"/>
            <a:ext cx="639920" cy="840230"/>
          </a:xfrm>
        </p:spPr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12807" y="2708375"/>
            <a:ext cx="873957" cy="70173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812807" y="3700105"/>
            <a:ext cx="4969493" cy="562265"/>
          </a:xfrm>
        </p:spPr>
        <p:txBody>
          <a:bodyPr/>
          <a:lstStyle/>
          <a:p>
            <a:r>
              <a:rPr lang="zh-CN" altLang="en-US" dirty="0"/>
              <a:t>基本乐理知识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基本乐理知识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2" y="1238493"/>
            <a:ext cx="6235305" cy="4432634"/>
          </a:xfrm>
        </p:spPr>
        <p:txBody>
          <a:bodyPr/>
          <a:lstStyle/>
          <a:p>
            <a:r>
              <a:rPr lang="zh-CN" altLang="en-US" dirty="0"/>
              <a:t>编程时可根据简谱所对应的表格进行初始化。可直观的看出所对应的频率以及音名。再根据简谱进行编程时就会很容易。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98425" y="3300730"/>
            <a:ext cx="11261725" cy="173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/>
            <a:r>
              <a:rPr lang="en-US" altLang="zh-CN" dirty="0"/>
              <a:t>.</a:t>
            </a:r>
            <a:r>
              <a:rPr lang="zh-CN" altLang="en-US" dirty="0"/>
              <a:t>注释：</a:t>
            </a:r>
            <a:r>
              <a:rPr lang="en-US" altLang="zh-CN" dirty="0"/>
              <a:t>1.</a:t>
            </a:r>
            <a:r>
              <a:rPr lang="zh-CN" altLang="en-US" dirty="0"/>
              <a:t>右图为音节及其对应代码表格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部分截图。</a:t>
            </a:r>
            <a:endParaRPr lang="zh-CN" altLang="en-US" dirty="0"/>
          </a:p>
          <a:p>
            <a:pPr indent="360045"/>
            <a:r>
              <a:rPr lang="en-US" altLang="zh-CN" dirty="0"/>
              <a:t>	   2.</a:t>
            </a:r>
            <a:r>
              <a:rPr lang="zh-CN" altLang="en-US" dirty="0"/>
              <a:t>由于钢琴按键基于中央</a:t>
            </a:r>
            <a:r>
              <a:rPr lang="en-US" altLang="zh-CN" dirty="0"/>
              <a:t>C</a:t>
            </a:r>
            <a:r>
              <a:rPr lang="zh-CN" altLang="en-US" dirty="0"/>
              <a:t>进行分组，所以</a:t>
            </a:r>
            <a:endParaRPr lang="zh-CN" altLang="en-US" dirty="0"/>
          </a:p>
          <a:p>
            <a:pPr indent="360045"/>
            <a:r>
              <a:rPr lang="en-US" altLang="zh-CN" dirty="0"/>
              <a:t>	      </a:t>
            </a:r>
            <a:r>
              <a:rPr lang="zh-CN" altLang="en-US" dirty="0"/>
              <a:t>在简谱中</a:t>
            </a:r>
            <a:r>
              <a:rPr lang="en-US" altLang="zh-CN" dirty="0"/>
              <a:t>“1”</a:t>
            </a:r>
            <a:r>
              <a:rPr lang="zh-CN" altLang="en-US" dirty="0"/>
              <a:t>对应的就是</a:t>
            </a:r>
            <a:r>
              <a:rPr lang="en-US" altLang="zh-CN" dirty="0"/>
              <a:t>“C”</a:t>
            </a:r>
            <a:r>
              <a:rPr lang="zh-CN" altLang="en-US" dirty="0"/>
              <a:t>。如右图。</a:t>
            </a:r>
            <a:r>
              <a:rPr lang="en-US" altLang="zh-CN" dirty="0"/>
              <a:t>	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3280" y="1322070"/>
            <a:ext cx="4457065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/>
          <p:nvPr>
            <p:ph idx="1"/>
          </p:nvPr>
        </p:nvSpPr>
        <p:spPr>
          <a:xfrm>
            <a:off x="451821" y="1248018"/>
            <a:ext cx="11261759" cy="4746986"/>
          </a:xfrm>
        </p:spPr>
        <p:txBody>
          <a:bodyPr/>
          <a:p>
            <a:r>
              <a:rPr lang="zh-CN" altLang="en-US"/>
              <a:t>以生日快乐歌为例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简谱的解读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1810385"/>
            <a:ext cx="5676265" cy="3237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6980" y="4984750"/>
            <a:ext cx="7839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乐谱对应为：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G4,G4,A4,G4,C5,B4      ,0,  G4,G4,A4,G4,D5,C5    ,0, 	               G4,G4,G5,E5,C5,B4,A4  ,0,  F5,F5,E5,C5,D5,C5      ,0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注释：每个音符对应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分拍，底部划横线的对应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分拍。也就是时间间隔。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分拍数可以设置为：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参考时间间隔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/>
          <a:p>
            <a:r>
              <a:rPr lang="zh-CN" altLang="en-US" dirty="0"/>
              <a:t>目   录</a:t>
            </a:r>
            <a:endParaRPr lang="zh-CN" altLang="en-US" dirty="0"/>
          </a:p>
        </p:txBody>
      </p:sp>
      <p:grpSp>
        <p:nvGrpSpPr>
          <p:cNvPr id="93" name="组合 92"/>
          <p:cNvGrpSpPr/>
          <p:nvPr/>
        </p:nvGrpSpPr>
        <p:grpSpPr>
          <a:xfrm>
            <a:off x="1476772" y="2279177"/>
            <a:ext cx="4040926" cy="422492"/>
            <a:chOff x="2724308" y="2351554"/>
            <a:chExt cx="4040926" cy="422492"/>
          </a:xfrm>
        </p:grpSpPr>
        <p:grpSp>
          <p:nvGrpSpPr>
            <p:cNvPr id="94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A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教学目标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95" name="直接连接符 94"/>
            <p:cNvCxnSpPr>
              <a:stCxn id="98" idx="3"/>
            </p:cNvCxnSpPr>
            <p:nvPr/>
          </p:nvCxnSpPr>
          <p:spPr bwMode="auto">
            <a:xfrm>
              <a:off x="5353544" y="2551609"/>
              <a:ext cx="435264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rPr>
                <a:t>03 min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476772" y="3030546"/>
            <a:ext cx="4040926" cy="422492"/>
            <a:chOff x="2724308" y="2351554"/>
            <a:chExt cx="4040926" cy="422492"/>
          </a:xfrm>
        </p:grpSpPr>
        <p:grpSp>
          <p:nvGrpSpPr>
            <p:cNvPr id="10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情景导入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2" name="直接连接符 101"/>
            <p:cNvCxnSpPr>
              <a:stCxn id="10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476772" y="3781915"/>
            <a:ext cx="4040926" cy="422492"/>
            <a:chOff x="2724308" y="2351554"/>
            <a:chExt cx="4040926" cy="422492"/>
          </a:xfrm>
        </p:grpSpPr>
        <p:grpSp>
          <p:nvGrpSpPr>
            <p:cNvPr id="107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C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21"/>
              <p:cNvSpPr txBox="1">
                <a:spLocks noChangeArrowheads="1"/>
              </p:cNvSpPr>
              <p:nvPr/>
            </p:nvSpPr>
            <p:spPr bwMode="auto">
              <a:xfrm>
                <a:off x="3904341" y="2324272"/>
                <a:ext cx="2950749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提出任务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8" name="直接连接符 107"/>
            <p:cNvCxnSpPr>
              <a:stCxn id="111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476772" y="4533285"/>
            <a:ext cx="4040926" cy="422492"/>
            <a:chOff x="2724308" y="2351554"/>
            <a:chExt cx="4040926" cy="422492"/>
          </a:xfrm>
        </p:grpSpPr>
        <p:grpSp>
          <p:nvGrpSpPr>
            <p:cNvPr id="113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D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EBC3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技术指导</a:t>
                </a:r>
                <a:endParaRPr lang="zh-CN" altLang="en-US" sz="2000" b="1" dirty="0">
                  <a:solidFill>
                    <a:srgbClr val="FEBC3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14" name="直接连接符 113"/>
            <p:cNvCxnSpPr>
              <a:stCxn id="117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691741" y="2283223"/>
            <a:ext cx="4040926" cy="422492"/>
            <a:chOff x="2724308" y="2351554"/>
            <a:chExt cx="4040926" cy="422492"/>
          </a:xfrm>
        </p:grpSpPr>
        <p:grpSp>
          <p:nvGrpSpPr>
            <p:cNvPr id="119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拓  展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0" name="直接连接符 119"/>
            <p:cNvCxnSpPr>
              <a:stCxn id="123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691741" y="3035459"/>
            <a:ext cx="4040926" cy="422492"/>
            <a:chOff x="2724308" y="2351554"/>
            <a:chExt cx="4040926" cy="422492"/>
          </a:xfrm>
        </p:grpSpPr>
        <p:grpSp>
          <p:nvGrpSpPr>
            <p:cNvPr id="125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F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交流分享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6" name="直接连接符 125"/>
            <p:cNvCxnSpPr>
              <a:stCxn id="129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691741" y="3787695"/>
            <a:ext cx="4040926" cy="422492"/>
            <a:chOff x="2724308" y="2351554"/>
            <a:chExt cx="4040926" cy="422492"/>
          </a:xfrm>
        </p:grpSpPr>
        <p:grpSp>
          <p:nvGrpSpPr>
            <p:cNvPr id="13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G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老师总结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32" name="直接连接符 131"/>
            <p:cNvCxnSpPr>
              <a:stCxn id="13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79188" y="2189735"/>
            <a:ext cx="639920" cy="840230"/>
          </a:xfrm>
        </p:spPr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12807" y="2708375"/>
            <a:ext cx="873957" cy="701731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812807" y="3700105"/>
            <a:ext cx="4969493" cy="562265"/>
          </a:xfrm>
        </p:spPr>
        <p:txBody>
          <a:bodyPr/>
          <a:lstStyle/>
          <a:p>
            <a:r>
              <a:rPr lang="zh-CN" altLang="en-US" dirty="0"/>
              <a:t>电子音乐播放器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编写生日快乐歌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根据生日快乐歌的频率以及节拍数，用无源蜂鸣器实现歌曲的播放。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利用按键，当按键按下时，生日快乐歌开始播放。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利用整数数组创建歌曲频率和节拍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5955" y="2680335"/>
            <a:ext cx="7162800" cy="819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2120" y="5571490"/>
            <a:ext cx="679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提示：按照歌曲的播放顺序进行频率和节拍的排列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120" y="4936490"/>
            <a:ext cx="644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melody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：频率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duration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：持续时间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节拍持续时间的计算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0" y="1238492"/>
            <a:ext cx="10927379" cy="2049653"/>
          </a:xfrm>
        </p:spPr>
        <p:txBody>
          <a:bodyPr>
            <a:normAutofit/>
          </a:bodyPr>
          <a:lstStyle/>
          <a:p>
            <a:pPr indent="0"/>
            <a:r>
              <a:rPr lang="zh-CN" altLang="en-US" dirty="0"/>
              <a:t>利用数组当播放到频率数组中的第</a:t>
            </a:r>
            <a:r>
              <a:rPr lang="en-US" altLang="zh-CN" dirty="0"/>
              <a:t>i</a:t>
            </a:r>
            <a:r>
              <a:rPr lang="zh-CN" altLang="en-US" dirty="0"/>
              <a:t>项时，持续时间为：</a:t>
            </a:r>
            <a:endParaRPr lang="en-US" altLang="zh-CN" dirty="0"/>
          </a:p>
          <a:p>
            <a:pPr indent="0"/>
            <a:endParaRPr lang="en-US" altLang="zh-CN" dirty="0"/>
          </a:p>
          <a:p>
            <a:pPr indent="0"/>
            <a:endParaRPr lang="en-US" altLang="zh-CN" dirty="0"/>
          </a:p>
          <a:p>
            <a:pPr indent="0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8480" y="2453640"/>
            <a:ext cx="6009640" cy="695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2120" y="5581015"/>
            <a:ext cx="9224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提示：先将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1000ms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进行节拍分割，之后根据播放速度进行相应调整。实际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        检测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倍较为合适，同学们不妨试一试。找到自己喜欢的播放速度。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音乐播放器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3210" y="1542415"/>
            <a:ext cx="7658100" cy="450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2120" y="1358900"/>
            <a:ext cx="2605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加入按键后的完整程序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  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1238492"/>
            <a:ext cx="11092479" cy="450438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、自己找一份曲子的音乐简谱，尝试自己解读其频率及节拍数。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尝试自己制作另一首曲目的音乐播放器。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34371" y="3040810"/>
            <a:ext cx="748923" cy="1311128"/>
          </a:xfrm>
        </p:spPr>
        <p:txBody>
          <a:bodyPr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2614673"/>
            <a:ext cx="11261759" cy="162865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交流分享使我快乐！！！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669369" y="2911096"/>
            <a:ext cx="928459" cy="1311128"/>
          </a:xfrm>
        </p:spPr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教学目标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A3FF"/>
                </a:solidFill>
              </a:rPr>
              <a:t>1</a:t>
            </a:r>
            <a:r>
              <a:rPr lang="zh-CN" altLang="en-US" dirty="0">
                <a:solidFill>
                  <a:srgbClr val="47A3FF"/>
                </a:solidFill>
              </a:rPr>
              <a:t>、知识：</a:t>
            </a:r>
            <a:endParaRPr lang="en-US" altLang="zh-CN" dirty="0">
              <a:solidFill>
                <a:srgbClr val="47A3FF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）熟练无源蜂鸣器的使用。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）了解音乐乐理入门知识。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）实现音乐播放器等作品。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26" y="1654812"/>
            <a:ext cx="1626321" cy="1149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57" y="3280183"/>
            <a:ext cx="1263781" cy="1263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情景导入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87002" y="2911096"/>
            <a:ext cx="893193" cy="1311128"/>
          </a:xfrm>
        </p:spPr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情景导入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63224" y="3040810"/>
            <a:ext cx="691215" cy="1006429"/>
          </a:xfrm>
        </p:spPr>
        <p:txBody>
          <a:bodyPr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1238493"/>
            <a:ext cx="7330104" cy="474698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、利用无源蜂鸣器实现</a:t>
            </a:r>
            <a:r>
              <a:rPr lang="en-US" dirty="0"/>
              <a:t>7</a:t>
            </a:r>
            <a:r>
              <a:rPr lang="zh-CN" altLang="en-US" dirty="0"/>
              <a:t>个基本音阶。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、电子音乐播放器：利用无源蜂鸣器实现一首两只老虎。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、简单认识并解读简谱。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演示</Application>
  <PresentationFormat>宽屏</PresentationFormat>
  <Paragraphs>217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Soft Marshmallow</vt:lpstr>
      <vt:lpstr>Dotum</vt:lpstr>
      <vt:lpstr>幼圆</vt:lpstr>
      <vt:lpstr>Britannic Bold</vt:lpstr>
      <vt:lpstr>方正姚体</vt:lpstr>
      <vt:lpstr>Impact</vt:lpstr>
      <vt:lpstr>04b_21</vt:lpstr>
      <vt:lpstr>时尚中黑简体</vt:lpstr>
      <vt:lpstr>Calibri</vt:lpstr>
      <vt:lpstr>等线</vt:lpstr>
      <vt:lpstr>Sitka Text</vt:lpstr>
      <vt:lpstr>Arial Unicode MS</vt:lpstr>
      <vt:lpstr>Yu Gothic UI Semibold</vt:lpstr>
      <vt:lpstr>Malgun Gothic</vt:lpstr>
      <vt:lpstr>Segoe Print</vt:lpstr>
      <vt:lpstr>黑体</vt:lpstr>
      <vt:lpstr>等线 Light</vt:lpstr>
      <vt:lpstr>Office 主题​​</vt:lpstr>
      <vt:lpstr>自定义设计方案</vt:lpstr>
      <vt:lpstr>PowerPoint 演示文稿</vt:lpstr>
      <vt:lpstr>目   录</vt:lpstr>
      <vt:lpstr>教学目标</vt:lpstr>
      <vt:lpstr>教学目标</vt:lpstr>
      <vt:lpstr>情景导入</vt:lpstr>
      <vt:lpstr>情景导入</vt:lpstr>
      <vt:lpstr>提出任务</vt:lpstr>
      <vt:lpstr>提出任务</vt:lpstr>
      <vt:lpstr>技术指导</vt:lpstr>
      <vt:lpstr>技术指导</vt:lpstr>
      <vt:lpstr>实现七个音阶</vt:lpstr>
      <vt:lpstr>电路连接</vt:lpstr>
      <vt:lpstr>数字输出</vt:lpstr>
      <vt:lpstr>按键控制</vt:lpstr>
      <vt:lpstr>Tone函数</vt:lpstr>
      <vt:lpstr>技术指导</vt:lpstr>
      <vt:lpstr>基本乐理知识</vt:lpstr>
      <vt:lpstr>简谱的解读</vt:lpstr>
      <vt:lpstr>参考时间间隔</vt:lpstr>
      <vt:lpstr>技术指导</vt:lpstr>
      <vt:lpstr>编写生日快乐歌</vt:lpstr>
      <vt:lpstr>利用整数数组创建歌曲频率和节拍</vt:lpstr>
      <vt:lpstr>节拍持续时间的计算</vt:lpstr>
      <vt:lpstr>音乐播放器</vt:lpstr>
      <vt:lpstr>拓  展</vt:lpstr>
      <vt:lpstr>拓展</vt:lpstr>
      <vt:lpstr>交流分享</vt:lpstr>
      <vt:lpstr>交流分享</vt:lpstr>
      <vt:lpstr>老师总结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卡通儿童</dc:title>
  <dc:creator>PC</dc:creator>
  <cp:lastModifiedBy>Administrator</cp:lastModifiedBy>
  <cp:revision>537</cp:revision>
  <dcterms:created xsi:type="dcterms:W3CDTF">2017-04-28T08:28:00Z</dcterms:created>
  <dcterms:modified xsi:type="dcterms:W3CDTF">2019-01-01T06:38:37Z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