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70" r:id="rId7"/>
    <p:sldId id="261" r:id="rId8"/>
    <p:sldId id="262" r:id="rId9"/>
    <p:sldId id="264" r:id="rId10"/>
    <p:sldId id="265" r:id="rId11"/>
    <p:sldId id="267" r:id="rId12"/>
    <p:sldId id="268" r:id="rId13"/>
    <p:sldId id="269" r:id="rId14"/>
    <p:sldId id="271" r:id="rId15"/>
    <p:sldId id="272" r:id="rId16"/>
    <p:sldId id="273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6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5EFFA-D2A1-407B-8F8B-9C06B2CEF3D4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A9BB-0BDA-4D7C-ACBE-965D57257D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505B7-EA05-4D3A-813A-6C18D5F0389E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b="1" dirty="0"/>
              <a:t>O</a:t>
            </a:r>
            <a:r>
              <a:rPr lang="en-US" altLang="zh-CN" sz="3200" dirty="0"/>
              <a:t>bject</a:t>
            </a:r>
            <a:r>
              <a:rPr lang="en-US" altLang="zh-CN" dirty="0"/>
              <a:t> </a:t>
            </a:r>
            <a:r>
              <a:rPr lang="en-US" altLang="zh-CN" b="1" dirty="0"/>
              <a:t>O</a:t>
            </a:r>
            <a:r>
              <a:rPr lang="en-US" altLang="zh-CN" sz="3200" dirty="0"/>
              <a:t>riented</a:t>
            </a:r>
            <a:r>
              <a:rPr lang="en-US" altLang="zh-CN" dirty="0"/>
              <a:t> </a:t>
            </a:r>
            <a:r>
              <a:rPr lang="en-US" altLang="zh-CN" b="1" dirty="0"/>
              <a:t>P</a:t>
            </a:r>
            <a:r>
              <a:rPr lang="en-US" altLang="zh-CN" sz="3200" dirty="0"/>
              <a:t>rogramming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/>
              <a:t>浅析</a:t>
            </a:r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</a:rPr>
              <a:t>面向对象编程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9739" y="4051481"/>
            <a:ext cx="2716486" cy="2173189"/>
          </a:xfrm>
          <a:prstGeom prst="ellipse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444" y="4285282"/>
            <a:ext cx="2014461" cy="19338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53364" y="371302"/>
            <a:ext cx="2257597" cy="2257597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3536371" y="2322022"/>
            <a:ext cx="1390996" cy="238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191123" y="2195805"/>
            <a:ext cx="1135161" cy="232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398012" y="3358964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继承（</a:t>
            </a:r>
            <a:r>
              <a:rPr lang="en-US" altLang="zh-CN" dirty="0"/>
              <a:t>extends</a:t>
            </a:r>
            <a:r>
              <a:rPr lang="zh-CN" altLang="en-US" dirty="0"/>
              <a:t>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821587" y="3244334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继承（</a:t>
            </a:r>
            <a:r>
              <a:rPr lang="en-US" altLang="zh-CN" dirty="0"/>
              <a:t>extends</a:t>
            </a:r>
            <a:r>
              <a:rPr lang="zh-CN" altLang="en-US" dirty="0"/>
              <a:t>）</a:t>
            </a:r>
          </a:p>
        </p:txBody>
      </p:sp>
      <p:sp>
        <p:nvSpPr>
          <p:cNvPr id="15" name="标注: 线形(带边框和强调线) 14"/>
          <p:cNvSpPr/>
          <p:nvPr/>
        </p:nvSpPr>
        <p:spPr>
          <a:xfrm>
            <a:off x="9287603" y="3510379"/>
            <a:ext cx="2700242" cy="748703"/>
          </a:xfrm>
          <a:prstGeom prst="accentBorderCallout1">
            <a:avLst>
              <a:gd name="adj1" fmla="val 18750"/>
              <a:gd name="adj2" fmla="val -8333"/>
              <a:gd name="adj3" fmla="val 104358"/>
              <a:gd name="adj4" fmla="val -2232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踩电门</a:t>
            </a:r>
          </a:p>
        </p:txBody>
      </p:sp>
      <p:sp>
        <p:nvSpPr>
          <p:cNvPr id="16" name="标注: 线形(带边框和强调线) 15"/>
          <p:cNvSpPr/>
          <p:nvPr/>
        </p:nvSpPr>
        <p:spPr>
          <a:xfrm>
            <a:off x="7393807" y="501407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62500"/>
              <a:gd name="adj4" fmla="val -4447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踩刹车</a:t>
            </a:r>
          </a:p>
        </p:txBody>
      </p:sp>
      <p:sp>
        <p:nvSpPr>
          <p:cNvPr id="17" name="标注: 线形(带边框和强调线) 16"/>
          <p:cNvSpPr/>
          <p:nvPr/>
        </p:nvSpPr>
        <p:spPr>
          <a:xfrm>
            <a:off x="7393807" y="1924287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-35861"/>
              <a:gd name="adj4" fmla="val -3901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打转向</a:t>
            </a:r>
          </a:p>
        </p:txBody>
      </p:sp>
      <p:sp>
        <p:nvSpPr>
          <p:cNvPr id="18" name="标注: 线形(带边框和强调线) 17"/>
          <p:cNvSpPr/>
          <p:nvPr/>
        </p:nvSpPr>
        <p:spPr>
          <a:xfrm>
            <a:off x="567151" y="223608"/>
            <a:ext cx="3209507" cy="748703"/>
          </a:xfrm>
          <a:prstGeom prst="accentBorderCallout1">
            <a:avLst>
              <a:gd name="adj1" fmla="val 44160"/>
              <a:gd name="adj2" fmla="val 106667"/>
              <a:gd name="adj3" fmla="val 107582"/>
              <a:gd name="adj4" fmla="val 12973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轮子数量：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</a:t>
            </a:r>
          </a:p>
        </p:txBody>
      </p:sp>
      <p:sp>
        <p:nvSpPr>
          <p:cNvPr id="19" name="标注: 线形(带边框和强调线) 18"/>
          <p:cNvSpPr/>
          <p:nvPr/>
        </p:nvSpPr>
        <p:spPr>
          <a:xfrm>
            <a:off x="251586" y="1239424"/>
            <a:ext cx="3386455" cy="748703"/>
          </a:xfrm>
          <a:prstGeom prst="accentBorderCallout1">
            <a:avLst>
              <a:gd name="adj1" fmla="val 44160"/>
              <a:gd name="adj2" fmla="val 106667"/>
              <a:gd name="adj3" fmla="val 43647"/>
              <a:gd name="adj4" fmla="val 1292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当前车速：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32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码</a:t>
            </a:r>
          </a:p>
        </p:txBody>
      </p:sp>
      <p:sp>
        <p:nvSpPr>
          <p:cNvPr id="20" name="标注: 线形(带边框和强调线) 19"/>
          <p:cNvSpPr/>
          <p:nvPr/>
        </p:nvSpPr>
        <p:spPr>
          <a:xfrm>
            <a:off x="358850" y="2091790"/>
            <a:ext cx="3535074" cy="748703"/>
          </a:xfrm>
          <a:prstGeom prst="accentBorderCallout1">
            <a:avLst>
              <a:gd name="adj1" fmla="val 44160"/>
              <a:gd name="adj2" fmla="val 106667"/>
              <a:gd name="adj3" fmla="val -9631"/>
              <a:gd name="adj4" fmla="val 1242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空调温度：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25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℃</a:t>
            </a:r>
          </a:p>
        </p:txBody>
      </p:sp>
      <p:sp>
        <p:nvSpPr>
          <p:cNvPr id="22" name="标注: 线形(带边框和强调线) 21"/>
          <p:cNvSpPr/>
          <p:nvPr/>
        </p:nvSpPr>
        <p:spPr>
          <a:xfrm>
            <a:off x="148426" y="3613666"/>
            <a:ext cx="2700242" cy="748703"/>
          </a:xfrm>
          <a:prstGeom prst="accentBorderCallout1">
            <a:avLst>
              <a:gd name="adj1" fmla="val 50578"/>
              <a:gd name="adj2" fmla="val 105572"/>
              <a:gd name="adj3" fmla="val 132485"/>
              <a:gd name="adj4" fmla="val 11395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踩油门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7911" y="6353996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代码：</a:t>
            </a:r>
            <a:r>
              <a:rPr lang="en-US" altLang="zh-CN" dirty="0"/>
              <a:t>oop.oop2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9739" y="4051481"/>
            <a:ext cx="2716486" cy="2173189"/>
          </a:xfrm>
          <a:prstGeom prst="ellipse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444" y="4285282"/>
            <a:ext cx="2014461" cy="19338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53364" y="371302"/>
            <a:ext cx="2257597" cy="2257597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3776658" y="2388093"/>
            <a:ext cx="1177082" cy="213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6178858" y="2246050"/>
            <a:ext cx="1059404" cy="221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398012" y="335896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抽象（</a:t>
            </a:r>
            <a:r>
              <a:rPr lang="en-US" altLang="zh-CN" dirty="0"/>
              <a:t>abstract</a:t>
            </a:r>
            <a:r>
              <a:rPr lang="zh-CN" altLang="en-US" dirty="0"/>
              <a:t>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821587" y="324433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抽象（</a:t>
            </a:r>
            <a:r>
              <a:rPr lang="en-US" altLang="zh-CN" dirty="0"/>
              <a:t>abstract</a:t>
            </a:r>
            <a:r>
              <a:rPr lang="zh-CN" altLang="en-US" dirty="0"/>
              <a:t>）</a:t>
            </a:r>
          </a:p>
        </p:txBody>
      </p:sp>
      <p:sp>
        <p:nvSpPr>
          <p:cNvPr id="15" name="标注: 线形(带边框和强调线) 14"/>
          <p:cNvSpPr/>
          <p:nvPr/>
        </p:nvSpPr>
        <p:spPr>
          <a:xfrm>
            <a:off x="9287603" y="3510379"/>
            <a:ext cx="2700242" cy="748703"/>
          </a:xfrm>
          <a:prstGeom prst="accentBorderCallout1">
            <a:avLst>
              <a:gd name="adj1" fmla="val 18750"/>
              <a:gd name="adj2" fmla="val -8333"/>
              <a:gd name="adj3" fmla="val 104358"/>
              <a:gd name="adj4" fmla="val -2232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踩电门</a:t>
            </a:r>
          </a:p>
        </p:txBody>
      </p:sp>
      <p:sp>
        <p:nvSpPr>
          <p:cNvPr id="16" name="标注: 线形(带边框和强调线) 15"/>
          <p:cNvSpPr/>
          <p:nvPr/>
        </p:nvSpPr>
        <p:spPr>
          <a:xfrm>
            <a:off x="7393807" y="501407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62500"/>
              <a:gd name="adj4" fmla="val -4447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踩刹车</a:t>
            </a:r>
          </a:p>
        </p:txBody>
      </p:sp>
      <p:sp>
        <p:nvSpPr>
          <p:cNvPr id="17" name="标注: 线形(带边框和强调线) 16"/>
          <p:cNvSpPr/>
          <p:nvPr/>
        </p:nvSpPr>
        <p:spPr>
          <a:xfrm>
            <a:off x="7393807" y="1924287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-35861"/>
              <a:gd name="adj4" fmla="val -3901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打转向</a:t>
            </a:r>
          </a:p>
        </p:txBody>
      </p:sp>
      <p:sp>
        <p:nvSpPr>
          <p:cNvPr id="18" name="标注: 线形(带边框和强调线) 17"/>
          <p:cNvSpPr/>
          <p:nvPr/>
        </p:nvSpPr>
        <p:spPr>
          <a:xfrm>
            <a:off x="567151" y="223608"/>
            <a:ext cx="3209507" cy="748703"/>
          </a:xfrm>
          <a:prstGeom prst="accentBorderCallout1">
            <a:avLst>
              <a:gd name="adj1" fmla="val 44160"/>
              <a:gd name="adj2" fmla="val 106667"/>
              <a:gd name="adj3" fmla="val 107582"/>
              <a:gd name="adj4" fmla="val 12973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轮子数量：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</a:t>
            </a:r>
          </a:p>
        </p:txBody>
      </p:sp>
      <p:sp>
        <p:nvSpPr>
          <p:cNvPr id="19" name="标注: 线形(带边框和强调线) 18"/>
          <p:cNvSpPr/>
          <p:nvPr/>
        </p:nvSpPr>
        <p:spPr>
          <a:xfrm>
            <a:off x="251586" y="1239424"/>
            <a:ext cx="3386455" cy="748703"/>
          </a:xfrm>
          <a:prstGeom prst="accentBorderCallout1">
            <a:avLst>
              <a:gd name="adj1" fmla="val 44160"/>
              <a:gd name="adj2" fmla="val 106667"/>
              <a:gd name="adj3" fmla="val 43647"/>
              <a:gd name="adj4" fmla="val 1292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当前车速：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32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码</a:t>
            </a:r>
          </a:p>
        </p:txBody>
      </p:sp>
      <p:sp>
        <p:nvSpPr>
          <p:cNvPr id="20" name="标注: 线形(带边框和强调线) 19"/>
          <p:cNvSpPr/>
          <p:nvPr/>
        </p:nvSpPr>
        <p:spPr>
          <a:xfrm>
            <a:off x="358850" y="2091790"/>
            <a:ext cx="3535074" cy="748703"/>
          </a:xfrm>
          <a:prstGeom prst="accentBorderCallout1">
            <a:avLst>
              <a:gd name="adj1" fmla="val 44160"/>
              <a:gd name="adj2" fmla="val 106667"/>
              <a:gd name="adj3" fmla="val -9631"/>
              <a:gd name="adj4" fmla="val 1242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空调温度：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25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℃</a:t>
            </a:r>
          </a:p>
        </p:txBody>
      </p:sp>
      <p:sp>
        <p:nvSpPr>
          <p:cNvPr id="22" name="标注: 线形(带边框和强调线) 21"/>
          <p:cNvSpPr/>
          <p:nvPr/>
        </p:nvSpPr>
        <p:spPr>
          <a:xfrm>
            <a:off x="148426" y="3613666"/>
            <a:ext cx="2700242" cy="748703"/>
          </a:xfrm>
          <a:prstGeom prst="accentBorderCallout1">
            <a:avLst>
              <a:gd name="adj1" fmla="val 50578"/>
              <a:gd name="adj2" fmla="val 105572"/>
              <a:gd name="adj3" fmla="val 132485"/>
              <a:gd name="adj4" fmla="val 11395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踩油门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7911" y="6353996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代码：</a:t>
            </a:r>
            <a:r>
              <a:rPr lang="en-US" altLang="zh-CN" dirty="0"/>
              <a:t>oop.oop2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9739" y="4051481"/>
            <a:ext cx="2716486" cy="2173189"/>
          </a:xfrm>
          <a:prstGeom prst="ellipse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444" y="4285282"/>
            <a:ext cx="2014461" cy="19338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53364" y="371302"/>
            <a:ext cx="2257597" cy="2257597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3776658" y="2388093"/>
            <a:ext cx="1177082" cy="213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6178858" y="2246050"/>
            <a:ext cx="1059404" cy="221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398012" y="335896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抽象（</a:t>
            </a:r>
            <a:r>
              <a:rPr lang="en-US" altLang="zh-CN" dirty="0"/>
              <a:t>abstract</a:t>
            </a:r>
            <a:r>
              <a:rPr lang="zh-CN" altLang="en-US" dirty="0"/>
              <a:t>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821587" y="324433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抽象（</a:t>
            </a:r>
            <a:r>
              <a:rPr lang="en-US" altLang="zh-CN" dirty="0"/>
              <a:t>abstract</a:t>
            </a:r>
            <a:r>
              <a:rPr lang="zh-CN" altLang="en-US" dirty="0"/>
              <a:t>）</a:t>
            </a:r>
          </a:p>
        </p:txBody>
      </p:sp>
      <p:sp>
        <p:nvSpPr>
          <p:cNvPr id="15" name="标注: 线形(带边框和强调线) 14"/>
          <p:cNvSpPr/>
          <p:nvPr/>
        </p:nvSpPr>
        <p:spPr>
          <a:xfrm>
            <a:off x="9287603" y="3510379"/>
            <a:ext cx="2700242" cy="748703"/>
          </a:xfrm>
          <a:prstGeom prst="accentBorderCallout1">
            <a:avLst>
              <a:gd name="adj1" fmla="val 18750"/>
              <a:gd name="adj2" fmla="val -8333"/>
              <a:gd name="adj3" fmla="val 109539"/>
              <a:gd name="adj4" fmla="val -3505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踩电门</a:t>
            </a:r>
          </a:p>
        </p:txBody>
      </p:sp>
      <p:sp>
        <p:nvSpPr>
          <p:cNvPr id="16" name="标注: 线形(带边框和强调线) 15"/>
          <p:cNvSpPr/>
          <p:nvPr/>
        </p:nvSpPr>
        <p:spPr>
          <a:xfrm>
            <a:off x="7499102" y="998356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53618"/>
              <a:gd name="adj4" fmla="val -4200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踩刹车</a:t>
            </a:r>
          </a:p>
        </p:txBody>
      </p:sp>
      <p:sp>
        <p:nvSpPr>
          <p:cNvPr id="17" name="标注: 线形(带边框和强调线) 16"/>
          <p:cNvSpPr/>
          <p:nvPr/>
        </p:nvSpPr>
        <p:spPr>
          <a:xfrm>
            <a:off x="7393807" y="1924287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-35861"/>
              <a:gd name="adj4" fmla="val -3901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打转向</a:t>
            </a:r>
          </a:p>
        </p:txBody>
      </p:sp>
      <p:sp>
        <p:nvSpPr>
          <p:cNvPr id="18" name="标注: 线形(带边框和强调线) 17"/>
          <p:cNvSpPr/>
          <p:nvPr/>
        </p:nvSpPr>
        <p:spPr>
          <a:xfrm>
            <a:off x="567151" y="223608"/>
            <a:ext cx="3209507" cy="748703"/>
          </a:xfrm>
          <a:prstGeom prst="accentBorderCallout1">
            <a:avLst>
              <a:gd name="adj1" fmla="val 44160"/>
              <a:gd name="adj2" fmla="val 106667"/>
              <a:gd name="adj3" fmla="val 107582"/>
              <a:gd name="adj4" fmla="val 12973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轮子数量：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</a:t>
            </a:r>
          </a:p>
        </p:txBody>
      </p:sp>
      <p:sp>
        <p:nvSpPr>
          <p:cNvPr id="19" name="标注: 线形(带边框和强调线) 18"/>
          <p:cNvSpPr/>
          <p:nvPr/>
        </p:nvSpPr>
        <p:spPr>
          <a:xfrm>
            <a:off x="251586" y="1239424"/>
            <a:ext cx="3386455" cy="748703"/>
          </a:xfrm>
          <a:prstGeom prst="accentBorderCallout1">
            <a:avLst>
              <a:gd name="adj1" fmla="val 44160"/>
              <a:gd name="adj2" fmla="val 106667"/>
              <a:gd name="adj3" fmla="val 43647"/>
              <a:gd name="adj4" fmla="val 1292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当前车速：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32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码</a:t>
            </a:r>
          </a:p>
        </p:txBody>
      </p:sp>
      <p:sp>
        <p:nvSpPr>
          <p:cNvPr id="20" name="标注: 线形(带边框和强调线) 19"/>
          <p:cNvSpPr/>
          <p:nvPr/>
        </p:nvSpPr>
        <p:spPr>
          <a:xfrm>
            <a:off x="358850" y="2091790"/>
            <a:ext cx="3535074" cy="748703"/>
          </a:xfrm>
          <a:prstGeom prst="accentBorderCallout1">
            <a:avLst>
              <a:gd name="adj1" fmla="val 44160"/>
              <a:gd name="adj2" fmla="val 106667"/>
              <a:gd name="adj3" fmla="val -9631"/>
              <a:gd name="adj4" fmla="val 1242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空调温度：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25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℃</a:t>
            </a:r>
          </a:p>
        </p:txBody>
      </p:sp>
      <p:sp>
        <p:nvSpPr>
          <p:cNvPr id="22" name="标注: 线形(带边框和强调线) 21"/>
          <p:cNvSpPr/>
          <p:nvPr/>
        </p:nvSpPr>
        <p:spPr>
          <a:xfrm>
            <a:off x="148426" y="3613666"/>
            <a:ext cx="2700242" cy="748703"/>
          </a:xfrm>
          <a:prstGeom prst="accentBorderCallout1">
            <a:avLst>
              <a:gd name="adj1" fmla="val 50578"/>
              <a:gd name="adj2" fmla="val 105572"/>
              <a:gd name="adj3" fmla="val 132485"/>
              <a:gd name="adj4" fmla="val 11395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踩油门</a:t>
            </a:r>
          </a:p>
        </p:txBody>
      </p:sp>
      <p:sp>
        <p:nvSpPr>
          <p:cNvPr id="2" name="标注: 线形(带边框和强调线) 1"/>
          <p:cNvSpPr/>
          <p:nvPr/>
        </p:nvSpPr>
        <p:spPr>
          <a:xfrm>
            <a:off x="7238262" y="124863"/>
            <a:ext cx="2700242" cy="748703"/>
          </a:xfrm>
          <a:prstGeom prst="accentBorderCallout1">
            <a:avLst>
              <a:gd name="adj1" fmla="val 47617"/>
              <a:gd name="adj2" fmla="val -8743"/>
              <a:gd name="adj3" fmla="val 122123"/>
              <a:gd name="adj4" fmla="val -3669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踩？门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911" y="6353996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代码：</a:t>
            </a:r>
            <a:r>
              <a:rPr lang="en-US" altLang="zh-CN" dirty="0"/>
              <a:t>oop.oop3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700" y="4516764"/>
            <a:ext cx="2014461" cy="19338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67564" y="381111"/>
            <a:ext cx="2257597" cy="225759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160220" y="2258088"/>
            <a:ext cx="2076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多态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polymorphism</a:t>
            </a:r>
            <a:r>
              <a:rPr lang="zh-CN" altLang="en-US" dirty="0"/>
              <a:t>）</a:t>
            </a:r>
          </a:p>
        </p:txBody>
      </p:sp>
      <p:sp>
        <p:nvSpPr>
          <p:cNvPr id="15" name="标注: 线形(带边框和强调线) 14"/>
          <p:cNvSpPr/>
          <p:nvPr/>
        </p:nvSpPr>
        <p:spPr>
          <a:xfrm>
            <a:off x="6634457" y="3991243"/>
            <a:ext cx="2700242" cy="748703"/>
          </a:xfrm>
          <a:prstGeom prst="accentBorderCallout1">
            <a:avLst>
              <a:gd name="adj1" fmla="val 18750"/>
              <a:gd name="adj2" fmla="val -8333"/>
              <a:gd name="adj3" fmla="val 109539"/>
              <a:gd name="adj4" fmla="val -35050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踩电门</a:t>
            </a:r>
          </a:p>
        </p:txBody>
      </p:sp>
      <p:sp>
        <p:nvSpPr>
          <p:cNvPr id="16" name="标注: 线形(带边框和强调线) 15"/>
          <p:cNvSpPr/>
          <p:nvPr/>
        </p:nvSpPr>
        <p:spPr>
          <a:xfrm>
            <a:off x="6813302" y="1008165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53618"/>
              <a:gd name="adj4" fmla="val -4200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踩刹车</a:t>
            </a:r>
          </a:p>
        </p:txBody>
      </p:sp>
      <p:sp>
        <p:nvSpPr>
          <p:cNvPr id="17" name="标注: 线形(带边框和强调线) 16"/>
          <p:cNvSpPr/>
          <p:nvPr/>
        </p:nvSpPr>
        <p:spPr>
          <a:xfrm>
            <a:off x="6708007" y="1934096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-35861"/>
              <a:gd name="adj4" fmla="val -3901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打转向</a:t>
            </a:r>
          </a:p>
        </p:txBody>
      </p:sp>
      <p:sp>
        <p:nvSpPr>
          <p:cNvPr id="18" name="标注: 线形(带边框和强调线) 17"/>
          <p:cNvSpPr/>
          <p:nvPr/>
        </p:nvSpPr>
        <p:spPr>
          <a:xfrm>
            <a:off x="-118649" y="233417"/>
            <a:ext cx="3209507" cy="748703"/>
          </a:xfrm>
          <a:prstGeom prst="accentBorderCallout1">
            <a:avLst>
              <a:gd name="adj1" fmla="val 44160"/>
              <a:gd name="adj2" fmla="val 106667"/>
              <a:gd name="adj3" fmla="val 107582"/>
              <a:gd name="adj4" fmla="val 12973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轮子数量：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</a:t>
            </a:r>
          </a:p>
        </p:txBody>
      </p:sp>
      <p:sp>
        <p:nvSpPr>
          <p:cNvPr id="19" name="标注: 线形(带边框和强调线) 18"/>
          <p:cNvSpPr/>
          <p:nvPr/>
        </p:nvSpPr>
        <p:spPr>
          <a:xfrm>
            <a:off x="-434214" y="1249233"/>
            <a:ext cx="3386455" cy="748703"/>
          </a:xfrm>
          <a:prstGeom prst="accentBorderCallout1">
            <a:avLst>
              <a:gd name="adj1" fmla="val 44160"/>
              <a:gd name="adj2" fmla="val 106667"/>
              <a:gd name="adj3" fmla="val 43647"/>
              <a:gd name="adj4" fmla="val 1292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当前车速：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32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码</a:t>
            </a:r>
          </a:p>
        </p:txBody>
      </p:sp>
      <p:sp>
        <p:nvSpPr>
          <p:cNvPr id="20" name="标注: 线形(带边框和强调线) 19"/>
          <p:cNvSpPr/>
          <p:nvPr/>
        </p:nvSpPr>
        <p:spPr>
          <a:xfrm>
            <a:off x="-326950" y="2101599"/>
            <a:ext cx="3535074" cy="748703"/>
          </a:xfrm>
          <a:prstGeom prst="accentBorderCallout1">
            <a:avLst>
              <a:gd name="adj1" fmla="val 44160"/>
              <a:gd name="adj2" fmla="val 106667"/>
              <a:gd name="adj3" fmla="val -9631"/>
              <a:gd name="adj4" fmla="val 1242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空调温度：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25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℃</a:t>
            </a:r>
          </a:p>
        </p:txBody>
      </p:sp>
      <p:sp>
        <p:nvSpPr>
          <p:cNvPr id="2" name="标注: 线形(带边框和强调线) 1"/>
          <p:cNvSpPr/>
          <p:nvPr/>
        </p:nvSpPr>
        <p:spPr>
          <a:xfrm>
            <a:off x="6552462" y="134672"/>
            <a:ext cx="2700242" cy="748703"/>
          </a:xfrm>
          <a:prstGeom prst="accentBorderCallout1">
            <a:avLst>
              <a:gd name="adj1" fmla="val 47617"/>
              <a:gd name="adj2" fmla="val -8743"/>
              <a:gd name="adj3" fmla="val 122123"/>
              <a:gd name="adj4" fmla="val -36691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踩油门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911" y="6353996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代码：</a:t>
            </a:r>
            <a:r>
              <a:rPr lang="en-US" altLang="zh-CN" dirty="0"/>
              <a:t>oop.oop4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6975567" y="883375"/>
            <a:ext cx="0" cy="3107868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5" idx="0"/>
          </p:cNvCxnSpPr>
          <p:nvPr/>
        </p:nvCxnSpPr>
        <p:spPr>
          <a:xfrm>
            <a:off x="4796362" y="2437309"/>
            <a:ext cx="121569" cy="207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163356" y="3236317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继承（</a:t>
            </a:r>
            <a:r>
              <a:rPr lang="en-US" altLang="zh-CN" dirty="0"/>
              <a:t>extends</a:t>
            </a:r>
            <a:r>
              <a:rPr lang="zh-CN" altLang="en-US" dirty="0"/>
              <a:t>）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360094" y="3098237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重写（</a:t>
            </a:r>
            <a:r>
              <a:rPr lang="en-US" altLang="zh-CN" dirty="0"/>
              <a:t>Override</a:t>
            </a:r>
            <a:r>
              <a:rPr lang="zh-CN" altLang="en-US" dirty="0"/>
              <a:t>）</a:t>
            </a:r>
          </a:p>
        </p:txBody>
      </p:sp>
      <p:sp>
        <p:nvSpPr>
          <p:cNvPr id="34" name="右大括号 33"/>
          <p:cNvSpPr/>
          <p:nvPr/>
        </p:nvSpPr>
        <p:spPr>
          <a:xfrm>
            <a:off x="9408249" y="561703"/>
            <a:ext cx="635746" cy="3749040"/>
          </a:xfrm>
          <a:prstGeom prst="rightBrac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3" grpId="0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A0C690-D55D-5F93-F26B-02C15416B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0" y="0"/>
            <a:ext cx="11625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45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5798C0E-EFE2-57DD-B11C-7DED29782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547687"/>
            <a:ext cx="87153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40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04B3C-D90D-DF04-0BDF-1A9C28B9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Extends &amp; Implementation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21E988B-9261-0508-2071-FA47335ED3A2}"/>
              </a:ext>
            </a:extLst>
          </p:cNvPr>
          <p:cNvSpPr/>
          <p:nvPr/>
        </p:nvSpPr>
        <p:spPr>
          <a:xfrm>
            <a:off x="1597926" y="2064543"/>
            <a:ext cx="2477068" cy="87345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父类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639F124-BBA5-4B95-5E64-003C089E4ADB}"/>
              </a:ext>
            </a:extLst>
          </p:cNvPr>
          <p:cNvSpPr/>
          <p:nvPr/>
        </p:nvSpPr>
        <p:spPr>
          <a:xfrm>
            <a:off x="234287" y="4185313"/>
            <a:ext cx="2477068" cy="87345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子类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7981173-98F6-CD54-8F00-7D756697DC85}"/>
              </a:ext>
            </a:extLst>
          </p:cNvPr>
          <p:cNvSpPr/>
          <p:nvPr/>
        </p:nvSpPr>
        <p:spPr>
          <a:xfrm>
            <a:off x="2836460" y="4185313"/>
            <a:ext cx="2477068" cy="87345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子类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F6385B0-74D4-643D-2655-BF2DD4E39722}"/>
              </a:ext>
            </a:extLst>
          </p:cNvPr>
          <p:cNvCxnSpPr>
            <a:cxnSpLocks/>
          </p:cNvCxnSpPr>
          <p:nvPr/>
        </p:nvCxnSpPr>
        <p:spPr>
          <a:xfrm flipH="1">
            <a:off x="1705970" y="2938000"/>
            <a:ext cx="573206" cy="124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B6C627E-3466-F5A3-0B24-4FCD8C1661FD}"/>
              </a:ext>
            </a:extLst>
          </p:cNvPr>
          <p:cNvCxnSpPr>
            <a:cxnSpLocks/>
          </p:cNvCxnSpPr>
          <p:nvPr/>
        </p:nvCxnSpPr>
        <p:spPr>
          <a:xfrm>
            <a:off x="3463688" y="2938000"/>
            <a:ext cx="378157" cy="124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88DE3E8-0FDA-2B2C-A0D0-0996E6A81E4C}"/>
              </a:ext>
            </a:extLst>
          </p:cNvPr>
          <p:cNvSpPr/>
          <p:nvPr/>
        </p:nvSpPr>
        <p:spPr>
          <a:xfrm>
            <a:off x="7649002" y="4106929"/>
            <a:ext cx="2477068" cy="87345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3B53B23-5B07-0544-CE9A-ACB82D1F9A99}"/>
              </a:ext>
            </a:extLst>
          </p:cNvPr>
          <p:cNvSpPr/>
          <p:nvPr/>
        </p:nvSpPr>
        <p:spPr>
          <a:xfrm>
            <a:off x="9466998" y="1877615"/>
            <a:ext cx="2477068" cy="87345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3C9F228-9EFA-001C-4530-3E9BEE6BA265}"/>
              </a:ext>
            </a:extLst>
          </p:cNvPr>
          <p:cNvSpPr/>
          <p:nvPr/>
        </p:nvSpPr>
        <p:spPr>
          <a:xfrm>
            <a:off x="6216555" y="1877614"/>
            <a:ext cx="2477068" cy="87345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7A6730F-052B-A8ED-0422-528535A934AB}"/>
              </a:ext>
            </a:extLst>
          </p:cNvPr>
          <p:cNvCxnSpPr/>
          <p:nvPr/>
        </p:nvCxnSpPr>
        <p:spPr>
          <a:xfrm>
            <a:off x="7676866" y="2751071"/>
            <a:ext cx="1064525" cy="135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217B995-C8F6-61A4-48EB-302B2F504CB9}"/>
              </a:ext>
            </a:extLst>
          </p:cNvPr>
          <p:cNvCxnSpPr>
            <a:cxnSpLocks/>
          </p:cNvCxnSpPr>
          <p:nvPr/>
        </p:nvCxnSpPr>
        <p:spPr>
          <a:xfrm flipH="1">
            <a:off x="9081448" y="2644164"/>
            <a:ext cx="1120254" cy="146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F61CDA5-D6C7-5BF0-7750-252194CE3416}"/>
              </a:ext>
            </a:extLst>
          </p:cNvPr>
          <p:cNvSpPr txBox="1"/>
          <p:nvPr/>
        </p:nvSpPr>
        <p:spPr>
          <a:xfrm>
            <a:off x="107911" y="6353996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代码：</a:t>
            </a:r>
            <a:r>
              <a:rPr lang="en-US" altLang="zh-CN" dirty="0" err="1"/>
              <a:t>oop.implementation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131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42"/>
            <a:ext cx="12192000" cy="17572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2567"/>
            <a:ext cx="12192000" cy="10213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37229"/>
            <a:ext cx="12192000" cy="99451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64510" y="4761830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</a:rPr>
              <a:t>封装、继承、抽象、多态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320" y="1851314"/>
            <a:ext cx="3155372" cy="31553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6953" y="138964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如何让轿车加速？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72131" y="304427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踩油门！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388637" y="1319208"/>
            <a:ext cx="566382" cy="4219581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37660" y="1134542"/>
            <a:ext cx="452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ECU</a:t>
            </a:r>
            <a:r>
              <a:rPr lang="zh-CN" altLang="en-US" dirty="0"/>
              <a:t>（电子控制单元）对油门信号运算处理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137659" y="18513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节气门开度增加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137658" y="25680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喷油量增加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137658" y="32443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发动机转速增加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37658" y="39205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变速箱挡位提升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137658" y="46220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调整点火角度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125237" y="53235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适当释放驻车压力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137658" y="59998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6239" y="1851313"/>
            <a:ext cx="3155372" cy="31553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45801" y="265955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踩油门！</a:t>
            </a:r>
          </a:p>
        </p:txBody>
      </p:sp>
      <p:pic>
        <p:nvPicPr>
          <p:cNvPr id="1026" name="Picture 2" descr="人图标PNG图片素材下载_图标PNG_熊猫办公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44" b="97266" l="1367" r="96094">
                        <a14:foregroundMark x1="22852" y1="14453" x2="24219" y2="56055"/>
                        <a14:foregroundMark x1="24219" y1="56055" x2="48828" y2="77344"/>
                        <a14:foregroundMark x1="48828" y1="77344" x2="76953" y2="57422"/>
                        <a14:foregroundMark x1="76953" y1="57422" x2="69727" y2="24805"/>
                        <a14:foregroundMark x1="69727" y1="24805" x2="58008" y2="9180"/>
                        <a14:foregroundMark x1="58008" y1="9180" x2="47266" y2="5078"/>
                        <a14:foregroundMark x1="47266" y1="5078" x2="44531" y2="5664"/>
                        <a14:foregroundMark x1="16602" y1="40234" x2="28320" y2="78125"/>
                        <a14:foregroundMark x1="13672" y1="57227" x2="29492" y2="77148"/>
                        <a14:foregroundMark x1="29492" y1="77148" x2="64258" y2="83008"/>
                        <a14:foregroundMark x1="64258" y1="83008" x2="80664" y2="55273"/>
                        <a14:foregroundMark x1="80664" y1="55273" x2="72266" y2="25391"/>
                        <a14:foregroundMark x1="72266" y1="25391" x2="41016" y2="17383"/>
                        <a14:foregroundMark x1="41016" y1="17383" x2="14844" y2="41016"/>
                        <a14:foregroundMark x1="14844" y1="41016" x2="27734" y2="66406"/>
                        <a14:foregroundMark x1="27734" y1="66406" x2="35742" y2="73047"/>
                        <a14:foregroundMark x1="35742" y1="73047" x2="13477" y2="62695"/>
                        <a14:foregroundMark x1="13477" y1="62695" x2="17383" y2="39063"/>
                        <a14:foregroundMark x1="17383" y1="39063" x2="56445" y2="13477"/>
                        <a14:foregroundMark x1="56445" y1="13477" x2="75000" y2="16211"/>
                        <a14:foregroundMark x1="75000" y1="16211" x2="85938" y2="33203"/>
                        <a14:foregroundMark x1="85938" y1="33203" x2="86328" y2="60156"/>
                        <a14:foregroundMark x1="86328" y1="60156" x2="68750" y2="80859"/>
                        <a14:foregroundMark x1="68750" y1="80859" x2="35742" y2="89453"/>
                        <a14:foregroundMark x1="35742" y1="89453" x2="21875" y2="81250"/>
                        <a14:foregroundMark x1="21875" y1="81250" x2="17578" y2="75195"/>
                        <a14:foregroundMark x1="13281" y1="68945" x2="18555" y2="80664"/>
                        <a14:foregroundMark x1="10547" y1="62305" x2="14063" y2="73242"/>
                        <a14:foregroundMark x1="9766" y1="54883" x2="9766" y2="64258"/>
                        <a14:foregroundMark x1="11523" y1="32813" x2="10156" y2="50586"/>
                        <a14:foregroundMark x1="7617" y1="37305" x2="6250" y2="60352"/>
                        <a14:foregroundMark x1="5859" y1="43945" x2="8984" y2="31836"/>
                        <a14:foregroundMark x1="8984" y1="31836" x2="28320" y2="16992"/>
                        <a14:foregroundMark x1="83203" y1="76172" x2="53516" y2="89844"/>
                        <a14:foregroundMark x1="53516" y1="89844" x2="26953" y2="91016"/>
                        <a14:foregroundMark x1="26953" y1="91016" x2="10547" y2="75781"/>
                        <a14:foregroundMark x1="10547" y1="75781" x2="9766" y2="74609"/>
                        <a14:foregroundMark x1="67383" y1="74023" x2="30078" y2="79688"/>
                        <a14:foregroundMark x1="30078" y1="79688" x2="17773" y2="68945"/>
                        <a14:foregroundMark x1="17773" y1="68945" x2="14453" y2="63672"/>
                        <a14:foregroundMark x1="30078" y1="50391" x2="35547" y2="62891"/>
                        <a14:foregroundMark x1="24023" y1="43555" x2="39844" y2="60352"/>
                        <a14:foregroundMark x1="39844" y1="60352" x2="50195" y2="55469"/>
                        <a14:foregroundMark x1="50195" y1="55469" x2="51758" y2="68164"/>
                        <a14:foregroundMark x1="51758" y1="68164" x2="43359" y2="74805"/>
                        <a14:foregroundMark x1="43359" y1="74805" x2="46875" y2="83008"/>
                        <a14:foregroundMark x1="21875" y1="80273" x2="32227" y2="83984"/>
                        <a14:foregroundMark x1="32227" y1="83984" x2="47852" y2="67578"/>
                        <a14:foregroundMark x1="47852" y1="67578" x2="90234" y2="47656"/>
                        <a14:foregroundMark x1="90234" y1="47656" x2="87695" y2="32422"/>
                        <a14:foregroundMark x1="87695" y1="32422" x2="79492" y2="24609"/>
                        <a14:foregroundMark x1="79492" y1="24609" x2="83594" y2="44922"/>
                        <a14:foregroundMark x1="94727" y1="43945" x2="96484" y2="57422"/>
                        <a14:foregroundMark x1="86133" y1="79492" x2="70508" y2="88672"/>
                        <a14:foregroundMark x1="70508" y1="88672" x2="39453" y2="94141"/>
                        <a14:foregroundMark x1="39453" y1="94141" x2="59375" y2="92383"/>
                        <a14:foregroundMark x1="77930" y1="88086" x2="50586" y2="95313"/>
                        <a14:foregroundMark x1="50586" y1="95313" x2="43164" y2="95703"/>
                        <a14:foregroundMark x1="34375" y1="94336" x2="73828" y2="88086"/>
                        <a14:foregroundMark x1="73828" y1="88086" x2="85547" y2="77539"/>
                        <a14:foregroundMark x1="85547" y1="77539" x2="90820" y2="63086"/>
                        <a14:foregroundMark x1="90820" y1="63086" x2="91602" y2="32227"/>
                        <a14:foregroundMark x1="91602" y1="32227" x2="79492" y2="14453"/>
                        <a14:foregroundMark x1="79492" y1="14453" x2="53320" y2="8008"/>
                        <a14:foregroundMark x1="53320" y1="8008" x2="33594" y2="9180"/>
                        <a14:foregroundMark x1="33594" y1="9180" x2="24414" y2="14648"/>
                        <a14:foregroundMark x1="24414" y1="14648" x2="15039" y2="30664"/>
                        <a14:foregroundMark x1="36523" y1="5078" x2="56055" y2="2734"/>
                        <a14:foregroundMark x1="56055" y1="2734" x2="63672" y2="6836"/>
                        <a14:foregroundMark x1="88477" y1="79297" x2="75781" y2="88086"/>
                        <a14:foregroundMark x1="77734" y1="89063" x2="58008" y2="93359"/>
                        <a14:foregroundMark x1="58008" y1="93359" x2="58008" y2="93359"/>
                        <a14:foregroundMark x1="68164" y1="94531" x2="53711" y2="97266"/>
                        <a14:foregroundMark x1="37695" y1="73047" x2="37695" y2="78320"/>
                        <a14:foregroundMark x1="58789" y1="69336" x2="66406" y2="62109"/>
                        <a14:foregroundMark x1="1367" y1="47852" x2="1367" y2="51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05" y="2156345"/>
            <a:ext cx="2545309" cy="25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V="1">
            <a:off x="3381786" y="3428998"/>
            <a:ext cx="37138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3700454" y="3681480"/>
            <a:ext cx="3076484" cy="2240309"/>
            <a:chOff x="3832747" y="3558936"/>
            <a:chExt cx="3988473" cy="2904423"/>
          </a:xfrm>
        </p:grpSpPr>
        <p:sp>
          <p:nvSpPr>
            <p:cNvPr id="16" name="文本框 15"/>
            <p:cNvSpPr txBox="1"/>
            <p:nvPr/>
          </p:nvSpPr>
          <p:spPr>
            <a:xfrm>
              <a:off x="3832749" y="3558936"/>
              <a:ext cx="3988471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ECU</a:t>
              </a:r>
              <a:r>
                <a:rPr lang="zh-CN" altLang="en-US" sz="1200" dirty="0"/>
                <a:t>（电子控制单元）对油门信号运算处理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832749" y="3928268"/>
              <a:ext cx="1635955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节气门开度增加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832749" y="4297601"/>
              <a:ext cx="1236941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喷油量增加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832749" y="4666933"/>
              <a:ext cx="1635955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发动机转速增加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832748" y="5036265"/>
              <a:ext cx="1635955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变速箱挡位提升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832747" y="5403851"/>
              <a:ext cx="1436449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调整点火角度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857850" y="5765998"/>
              <a:ext cx="1835462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适当释放驻车压力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940126" y="6104247"/>
              <a:ext cx="517886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……</a:t>
              </a:r>
              <a:endParaRPr lang="zh-CN" altLang="en-US" sz="1200" dirty="0"/>
            </a:p>
          </p:txBody>
        </p:sp>
      </p:grpSp>
      <p:sp>
        <p:nvSpPr>
          <p:cNvPr id="25" name="矩形: 圆角 24"/>
          <p:cNvSpPr/>
          <p:nvPr/>
        </p:nvSpPr>
        <p:spPr>
          <a:xfrm>
            <a:off x="3430706" y="3598748"/>
            <a:ext cx="3615981" cy="2444521"/>
          </a:xfrm>
          <a:prstGeom prst="roundRect">
            <a:avLst/>
          </a:prstGeom>
          <a:solidFill>
            <a:srgbClr val="A5A5A5">
              <a:alpha val="6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不想了解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不用了解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6239" y="1851313"/>
            <a:ext cx="3155372" cy="31553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45801" y="265955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踩油门！</a:t>
            </a:r>
          </a:p>
        </p:txBody>
      </p:sp>
      <p:pic>
        <p:nvPicPr>
          <p:cNvPr id="1026" name="Picture 2" descr="人图标PNG图片素材下载_图标PNG_熊猫办公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44" b="97266" l="1367" r="96094">
                        <a14:foregroundMark x1="22852" y1="14453" x2="24219" y2="56055"/>
                        <a14:foregroundMark x1="24219" y1="56055" x2="48828" y2="77344"/>
                        <a14:foregroundMark x1="48828" y1="77344" x2="76953" y2="57422"/>
                        <a14:foregroundMark x1="76953" y1="57422" x2="69727" y2="24805"/>
                        <a14:foregroundMark x1="69727" y1="24805" x2="58008" y2="9180"/>
                        <a14:foregroundMark x1="58008" y1="9180" x2="47266" y2="5078"/>
                        <a14:foregroundMark x1="47266" y1="5078" x2="44531" y2="5664"/>
                        <a14:foregroundMark x1="16602" y1="40234" x2="28320" y2="78125"/>
                        <a14:foregroundMark x1="13672" y1="57227" x2="29492" y2="77148"/>
                        <a14:foregroundMark x1="29492" y1="77148" x2="64258" y2="83008"/>
                        <a14:foregroundMark x1="64258" y1="83008" x2="80664" y2="55273"/>
                        <a14:foregroundMark x1="80664" y1="55273" x2="72266" y2="25391"/>
                        <a14:foregroundMark x1="72266" y1="25391" x2="41016" y2="17383"/>
                        <a14:foregroundMark x1="41016" y1="17383" x2="14844" y2="41016"/>
                        <a14:foregroundMark x1="14844" y1="41016" x2="27734" y2="66406"/>
                        <a14:foregroundMark x1="27734" y1="66406" x2="35742" y2="73047"/>
                        <a14:foregroundMark x1="35742" y1="73047" x2="13477" y2="62695"/>
                        <a14:foregroundMark x1="13477" y1="62695" x2="17383" y2="39063"/>
                        <a14:foregroundMark x1="17383" y1="39063" x2="56445" y2="13477"/>
                        <a14:foregroundMark x1="56445" y1="13477" x2="75000" y2="16211"/>
                        <a14:foregroundMark x1="75000" y1="16211" x2="85938" y2="33203"/>
                        <a14:foregroundMark x1="85938" y1="33203" x2="86328" y2="60156"/>
                        <a14:foregroundMark x1="86328" y1="60156" x2="68750" y2="80859"/>
                        <a14:foregroundMark x1="68750" y1="80859" x2="35742" y2="89453"/>
                        <a14:foregroundMark x1="35742" y1="89453" x2="21875" y2="81250"/>
                        <a14:foregroundMark x1="21875" y1="81250" x2="17578" y2="75195"/>
                        <a14:foregroundMark x1="13281" y1="68945" x2="18555" y2="80664"/>
                        <a14:foregroundMark x1="10547" y1="62305" x2="14063" y2="73242"/>
                        <a14:foregroundMark x1="9766" y1="54883" x2="9766" y2="64258"/>
                        <a14:foregroundMark x1="11523" y1="32813" x2="10156" y2="50586"/>
                        <a14:foregroundMark x1="7617" y1="37305" x2="6250" y2="60352"/>
                        <a14:foregroundMark x1="5859" y1="43945" x2="8984" y2="31836"/>
                        <a14:foregroundMark x1="8984" y1="31836" x2="28320" y2="16992"/>
                        <a14:foregroundMark x1="83203" y1="76172" x2="53516" y2="89844"/>
                        <a14:foregroundMark x1="53516" y1="89844" x2="26953" y2="91016"/>
                        <a14:foregroundMark x1="26953" y1="91016" x2="10547" y2="75781"/>
                        <a14:foregroundMark x1="10547" y1="75781" x2="9766" y2="74609"/>
                        <a14:foregroundMark x1="67383" y1="74023" x2="30078" y2="79688"/>
                        <a14:foregroundMark x1="30078" y1="79688" x2="17773" y2="68945"/>
                        <a14:foregroundMark x1="17773" y1="68945" x2="14453" y2="63672"/>
                        <a14:foregroundMark x1="30078" y1="50391" x2="35547" y2="62891"/>
                        <a14:foregroundMark x1="24023" y1="43555" x2="39844" y2="60352"/>
                        <a14:foregroundMark x1="39844" y1="60352" x2="50195" y2="55469"/>
                        <a14:foregroundMark x1="50195" y1="55469" x2="51758" y2="68164"/>
                        <a14:foregroundMark x1="51758" y1="68164" x2="43359" y2="74805"/>
                        <a14:foregroundMark x1="43359" y1="74805" x2="46875" y2="83008"/>
                        <a14:foregroundMark x1="21875" y1="80273" x2="32227" y2="83984"/>
                        <a14:foregroundMark x1="32227" y1="83984" x2="47852" y2="67578"/>
                        <a14:foregroundMark x1="47852" y1="67578" x2="90234" y2="47656"/>
                        <a14:foregroundMark x1="90234" y1="47656" x2="87695" y2="32422"/>
                        <a14:foregroundMark x1="87695" y1="32422" x2="79492" y2="24609"/>
                        <a14:foregroundMark x1="79492" y1="24609" x2="83594" y2="44922"/>
                        <a14:foregroundMark x1="94727" y1="43945" x2="96484" y2="57422"/>
                        <a14:foregroundMark x1="86133" y1="79492" x2="70508" y2="88672"/>
                        <a14:foregroundMark x1="70508" y1="88672" x2="39453" y2="94141"/>
                        <a14:foregroundMark x1="39453" y1="94141" x2="59375" y2="92383"/>
                        <a14:foregroundMark x1="77930" y1="88086" x2="50586" y2="95313"/>
                        <a14:foregroundMark x1="50586" y1="95313" x2="43164" y2="95703"/>
                        <a14:foregroundMark x1="34375" y1="94336" x2="73828" y2="88086"/>
                        <a14:foregroundMark x1="73828" y1="88086" x2="85547" y2="77539"/>
                        <a14:foregroundMark x1="85547" y1="77539" x2="90820" y2="63086"/>
                        <a14:foregroundMark x1="90820" y1="63086" x2="91602" y2="32227"/>
                        <a14:foregroundMark x1="91602" y1="32227" x2="79492" y2="14453"/>
                        <a14:foregroundMark x1="79492" y1="14453" x2="53320" y2="8008"/>
                        <a14:foregroundMark x1="53320" y1="8008" x2="33594" y2="9180"/>
                        <a14:foregroundMark x1="33594" y1="9180" x2="24414" y2="14648"/>
                        <a14:foregroundMark x1="24414" y1="14648" x2="15039" y2="30664"/>
                        <a14:foregroundMark x1="36523" y1="5078" x2="56055" y2="2734"/>
                        <a14:foregroundMark x1="56055" y1="2734" x2="63672" y2="6836"/>
                        <a14:foregroundMark x1="88477" y1="79297" x2="75781" y2="88086"/>
                        <a14:foregroundMark x1="77734" y1="89063" x2="58008" y2="93359"/>
                        <a14:foregroundMark x1="58008" y1="93359" x2="58008" y2="93359"/>
                        <a14:foregroundMark x1="68164" y1="94531" x2="53711" y2="97266"/>
                        <a14:foregroundMark x1="37695" y1="73047" x2="37695" y2="78320"/>
                        <a14:foregroundMark x1="58789" y1="69336" x2="66406" y2="62109"/>
                        <a14:foregroundMark x1="1367" y1="47852" x2="1367" y2="51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05" y="2156345"/>
            <a:ext cx="2545309" cy="25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V="1">
            <a:off x="3381786" y="3428998"/>
            <a:ext cx="37138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3700454" y="3681480"/>
            <a:ext cx="3076484" cy="2240309"/>
            <a:chOff x="3832747" y="3558936"/>
            <a:chExt cx="3988473" cy="2904423"/>
          </a:xfrm>
        </p:grpSpPr>
        <p:sp>
          <p:nvSpPr>
            <p:cNvPr id="16" name="文本框 15"/>
            <p:cNvSpPr txBox="1"/>
            <p:nvPr/>
          </p:nvSpPr>
          <p:spPr>
            <a:xfrm>
              <a:off x="3832749" y="3558936"/>
              <a:ext cx="3988471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ECU</a:t>
              </a:r>
              <a:r>
                <a:rPr lang="zh-CN" altLang="en-US" sz="1200" dirty="0"/>
                <a:t>（电子控制单元）对油门信号运算处理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832749" y="3928268"/>
              <a:ext cx="1635955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节气门开度增加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832749" y="4297601"/>
              <a:ext cx="1236941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喷油量增加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832749" y="4666933"/>
              <a:ext cx="1635955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发动机转速增加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832748" y="5036265"/>
              <a:ext cx="1635955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变速箱挡位提升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832747" y="5403851"/>
              <a:ext cx="1436449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调整点火角度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857850" y="5765998"/>
              <a:ext cx="1835462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适当释放驻车压力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940126" y="6104247"/>
              <a:ext cx="517886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……</a:t>
              </a:r>
              <a:endParaRPr lang="zh-CN" altLang="en-US" sz="1200" dirty="0"/>
            </a:p>
          </p:txBody>
        </p:sp>
      </p:grpSp>
      <p:sp>
        <p:nvSpPr>
          <p:cNvPr id="25" name="矩形: 圆角 24"/>
          <p:cNvSpPr/>
          <p:nvPr/>
        </p:nvSpPr>
        <p:spPr>
          <a:xfrm>
            <a:off x="3430706" y="3598748"/>
            <a:ext cx="3615981" cy="2444521"/>
          </a:xfrm>
          <a:prstGeom prst="roundRect">
            <a:avLst/>
          </a:prstGeom>
          <a:solidFill>
            <a:srgbClr val="A5A5A5">
              <a:alpha val="9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封装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2956560" y="1701800"/>
            <a:ext cx="5957570" cy="3333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389853" y="135521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</a:p>
        </p:txBody>
      </p:sp>
      <p:sp>
        <p:nvSpPr>
          <p:cNvPr id="26" name="矩形 25"/>
          <p:cNvSpPr/>
          <p:nvPr/>
        </p:nvSpPr>
        <p:spPr>
          <a:xfrm>
            <a:off x="1497079" y="135521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18314" y="1851314"/>
            <a:ext cx="3155372" cy="3155372"/>
          </a:xfrm>
          <a:prstGeom prst="rect">
            <a:avLst/>
          </a:prstGeom>
        </p:spPr>
      </p:pic>
      <p:sp>
        <p:nvSpPr>
          <p:cNvPr id="7" name="标注: 线形(带边框和强调线) 6"/>
          <p:cNvSpPr/>
          <p:nvPr/>
        </p:nvSpPr>
        <p:spPr>
          <a:xfrm>
            <a:off x="7824563" y="1551623"/>
            <a:ext cx="2700242" cy="748703"/>
          </a:xfrm>
          <a:prstGeom prst="accentBorderCallout1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踩油门</a:t>
            </a:r>
          </a:p>
        </p:txBody>
      </p:sp>
      <p:sp>
        <p:nvSpPr>
          <p:cNvPr id="9" name="标注: 线形(带边框和强调线) 8"/>
          <p:cNvSpPr/>
          <p:nvPr/>
        </p:nvSpPr>
        <p:spPr>
          <a:xfrm>
            <a:off x="8535422" y="2937542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62500"/>
              <a:gd name="adj4" fmla="val -4447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踩刹车</a:t>
            </a:r>
          </a:p>
        </p:txBody>
      </p:sp>
      <p:sp>
        <p:nvSpPr>
          <p:cNvPr id="13" name="标注: 线形(带边框和强调线) 12"/>
          <p:cNvSpPr/>
          <p:nvPr/>
        </p:nvSpPr>
        <p:spPr>
          <a:xfrm>
            <a:off x="8124019" y="4433925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-35861"/>
              <a:gd name="adj4" fmla="val -3901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打转向</a:t>
            </a:r>
          </a:p>
        </p:txBody>
      </p:sp>
      <p:sp>
        <p:nvSpPr>
          <p:cNvPr id="27" name="标注: 线形(带边框和强调线) 26"/>
          <p:cNvSpPr/>
          <p:nvPr/>
        </p:nvSpPr>
        <p:spPr>
          <a:xfrm>
            <a:off x="889852" y="1925974"/>
            <a:ext cx="3209507" cy="748703"/>
          </a:xfrm>
          <a:prstGeom prst="accentBorderCallout1">
            <a:avLst>
              <a:gd name="adj1" fmla="val 44160"/>
              <a:gd name="adj2" fmla="val 106667"/>
              <a:gd name="adj3" fmla="val 107582"/>
              <a:gd name="adj4" fmla="val 12973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轮子数量：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</a:t>
            </a:r>
          </a:p>
        </p:txBody>
      </p:sp>
      <p:sp>
        <p:nvSpPr>
          <p:cNvPr id="28" name="标注: 线形(带边框和强调线) 27"/>
          <p:cNvSpPr/>
          <p:nvPr/>
        </p:nvSpPr>
        <p:spPr>
          <a:xfrm>
            <a:off x="478678" y="3054648"/>
            <a:ext cx="3386455" cy="748703"/>
          </a:xfrm>
          <a:prstGeom prst="accentBorderCallout1">
            <a:avLst>
              <a:gd name="adj1" fmla="val 44160"/>
              <a:gd name="adj2" fmla="val 106667"/>
              <a:gd name="adj3" fmla="val 43647"/>
              <a:gd name="adj4" fmla="val 1292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当前车速：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32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码</a:t>
            </a:r>
          </a:p>
        </p:txBody>
      </p:sp>
      <p:sp>
        <p:nvSpPr>
          <p:cNvPr id="29" name="标注: 线形(带边框和强调线) 28"/>
          <p:cNvSpPr/>
          <p:nvPr/>
        </p:nvSpPr>
        <p:spPr>
          <a:xfrm>
            <a:off x="656650" y="4193038"/>
            <a:ext cx="3535074" cy="748703"/>
          </a:xfrm>
          <a:prstGeom prst="accentBorderCallout1">
            <a:avLst>
              <a:gd name="adj1" fmla="val 44160"/>
              <a:gd name="adj2" fmla="val 106667"/>
              <a:gd name="adj3" fmla="val -9631"/>
              <a:gd name="adj4" fmla="val 1242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空调温度：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25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911" y="6353996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代码：</a:t>
            </a:r>
            <a:r>
              <a:rPr lang="en-US" altLang="zh-CN" dirty="0"/>
              <a:t>oop.oop1.Car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05602" y="1812521"/>
            <a:ext cx="3155372" cy="3155372"/>
          </a:xfrm>
          <a:prstGeom prst="rect">
            <a:avLst/>
          </a:prstGeom>
        </p:spPr>
      </p:pic>
      <p:sp>
        <p:nvSpPr>
          <p:cNvPr id="7" name="标注: 线形(带边框和强调线) 6"/>
          <p:cNvSpPr/>
          <p:nvPr/>
        </p:nvSpPr>
        <p:spPr>
          <a:xfrm>
            <a:off x="10711851" y="1512830"/>
            <a:ext cx="2700242" cy="748703"/>
          </a:xfrm>
          <a:prstGeom prst="accentBorderCallout1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踩油门</a:t>
            </a:r>
          </a:p>
        </p:txBody>
      </p:sp>
      <p:sp>
        <p:nvSpPr>
          <p:cNvPr id="9" name="标注: 线形(带边框和强调线) 8"/>
          <p:cNvSpPr/>
          <p:nvPr/>
        </p:nvSpPr>
        <p:spPr>
          <a:xfrm>
            <a:off x="11422710" y="2898749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62500"/>
              <a:gd name="adj4" fmla="val -4447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踩刹车</a:t>
            </a:r>
          </a:p>
        </p:txBody>
      </p:sp>
      <p:sp>
        <p:nvSpPr>
          <p:cNvPr id="13" name="标注: 线形(带边框和强调线) 12"/>
          <p:cNvSpPr/>
          <p:nvPr/>
        </p:nvSpPr>
        <p:spPr>
          <a:xfrm>
            <a:off x="11011307" y="4395132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-35861"/>
              <a:gd name="adj4" fmla="val -3901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打转向</a:t>
            </a:r>
          </a:p>
        </p:txBody>
      </p:sp>
      <p:sp>
        <p:nvSpPr>
          <p:cNvPr id="27" name="标注: 线形(带边框和强调线) 26"/>
          <p:cNvSpPr/>
          <p:nvPr/>
        </p:nvSpPr>
        <p:spPr>
          <a:xfrm>
            <a:off x="3777140" y="1887181"/>
            <a:ext cx="3209507" cy="748703"/>
          </a:xfrm>
          <a:prstGeom prst="accentBorderCallout1">
            <a:avLst>
              <a:gd name="adj1" fmla="val 44160"/>
              <a:gd name="adj2" fmla="val 106667"/>
              <a:gd name="adj3" fmla="val 107582"/>
              <a:gd name="adj4" fmla="val 12973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轮子数量：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</a:t>
            </a:r>
          </a:p>
        </p:txBody>
      </p:sp>
      <p:sp>
        <p:nvSpPr>
          <p:cNvPr id="28" name="标注: 线形(带边框和强调线) 27"/>
          <p:cNvSpPr/>
          <p:nvPr/>
        </p:nvSpPr>
        <p:spPr>
          <a:xfrm>
            <a:off x="3365966" y="3015855"/>
            <a:ext cx="3386455" cy="748703"/>
          </a:xfrm>
          <a:prstGeom prst="accentBorderCallout1">
            <a:avLst>
              <a:gd name="adj1" fmla="val 44160"/>
              <a:gd name="adj2" fmla="val 106667"/>
              <a:gd name="adj3" fmla="val 43647"/>
              <a:gd name="adj4" fmla="val 1292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当前车速：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32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码</a:t>
            </a:r>
          </a:p>
        </p:txBody>
      </p:sp>
      <p:sp>
        <p:nvSpPr>
          <p:cNvPr id="29" name="标注: 线形(带边框和强调线) 28"/>
          <p:cNvSpPr/>
          <p:nvPr/>
        </p:nvSpPr>
        <p:spPr>
          <a:xfrm>
            <a:off x="3543938" y="4154245"/>
            <a:ext cx="3535074" cy="748703"/>
          </a:xfrm>
          <a:prstGeom prst="accentBorderCallout1">
            <a:avLst>
              <a:gd name="adj1" fmla="val 44160"/>
              <a:gd name="adj2" fmla="val 106667"/>
              <a:gd name="adj3" fmla="val -9631"/>
              <a:gd name="adj4" fmla="val 1242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空调温度：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25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℃</a:t>
            </a:r>
          </a:p>
        </p:txBody>
      </p:sp>
      <p:sp>
        <p:nvSpPr>
          <p:cNvPr id="3" name="矩形: 圆角 2"/>
          <p:cNvSpPr/>
          <p:nvPr/>
        </p:nvSpPr>
        <p:spPr>
          <a:xfrm>
            <a:off x="1514324" y="1201691"/>
            <a:ext cx="5906213" cy="1647056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/>
          <p:cNvSpPr/>
          <p:nvPr/>
        </p:nvSpPr>
        <p:spPr>
          <a:xfrm>
            <a:off x="1499389" y="2891952"/>
            <a:ext cx="5906213" cy="2588767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43608" y="132300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轿车这</a:t>
            </a:r>
            <a:r>
              <a:rPr lang="zh-CN" altLang="en-US" b="1" dirty="0"/>
              <a:t>类</a:t>
            </a:r>
            <a:r>
              <a:rPr lang="zh-CN" altLang="en-US" dirty="0"/>
              <a:t>物体共有的属性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8672" y="500716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不同轿车</a:t>
            </a:r>
            <a:r>
              <a:rPr lang="zh-CN" altLang="en-US" b="1" dirty="0"/>
              <a:t>对象</a:t>
            </a:r>
            <a:r>
              <a:rPr lang="zh-CN" altLang="en-US" dirty="0"/>
              <a:t>特有的属性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29592" y="2025219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关键字：</a:t>
            </a:r>
            <a:r>
              <a:rPr lang="en-US" altLang="zh-CN" b="1" dirty="0"/>
              <a:t>static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07911" y="6353996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代码：</a:t>
            </a:r>
            <a:r>
              <a:rPr lang="en-US" altLang="zh-CN" dirty="0"/>
              <a:t>oop.oop1.Car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389853" y="135521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</a:p>
        </p:txBody>
      </p:sp>
      <p:sp>
        <p:nvSpPr>
          <p:cNvPr id="26" name="矩形 25"/>
          <p:cNvSpPr/>
          <p:nvPr/>
        </p:nvSpPr>
        <p:spPr>
          <a:xfrm>
            <a:off x="1497079" y="135521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</a:t>
            </a:r>
          </a:p>
        </p:txBody>
      </p:sp>
      <p:sp>
        <p:nvSpPr>
          <p:cNvPr id="7" name="标注: 线形(带边框和强调线) 6"/>
          <p:cNvSpPr/>
          <p:nvPr/>
        </p:nvSpPr>
        <p:spPr>
          <a:xfrm>
            <a:off x="7824563" y="1551623"/>
            <a:ext cx="2700242" cy="748703"/>
          </a:xfrm>
          <a:prstGeom prst="accentBorderCallout1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踩电门</a:t>
            </a:r>
          </a:p>
        </p:txBody>
      </p:sp>
      <p:sp>
        <p:nvSpPr>
          <p:cNvPr id="9" name="标注: 线形(带边框和强调线) 8"/>
          <p:cNvSpPr/>
          <p:nvPr/>
        </p:nvSpPr>
        <p:spPr>
          <a:xfrm>
            <a:off x="8535422" y="2937542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62500"/>
              <a:gd name="adj4" fmla="val -4447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踩刹车</a:t>
            </a:r>
          </a:p>
        </p:txBody>
      </p:sp>
      <p:sp>
        <p:nvSpPr>
          <p:cNvPr id="13" name="标注: 线形(带边框和强调线) 12"/>
          <p:cNvSpPr/>
          <p:nvPr/>
        </p:nvSpPr>
        <p:spPr>
          <a:xfrm>
            <a:off x="8124019" y="4433925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-35861"/>
              <a:gd name="adj4" fmla="val -3901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打转向</a:t>
            </a:r>
          </a:p>
        </p:txBody>
      </p:sp>
      <p:sp>
        <p:nvSpPr>
          <p:cNvPr id="27" name="标注: 线形(带边框和强调线) 26"/>
          <p:cNvSpPr/>
          <p:nvPr/>
        </p:nvSpPr>
        <p:spPr>
          <a:xfrm>
            <a:off x="889852" y="1925974"/>
            <a:ext cx="3209507" cy="748703"/>
          </a:xfrm>
          <a:prstGeom prst="accentBorderCallout1">
            <a:avLst>
              <a:gd name="adj1" fmla="val 44160"/>
              <a:gd name="adj2" fmla="val 106667"/>
              <a:gd name="adj3" fmla="val 107582"/>
              <a:gd name="adj4" fmla="val 12973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轮子数量：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</a:t>
            </a:r>
          </a:p>
        </p:txBody>
      </p:sp>
      <p:sp>
        <p:nvSpPr>
          <p:cNvPr id="28" name="标注: 线形(带边框和强调线) 27"/>
          <p:cNvSpPr/>
          <p:nvPr/>
        </p:nvSpPr>
        <p:spPr>
          <a:xfrm>
            <a:off x="478678" y="3054648"/>
            <a:ext cx="3386455" cy="748703"/>
          </a:xfrm>
          <a:prstGeom prst="accentBorderCallout1">
            <a:avLst>
              <a:gd name="adj1" fmla="val 44160"/>
              <a:gd name="adj2" fmla="val 106667"/>
              <a:gd name="adj3" fmla="val 43647"/>
              <a:gd name="adj4" fmla="val 1292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当前车速：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32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码</a:t>
            </a:r>
          </a:p>
        </p:txBody>
      </p:sp>
      <p:sp>
        <p:nvSpPr>
          <p:cNvPr id="29" name="标注: 线形(带边框和强调线) 28"/>
          <p:cNvSpPr/>
          <p:nvPr/>
        </p:nvSpPr>
        <p:spPr>
          <a:xfrm>
            <a:off x="656650" y="4193038"/>
            <a:ext cx="3535074" cy="748703"/>
          </a:xfrm>
          <a:prstGeom prst="accentBorderCallout1">
            <a:avLst>
              <a:gd name="adj1" fmla="val 44160"/>
              <a:gd name="adj2" fmla="val 106667"/>
              <a:gd name="adj3" fmla="val -9631"/>
              <a:gd name="adj4" fmla="val 1242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空调温度：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25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℃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894" y="2118497"/>
            <a:ext cx="2730211" cy="2621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I2YzA5MDc3YjFmNzMxNzIwYWRhOWJhM2Y3MzgwMj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399</Words>
  <Application>Microsoft Office PowerPoint</Application>
  <PresentationFormat>宽屏</PresentationFormat>
  <Paragraphs>112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Object Oriented Programming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Extends &amp;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Jiarun Zhu</dc:creator>
  <cp:lastModifiedBy>Jiarun Zhu</cp:lastModifiedBy>
  <cp:revision>8</cp:revision>
  <dcterms:created xsi:type="dcterms:W3CDTF">2024-04-23T08:25:00Z</dcterms:created>
  <dcterms:modified xsi:type="dcterms:W3CDTF">2024-04-27T09:47:15Z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D5056124BC794F7CA53C883F29271710_12</vt:lpwstr>
  </property>
  <property fmtid="{D5CDD505-2E9C-101B-9397-08002B2CF9AE}" pid="3" name="KSOProductBuildVer">
    <vt:lpwstr>2052-12.1.0.16729</vt:lpwstr>
  </property>
</Properties>
</file>