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M8ypxqyxwLwTiHnyBaD5v/gtL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2CEF19-EAF6-4071-8DD4-CAA8F7EEE014}">
  <a:tblStyle styleId="{DE2CEF19-EAF6-4071-8DD4-CAA8F7EEE0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571500"/>
            <a:ext cx="9144000" cy="2185988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183600" y="1121568"/>
            <a:ext cx="8776800" cy="9051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lt1"/>
                </a:solidFill>
              </a:rPr>
              <a:t>Kernel-Based Multi-channel PolyCovNet</a:t>
            </a:r>
            <a:endParaRPr b="1" sz="3420">
              <a:solidFill>
                <a:schemeClr val="lt1"/>
              </a:solidFill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728660" y="3328984"/>
            <a:ext cx="7813368" cy="9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rgbClr val="434343"/>
                </a:solidFill>
              </a:rPr>
              <a:t>Team Borides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434343"/>
                </a:solidFill>
              </a:rPr>
              <a:t>Kastan Day, Ruijie Zhu, Aria Coraor, Seonghwan Kim, Jiahui Yang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530532" y="3393280"/>
            <a:ext cx="131212" cy="785812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048131" y="2271712"/>
            <a:ext cx="3495919" cy="600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</a:rPr>
              <a:t>AI Hackathon Challenge </a:t>
            </a:r>
            <a:r>
              <a:rPr b="1" lang="en" sz="1600">
                <a:solidFill>
                  <a:schemeClr val="lt1"/>
                </a:solidFill>
              </a:rPr>
              <a:t>I</a:t>
            </a:r>
            <a:r>
              <a:rPr b="1" i="0" lang="en" sz="1600" u="none" cap="none" strike="noStrike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950" y="1329488"/>
            <a:ext cx="3777425" cy="24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0600" y="685202"/>
            <a:ext cx="3777426" cy="377310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0"/>
          <p:cNvSpPr txBox="1"/>
          <p:nvPr/>
        </p:nvSpPr>
        <p:spPr>
          <a:xfrm>
            <a:off x="975419" y="4058111"/>
            <a:ext cx="3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chemeClr val="dk1"/>
                </a:solidFill>
              </a:rPr>
              <a:t>Principal component 1 dominates 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5320788" y="4231129"/>
            <a:ext cx="331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Larger</a:t>
            </a:r>
            <a:r>
              <a:rPr i="0" lang="en" sz="1400" u="none" cap="none" strike="noStrike">
                <a:solidFill>
                  <a:schemeClr val="dk1"/>
                </a:solidFill>
              </a:rPr>
              <a:t> principal component 1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Larger</a:t>
            </a:r>
            <a:r>
              <a:rPr i="0" lang="en" sz="1400" u="none" cap="none" strike="noStrike">
                <a:solidFill>
                  <a:schemeClr val="dk1"/>
                </a:solidFill>
              </a:rPr>
              <a:t> lamellar period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6632075" y="1145275"/>
            <a:ext cx="33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B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 txBox="1"/>
          <p:nvPr/>
        </p:nvSpPr>
        <p:spPr>
          <a:xfrm>
            <a:off x="6895669" y="0"/>
            <a:ext cx="2265308" cy="3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Discussion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1432" y="873503"/>
            <a:ext cx="54864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12344" y="416296"/>
            <a:ext cx="933882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Principal component analysis on the latent space</a:t>
            </a:r>
            <a:endParaRPr b="1"/>
          </a:p>
        </p:txBody>
      </p:sp>
      <p:sp>
        <p:nvSpPr>
          <p:cNvPr id="274" name="Google Shape;274;p10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8" y="867350"/>
            <a:ext cx="3777426" cy="377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75" y="3116538"/>
            <a:ext cx="2282426" cy="160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11"/>
          <p:cNvSpPr txBox="1"/>
          <p:nvPr/>
        </p:nvSpPr>
        <p:spPr>
          <a:xfrm>
            <a:off x="4651775" y="845450"/>
            <a:ext cx="3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principal component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9500" y="1245651"/>
            <a:ext cx="3397676" cy="14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1"/>
          <p:cNvSpPr txBox="1"/>
          <p:nvPr/>
        </p:nvSpPr>
        <p:spPr>
          <a:xfrm>
            <a:off x="4651775" y="2996809"/>
            <a:ext cx="3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principal component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9500" y="3424234"/>
            <a:ext cx="3397674" cy="143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3577" y="1223027"/>
            <a:ext cx="1045725" cy="143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23577" y="3397009"/>
            <a:ext cx="1134595" cy="14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1"/>
          <p:cNvSpPr txBox="1"/>
          <p:nvPr/>
        </p:nvSpPr>
        <p:spPr>
          <a:xfrm>
            <a:off x="7823563" y="845450"/>
            <a:ext cx="125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Blockiness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7797575" y="3004459"/>
            <a:ext cx="125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Blockiness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21432" y="873503"/>
            <a:ext cx="54864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12344" y="416296"/>
            <a:ext cx="933882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Blockiness is important to result in a high lamellar period</a:t>
            </a:r>
            <a:endParaRPr b="1"/>
          </a:p>
        </p:txBody>
      </p:sp>
      <p:sp>
        <p:nvSpPr>
          <p:cNvPr id="291" name="Google Shape;291;p11"/>
          <p:cNvSpPr txBox="1"/>
          <p:nvPr/>
        </p:nvSpPr>
        <p:spPr>
          <a:xfrm>
            <a:off x="6895669" y="0"/>
            <a:ext cx="2265308" cy="3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Discussion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92" name="Google Shape;292;p11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/>
        </p:nvSpPr>
        <p:spPr>
          <a:xfrm>
            <a:off x="944725" y="1446250"/>
            <a:ext cx="6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12"/>
          <p:cNvGraphicFramePr/>
          <p:nvPr/>
        </p:nvGraphicFramePr>
        <p:xfrm>
          <a:off x="944725" y="1385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{DE2CEF19-EAF6-4071-8DD4-CAA8F7EEE014}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Feature Generation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Time (min)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2-channel Sliding Window Features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0.5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Exponential / Cosine Kernel Features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0.08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VAE Features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12"/>
          <p:cNvSpPr txBox="1"/>
          <p:nvPr/>
        </p:nvSpPr>
        <p:spPr>
          <a:xfrm>
            <a:off x="5123275" y="4665325"/>
            <a:ext cx="5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"/>
              <a:t>All </a:t>
            </a:r>
            <a:r>
              <a:rPr lang="en"/>
              <a:t>runtimes are reported using ThetaGPU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2"/>
          <p:cNvGraphicFramePr/>
          <p:nvPr/>
        </p:nvGraphicFramePr>
        <p:xfrm>
          <a:off x="952500" y="3197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{DE2CEF19-EAF6-4071-8DD4-CAA8F7EEE014}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 Training / Validation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Time (min)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Training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12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02" name="Google Shape;302;p12"/>
          <p:cNvSpPr/>
          <p:nvPr/>
        </p:nvSpPr>
        <p:spPr>
          <a:xfrm>
            <a:off x="21432" y="873503"/>
            <a:ext cx="54864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12344" y="416296"/>
            <a:ext cx="933882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Computational Efficiency (500 epochs)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/>
        </p:nvSpPr>
        <p:spPr>
          <a:xfrm>
            <a:off x="2041170" y="1816471"/>
            <a:ext cx="5310902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200" u="none" cap="none" strike="noStrike">
                <a:solidFill>
                  <a:srgbClr val="000000"/>
                </a:solidFill>
              </a:rPr>
              <a:t>Thank you</a:t>
            </a:r>
            <a:r>
              <a:rPr lang="en" sz="3200"/>
              <a:t>!</a:t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1707357" y="2571750"/>
            <a:ext cx="54864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1901910" y="1177948"/>
            <a:ext cx="3083379" cy="3518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000000"/>
                </a:solidFill>
              </a:rPr>
              <a:t>1. </a:t>
            </a:r>
            <a:r>
              <a:rPr lang="en" sz="2000"/>
              <a:t>Problem Restatement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000000"/>
                </a:solidFill>
              </a:rPr>
              <a:t>2. Algorithm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000000"/>
                </a:solidFill>
              </a:rPr>
              <a:t>3. Results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000000"/>
                </a:solidFill>
              </a:rPr>
              <a:t>4. Discussion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000000"/>
                </a:solidFill>
              </a:rPr>
              <a:t>5. Summary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30356" y="319535"/>
            <a:ext cx="34932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000000"/>
                </a:solidFill>
              </a:rPr>
              <a:t>Contents</a:t>
            </a:r>
            <a:endParaRPr i="0" sz="24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1432" y="873503"/>
            <a:ext cx="54864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12344" y="416296"/>
            <a:ext cx="933882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ing the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lamellar period from monomer sequences and interaction parameters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2758271" y="2004353"/>
            <a:ext cx="483900" cy="4839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84A27"/>
              </a:solidFill>
              <a:highlight>
                <a:srgbClr val="E84A2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3551302" y="2004353"/>
            <a:ext cx="483900" cy="483900"/>
          </a:xfrm>
          <a:prstGeom prst="ellipse">
            <a:avLst/>
          </a:prstGeom>
          <a:solidFill>
            <a:srgbClr val="4E2A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344334" y="2004353"/>
            <a:ext cx="483900" cy="483900"/>
          </a:xfrm>
          <a:prstGeom prst="ellipse">
            <a:avLst/>
          </a:prstGeom>
          <a:solidFill>
            <a:srgbClr val="4E2A84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5137365" y="2004353"/>
            <a:ext cx="483900" cy="4839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5930397" y="2004353"/>
            <a:ext cx="483900" cy="4839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6723428" y="2004353"/>
            <a:ext cx="483900" cy="4839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7516460" y="2004353"/>
            <a:ext cx="483900" cy="483900"/>
          </a:xfrm>
          <a:prstGeom prst="ellipse">
            <a:avLst/>
          </a:prstGeom>
          <a:solidFill>
            <a:srgbClr val="4E2A84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8309491" y="2004353"/>
            <a:ext cx="483900" cy="483900"/>
          </a:xfrm>
          <a:prstGeom prst="ellipse">
            <a:avLst/>
          </a:prstGeom>
          <a:solidFill>
            <a:srgbClr val="4E2A84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79174" y="2004353"/>
            <a:ext cx="483900" cy="483900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172206" y="2004353"/>
            <a:ext cx="483900" cy="483900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65237" y="2004353"/>
            <a:ext cx="483900" cy="483900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442764" y="2540025"/>
            <a:ext cx="3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2821865" y="2540025"/>
            <a:ext cx="3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614913" y="2540025"/>
            <a:ext cx="3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5265263" y="4069700"/>
            <a:ext cx="3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3"/>
          <p:cNvCxnSpPr/>
          <p:nvPr/>
        </p:nvCxnSpPr>
        <p:spPr>
          <a:xfrm>
            <a:off x="2638513" y="1386175"/>
            <a:ext cx="0" cy="177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7" name="Google Shape;87;p3"/>
          <p:cNvSpPr txBox="1"/>
          <p:nvPr/>
        </p:nvSpPr>
        <p:spPr>
          <a:xfrm>
            <a:off x="5015200" y="314900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21432" y="873503"/>
            <a:ext cx="54864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5621275" y="0"/>
            <a:ext cx="3539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Problem Restatement</a:t>
            </a:r>
            <a:endParaRPr b="1" i="0" sz="2100" u="none" cap="none" strike="noStrike">
              <a:solidFill>
                <a:srgbClr val="000000"/>
              </a:solidFill>
            </a:endParaRPr>
          </a:p>
        </p:txBody>
      </p:sp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91" name="Google Shape;9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287" y="2787407"/>
            <a:ext cx="1722875" cy="213539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4921309" y="3747825"/>
            <a:ext cx="14787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Lamellar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Period</a:t>
            </a:r>
            <a:endParaRPr b="1" sz="1800"/>
          </a:p>
        </p:txBody>
      </p:sp>
      <p:cxnSp>
        <p:nvCxnSpPr>
          <p:cNvPr id="93" name="Google Shape;93;p3"/>
          <p:cNvCxnSpPr/>
          <p:nvPr/>
        </p:nvCxnSpPr>
        <p:spPr>
          <a:xfrm flipH="1">
            <a:off x="6658013" y="3674475"/>
            <a:ext cx="9900" cy="885600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" name="Google Shape;94;p3"/>
          <p:cNvSpPr txBox="1"/>
          <p:nvPr/>
        </p:nvSpPr>
        <p:spPr>
          <a:xfrm>
            <a:off x="1071763" y="4147298"/>
            <a:ext cx="19827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Interaction Parameter</a:t>
            </a:r>
            <a:endParaRPr b="1" sz="1800"/>
          </a:p>
        </p:txBody>
      </p:sp>
      <p:grpSp>
        <p:nvGrpSpPr>
          <p:cNvPr id="95" name="Google Shape;95;p3"/>
          <p:cNvGrpSpPr/>
          <p:nvPr/>
        </p:nvGrpSpPr>
        <p:grpSpPr>
          <a:xfrm>
            <a:off x="1150558" y="3417440"/>
            <a:ext cx="1825131" cy="483913"/>
            <a:chOff x="848783" y="4146115"/>
            <a:chExt cx="1825131" cy="483913"/>
          </a:xfrm>
        </p:grpSpPr>
        <p:sp>
          <p:nvSpPr>
            <p:cNvPr id="96" name="Google Shape;96;p3"/>
            <p:cNvSpPr/>
            <p:nvPr/>
          </p:nvSpPr>
          <p:spPr>
            <a:xfrm>
              <a:off x="848783" y="4146115"/>
              <a:ext cx="483900" cy="483900"/>
            </a:xfrm>
            <a:prstGeom prst="ellipse">
              <a:avLst/>
            </a:prstGeom>
            <a:solidFill>
              <a:srgbClr val="E84A2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4A27"/>
                </a:solidFill>
                <a:highlight>
                  <a:srgbClr val="E84A27"/>
                </a:highlight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190014" y="4146128"/>
              <a:ext cx="483900" cy="483900"/>
            </a:xfrm>
            <a:prstGeom prst="ellipse">
              <a:avLst/>
            </a:prstGeom>
            <a:solidFill>
              <a:srgbClr val="4E2A8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" name="Google Shape;98;p3"/>
            <p:cNvCxnSpPr>
              <a:stCxn id="96" idx="6"/>
              <a:endCxn id="97" idx="2"/>
            </p:cNvCxnSpPr>
            <p:nvPr/>
          </p:nvCxnSpPr>
          <p:spPr>
            <a:xfrm>
              <a:off x="1332683" y="4388065"/>
              <a:ext cx="8574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99" name="Google Shape;99;p3"/>
          <p:cNvSpPr txBox="1"/>
          <p:nvPr/>
        </p:nvSpPr>
        <p:spPr>
          <a:xfrm>
            <a:off x="2066038" y="4015450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4745309" y="1645770"/>
            <a:ext cx="397200" cy="3972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5396377" y="1645770"/>
            <a:ext cx="397200" cy="3972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6047446" y="1645770"/>
            <a:ext cx="397200" cy="3972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698514" y="1645770"/>
            <a:ext cx="397200" cy="397200"/>
          </a:xfrm>
          <a:prstGeom prst="ellipse">
            <a:avLst/>
          </a:prstGeom>
          <a:solidFill>
            <a:srgbClr val="4E2A84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7349582" y="1645770"/>
            <a:ext cx="397200" cy="397200"/>
          </a:xfrm>
          <a:prstGeom prst="ellipse">
            <a:avLst/>
          </a:prstGeom>
          <a:solidFill>
            <a:srgbClr val="4E2A84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891104" y="2085545"/>
            <a:ext cx="2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2847079" y="2085545"/>
            <a:ext cx="3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3442319" y="2085545"/>
            <a:ext cx="3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4"/>
          <p:cNvGrpSpPr/>
          <p:nvPr/>
        </p:nvGrpSpPr>
        <p:grpSpPr>
          <a:xfrm>
            <a:off x="833438" y="2410452"/>
            <a:ext cx="7477003" cy="2418650"/>
            <a:chOff x="272125" y="1827939"/>
            <a:chExt cx="8856212" cy="2732411"/>
          </a:xfrm>
        </p:grpSpPr>
        <p:sp>
          <p:nvSpPr>
            <p:cNvPr id="113" name="Google Shape;113;p4"/>
            <p:cNvSpPr/>
            <p:nvPr/>
          </p:nvSpPr>
          <p:spPr>
            <a:xfrm>
              <a:off x="272125" y="2388650"/>
              <a:ext cx="8487000" cy="217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" name="Google Shape;114;p4"/>
            <p:cNvGrpSpPr/>
            <p:nvPr/>
          </p:nvGrpSpPr>
          <p:grpSpPr>
            <a:xfrm>
              <a:off x="644675" y="2762975"/>
              <a:ext cx="1686850" cy="562200"/>
              <a:chOff x="3669675" y="1989100"/>
              <a:chExt cx="1686850" cy="5622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3669675" y="198910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E84A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4232000" y="198910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4794325" y="198910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4"/>
            <p:cNvGrpSpPr/>
            <p:nvPr/>
          </p:nvGrpSpPr>
          <p:grpSpPr>
            <a:xfrm>
              <a:off x="2592275" y="2762975"/>
              <a:ext cx="1686850" cy="562200"/>
              <a:chOff x="3669675" y="2829750"/>
              <a:chExt cx="1686850" cy="56220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3669675" y="282975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E84A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4232000" y="282975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4794325" y="282975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4"/>
            <p:cNvGrpSpPr/>
            <p:nvPr/>
          </p:nvGrpSpPr>
          <p:grpSpPr>
            <a:xfrm>
              <a:off x="4634063" y="2734225"/>
              <a:ext cx="1686850" cy="562200"/>
              <a:chOff x="3669675" y="2829750"/>
              <a:chExt cx="1686850" cy="562200"/>
            </a:xfrm>
          </p:grpSpPr>
          <p:sp>
            <p:nvSpPr>
              <p:cNvPr id="123" name="Google Shape;123;p4"/>
              <p:cNvSpPr/>
              <p:nvPr/>
            </p:nvSpPr>
            <p:spPr>
              <a:xfrm>
                <a:off x="3669675" y="282975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E84A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4232000" y="282975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4794325" y="282975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4"/>
            <p:cNvGrpSpPr/>
            <p:nvPr/>
          </p:nvGrpSpPr>
          <p:grpSpPr>
            <a:xfrm>
              <a:off x="2592275" y="3726325"/>
              <a:ext cx="1686850" cy="562200"/>
              <a:chOff x="3669675" y="2829750"/>
              <a:chExt cx="1686850" cy="562200"/>
            </a:xfrm>
          </p:grpSpPr>
          <p:sp>
            <p:nvSpPr>
              <p:cNvPr id="127" name="Google Shape;127;p4"/>
              <p:cNvSpPr/>
              <p:nvPr/>
            </p:nvSpPr>
            <p:spPr>
              <a:xfrm>
                <a:off x="3669675" y="282975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E84A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4232000" y="282975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4794325" y="282975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6777325" y="1827939"/>
              <a:ext cx="2351012" cy="562200"/>
              <a:chOff x="6906775" y="1827939"/>
              <a:chExt cx="2351012" cy="5622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6906775" y="1827939"/>
                <a:ext cx="1981799" cy="56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 txBox="1"/>
              <p:nvPr/>
            </p:nvSpPr>
            <p:spPr>
              <a:xfrm>
                <a:off x="6933987" y="1878199"/>
                <a:ext cx="2323800" cy="4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</a:rPr>
                  <a:t>Sliding Window </a:t>
                </a:r>
                <a:endParaRPr b="1" i="0" sz="1600" u="none" cap="none" strike="noStrik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" name="Google Shape;133;p4"/>
            <p:cNvGrpSpPr/>
            <p:nvPr/>
          </p:nvGrpSpPr>
          <p:grpSpPr>
            <a:xfrm>
              <a:off x="644663" y="3726325"/>
              <a:ext cx="1686850" cy="562200"/>
              <a:chOff x="3669675" y="1989100"/>
              <a:chExt cx="1686850" cy="562200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3669675" y="198910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E84A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4232000" y="198910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4794325" y="198910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4"/>
            <p:cNvGrpSpPr/>
            <p:nvPr/>
          </p:nvGrpSpPr>
          <p:grpSpPr>
            <a:xfrm>
              <a:off x="4665463" y="3726325"/>
              <a:ext cx="1686850" cy="562200"/>
              <a:chOff x="3669675" y="1989100"/>
              <a:chExt cx="1686850" cy="562200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3669675" y="198910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E84A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4232000" y="198910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4794325" y="198910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4"/>
            <p:cNvGrpSpPr/>
            <p:nvPr/>
          </p:nvGrpSpPr>
          <p:grpSpPr>
            <a:xfrm>
              <a:off x="6675863" y="2734225"/>
              <a:ext cx="1686850" cy="562200"/>
              <a:chOff x="3669675" y="1989100"/>
              <a:chExt cx="1686850" cy="562200"/>
            </a:xfrm>
          </p:grpSpPr>
          <p:sp>
            <p:nvSpPr>
              <p:cNvPr id="142" name="Google Shape;142;p4"/>
              <p:cNvSpPr/>
              <p:nvPr/>
            </p:nvSpPr>
            <p:spPr>
              <a:xfrm>
                <a:off x="3669675" y="198910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E84A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4232000" y="198910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4794325" y="1989100"/>
                <a:ext cx="562200" cy="562200"/>
              </a:xfrm>
              <a:prstGeom prst="rect">
                <a:avLst/>
              </a:prstGeom>
              <a:solidFill>
                <a:srgbClr val="E84A27">
                  <a:alpha val="74509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6675863" y="3726325"/>
              <a:ext cx="1686850" cy="562200"/>
              <a:chOff x="3669675" y="1989100"/>
              <a:chExt cx="1686850" cy="562200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3669675" y="198910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E84A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4232000" y="198910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4794325" y="1989100"/>
                <a:ext cx="562200" cy="562200"/>
              </a:xfrm>
              <a:prstGeom prst="rect">
                <a:avLst/>
              </a:prstGeom>
              <a:solidFill>
                <a:srgbClr val="4E2A84">
                  <a:alpha val="69803"/>
                </a:srgbClr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49" name="Google Shape;149;p4"/>
          <p:cNvCxnSpPr/>
          <p:nvPr/>
        </p:nvCxnSpPr>
        <p:spPr>
          <a:xfrm>
            <a:off x="2734375" y="1364062"/>
            <a:ext cx="0" cy="119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0" name="Google Shape;150;p4"/>
          <p:cNvSpPr txBox="1"/>
          <p:nvPr/>
        </p:nvSpPr>
        <p:spPr>
          <a:xfrm>
            <a:off x="2862680" y="1162556"/>
            <a:ext cx="2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3512905" y="1162556"/>
            <a:ext cx="2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6895669" y="0"/>
            <a:ext cx="2265308" cy="3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Algorithm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21432" y="873503"/>
            <a:ext cx="54864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4115054" y="1648631"/>
            <a:ext cx="397200" cy="397200"/>
          </a:xfrm>
          <a:prstGeom prst="ellipse">
            <a:avLst/>
          </a:prstGeom>
          <a:solidFill>
            <a:srgbClr val="4E2A84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2839974" y="1648631"/>
            <a:ext cx="397200" cy="3972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84A27"/>
              </a:solidFill>
              <a:highlight>
                <a:srgbClr val="E84A2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3491042" y="1648631"/>
            <a:ext cx="397200" cy="397200"/>
          </a:xfrm>
          <a:prstGeom prst="ellipse">
            <a:avLst/>
          </a:prstGeom>
          <a:solidFill>
            <a:srgbClr val="4E2A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886767" y="1648631"/>
            <a:ext cx="397200" cy="397200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537836" y="1648631"/>
            <a:ext cx="397200" cy="397200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2188904" y="1648631"/>
            <a:ext cx="397200" cy="397200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21432" y="396496"/>
            <a:ext cx="933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rgbClr val="000000"/>
                </a:solidFill>
              </a:rPr>
              <a:t>Sliding window </a:t>
            </a:r>
            <a:r>
              <a:rPr b="1" lang="en" sz="1900"/>
              <a:t>-</a:t>
            </a:r>
            <a:r>
              <a:rPr b="1" i="0" lang="en" sz="1900" u="none" cap="none" strike="noStrike">
                <a:solidFill>
                  <a:srgbClr val="000000"/>
                </a:solidFill>
              </a:rPr>
              <a:t> extract monomer sequence features</a:t>
            </a:r>
            <a:endParaRPr b="1" i="0" sz="1900" u="none" cap="none" strike="noStrike">
              <a:solidFill>
                <a:srgbClr val="000000"/>
              </a:solidFill>
            </a:endParaRPr>
          </a:p>
        </p:txBody>
      </p:sp>
      <p:sp>
        <p:nvSpPr>
          <p:cNvPr id="161" name="Google Shape;161;p4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79450" y="147515"/>
            <a:ext cx="266130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Sliding Window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3425575" y="296125"/>
            <a:ext cx="15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window size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2368675" y="1617450"/>
            <a:ext cx="74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[0,0,0]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[0,0,1]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[0,0,0]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[0,0,0]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[0,0,1]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[0,0,0]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[0,0,0]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[0,0,1]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5"/>
          <p:cNvCxnSpPr>
            <a:endCxn id="168" idx="0"/>
          </p:cNvCxnSpPr>
          <p:nvPr/>
        </p:nvCxnSpPr>
        <p:spPr>
          <a:xfrm flipH="1">
            <a:off x="2740825" y="773250"/>
            <a:ext cx="1178100" cy="8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5"/>
          <p:cNvCxnSpPr/>
          <p:nvPr/>
        </p:nvCxnSpPr>
        <p:spPr>
          <a:xfrm flipH="1">
            <a:off x="1546075" y="757813"/>
            <a:ext cx="1879500" cy="8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5"/>
          <p:cNvSpPr txBox="1"/>
          <p:nvPr/>
        </p:nvSpPr>
        <p:spPr>
          <a:xfrm>
            <a:off x="1068325" y="1567525"/>
            <a:ext cx="59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[0,0]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2395750" y="727075"/>
            <a:ext cx="3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3080575" y="851925"/>
            <a:ext cx="3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5070100" y="882675"/>
            <a:ext cx="3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6206725" y="326875"/>
            <a:ext cx="3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5160600" y="649425"/>
            <a:ext cx="2875500" cy="33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5"/>
          <p:cNvSpPr txBox="1"/>
          <p:nvPr/>
        </p:nvSpPr>
        <p:spPr>
          <a:xfrm>
            <a:off x="958075" y="2614225"/>
            <a:ext cx="8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5802825" y="1471325"/>
            <a:ext cx="10200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0, 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0, 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1, 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1, 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0, 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0, 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1, 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1, 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0, 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0, 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1, 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1, 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0, 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0, 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1, 0]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1, 1]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5"/>
          <p:cNvCxnSpPr/>
          <p:nvPr/>
        </p:nvCxnSpPr>
        <p:spPr>
          <a:xfrm>
            <a:off x="4326800" y="784150"/>
            <a:ext cx="1411500" cy="8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5"/>
          <p:cNvSpPr txBox="1"/>
          <p:nvPr/>
        </p:nvSpPr>
        <p:spPr>
          <a:xfrm>
            <a:off x="2335075" y="3534200"/>
            <a:ext cx="8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8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7222050" y="4630350"/>
            <a:ext cx="9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8089025" y="296125"/>
            <a:ext cx="9384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0, 0,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0, 0,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0, 1,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0, 1,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1, 0,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1, 0,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1, 1,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0, 1, 1,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0, 0,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0, 0,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0, 1,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0, 1,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1, 0,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1, 0,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1, 1,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 1, 1, 1,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0, 0,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0, 0,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0, 1,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0, 1,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1, 0,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1, 0,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1, 1,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0, 1, 1,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0, 0,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0, 0,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0, 1,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0, 1,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1, 0,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1, 0,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1, 1, 0]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1, 1, 1, 1]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4928875" y="4630350"/>
            <a:ext cx="10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16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21432" y="623468"/>
            <a:ext cx="27432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6895669" y="0"/>
            <a:ext cx="22653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Algorithm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/>
          <p:nvPr/>
        </p:nvSpPr>
        <p:spPr>
          <a:xfrm>
            <a:off x="21432" y="873503"/>
            <a:ext cx="54864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12344" y="416296"/>
            <a:ext cx="933882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Non-linear kernel functions </a:t>
            </a:r>
            <a:r>
              <a:rPr b="1" lang="en" sz="1800"/>
              <a:t>-</a:t>
            </a:r>
            <a:r>
              <a:rPr b="1" i="0" lang="en" sz="1800" u="none" cap="none" strike="noStrike">
                <a:solidFill>
                  <a:srgbClr val="000000"/>
                </a:solidFill>
              </a:rPr>
              <a:t> preprocess monomer sequences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599977" y="1063305"/>
            <a:ext cx="28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i="0" lang="en" sz="1800" u="none" cap="none" strike="noStrike">
                <a:solidFill>
                  <a:srgbClr val="000000"/>
                </a:solidFill>
              </a:rPr>
              <a:t>Exponential kernels  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5205645" y="1034463"/>
            <a:ext cx="26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</a:t>
            </a:r>
            <a:r>
              <a:rPr i="0" lang="en" sz="1800" u="none" cap="none" strike="noStrike">
                <a:solidFill>
                  <a:srgbClr val="000000"/>
                </a:solidFill>
              </a:rPr>
              <a:t>Cosine kernels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95" name="Google Shape;195;p6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196" name="Google Shape;19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" y="1399175"/>
            <a:ext cx="3604424" cy="270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100" y="1399175"/>
            <a:ext cx="3604424" cy="27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150" y="1063337"/>
            <a:ext cx="831941" cy="4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4575" y="1035210"/>
            <a:ext cx="831950" cy="46023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 txBox="1"/>
          <p:nvPr/>
        </p:nvSpPr>
        <p:spPr>
          <a:xfrm>
            <a:off x="266225" y="4322650"/>
            <a:ext cx="55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Applying the above kernels on monomer sequences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6351175" y="4322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Non-linearity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02" name="Google Shape;202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9424" y="4430378"/>
            <a:ext cx="330075" cy="2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6895669" y="0"/>
            <a:ext cx="22653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Algorithm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866" y="1411845"/>
            <a:ext cx="53435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 txBox="1"/>
          <p:nvPr/>
        </p:nvSpPr>
        <p:spPr>
          <a:xfrm>
            <a:off x="132600" y="1733550"/>
            <a:ext cx="20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</a:rPr>
              <a:t>Monomer sequences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327850" y="2196750"/>
            <a:ext cx="2046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chemeClr val="dk1"/>
                </a:solidFill>
              </a:rPr>
              <a:t>BBBBBCCCCC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7090625" y="1799050"/>
            <a:ext cx="20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</a:rPr>
              <a:t>Monomer sequences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7285875" y="2262250"/>
            <a:ext cx="2046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chemeClr val="dk1"/>
                </a:solidFill>
              </a:rPr>
              <a:t>BBBBBCCCCC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1225" y="1314976"/>
            <a:ext cx="846525" cy="2268825"/>
          </a:xfrm>
          <a:prstGeom prst="rect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7"/>
          <p:cNvSpPr txBox="1"/>
          <p:nvPr/>
        </p:nvSpPr>
        <p:spPr>
          <a:xfrm>
            <a:off x="3523698" y="3710370"/>
            <a:ext cx="3968267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</a:rPr>
              <a:t>Reduced feature vectors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21432" y="873503"/>
            <a:ext cx="54864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12344" y="416296"/>
            <a:ext cx="933882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Variational autoencoder </a:t>
            </a:r>
            <a:r>
              <a:rPr b="1" lang="en" sz="1800"/>
              <a:t>-</a:t>
            </a:r>
            <a:r>
              <a:rPr b="1" i="0" lang="en" sz="1800" u="none" cap="none" strike="noStrike">
                <a:solidFill>
                  <a:srgbClr val="000000"/>
                </a:solidFill>
              </a:rPr>
              <a:t> extract features from monomer sequences</a:t>
            </a:r>
            <a:endParaRPr b="1"/>
          </a:p>
        </p:txBody>
      </p:sp>
      <p:sp>
        <p:nvSpPr>
          <p:cNvPr id="217" name="Google Shape;217;p7"/>
          <p:cNvSpPr txBox="1"/>
          <p:nvPr/>
        </p:nvSpPr>
        <p:spPr>
          <a:xfrm>
            <a:off x="6895669" y="0"/>
            <a:ext cx="2265308" cy="3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Algorithm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18" name="Google Shape;218;p7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/>
        </p:nvSpPr>
        <p:spPr>
          <a:xfrm>
            <a:off x="3538980" y="1204827"/>
            <a:ext cx="1053300" cy="40007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Conv1d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3538980" y="131027"/>
            <a:ext cx="1053300" cy="40007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Google Shape;225;p8"/>
          <p:cNvCxnSpPr>
            <a:stCxn id="224" idx="2"/>
            <a:endCxn id="223" idx="0"/>
          </p:cNvCxnSpPr>
          <p:nvPr/>
        </p:nvCxnSpPr>
        <p:spPr>
          <a:xfrm>
            <a:off x="4065630" y="531106"/>
            <a:ext cx="0" cy="6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8"/>
          <p:cNvCxnSpPr>
            <a:stCxn id="223" idx="2"/>
          </p:cNvCxnSpPr>
          <p:nvPr/>
        </p:nvCxnSpPr>
        <p:spPr>
          <a:xfrm>
            <a:off x="4065630" y="1604906"/>
            <a:ext cx="0" cy="12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8"/>
          <p:cNvSpPr txBox="1"/>
          <p:nvPr/>
        </p:nvSpPr>
        <p:spPr>
          <a:xfrm>
            <a:off x="2578530" y="2841627"/>
            <a:ext cx="2974200" cy="40007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Connected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8" name="Google Shape;228;p8"/>
          <p:cNvCxnSpPr/>
          <p:nvPr/>
        </p:nvCxnSpPr>
        <p:spPr>
          <a:xfrm>
            <a:off x="2953174" y="2223266"/>
            <a:ext cx="111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9" name="Google Shape;229;p8"/>
          <p:cNvSpPr txBox="1"/>
          <p:nvPr/>
        </p:nvSpPr>
        <p:spPr>
          <a:xfrm>
            <a:off x="926817" y="2012009"/>
            <a:ext cx="1982700" cy="40007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Parameter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0" name="Google Shape;230;p8"/>
          <p:cNvCxnSpPr/>
          <p:nvPr/>
        </p:nvCxnSpPr>
        <p:spPr>
          <a:xfrm rot="10800000">
            <a:off x="4072774" y="1861192"/>
            <a:ext cx="101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p8"/>
          <p:cNvSpPr txBox="1"/>
          <p:nvPr/>
        </p:nvSpPr>
        <p:spPr>
          <a:xfrm>
            <a:off x="5116250" y="1654612"/>
            <a:ext cx="3563408" cy="40007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/ Cosine Kernel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2872080" y="3751452"/>
            <a:ext cx="2387100" cy="40007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Connected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" name="Google Shape;233;p8"/>
          <p:cNvCxnSpPr/>
          <p:nvPr/>
        </p:nvCxnSpPr>
        <p:spPr>
          <a:xfrm>
            <a:off x="4065630" y="3292452"/>
            <a:ext cx="0" cy="45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8"/>
          <p:cNvCxnSpPr/>
          <p:nvPr/>
        </p:nvCxnSpPr>
        <p:spPr>
          <a:xfrm>
            <a:off x="4065630" y="4232421"/>
            <a:ext cx="0" cy="45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8"/>
          <p:cNvSpPr/>
          <p:nvPr/>
        </p:nvSpPr>
        <p:spPr>
          <a:xfrm>
            <a:off x="3948930" y="4691421"/>
            <a:ext cx="233400" cy="23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4252305" y="4577277"/>
            <a:ext cx="14595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79450" y="147525"/>
            <a:ext cx="297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Nerual Net Architecture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21432" y="623468"/>
            <a:ext cx="2743200" cy="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6895669" y="0"/>
            <a:ext cx="2265308" cy="3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</a:rPr>
              <a:t>Algorithm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240" name="Google Shape;240;p8"/>
          <p:cNvCxnSpPr/>
          <p:nvPr/>
        </p:nvCxnSpPr>
        <p:spPr>
          <a:xfrm rot="10800000">
            <a:off x="4065630" y="2535868"/>
            <a:ext cx="101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1" name="Google Shape;241;p8"/>
          <p:cNvSpPr txBox="1"/>
          <p:nvPr/>
        </p:nvSpPr>
        <p:spPr>
          <a:xfrm>
            <a:off x="5102013" y="2308113"/>
            <a:ext cx="3970553" cy="40007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obtained  using variational autoencoder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8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3200" y="2579350"/>
            <a:ext cx="3008350" cy="21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 txBox="1"/>
          <p:nvPr/>
        </p:nvSpPr>
        <p:spPr>
          <a:xfrm>
            <a:off x="2211223" y="2088750"/>
            <a:ext cx="12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6208413" y="2041025"/>
            <a:ext cx="12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DataSetB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2435775" y="4448150"/>
            <a:ext cx="12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DataSetC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6321750" y="4514425"/>
            <a:ext cx="12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600" y="95175"/>
            <a:ext cx="3008350" cy="2070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252" y="146927"/>
            <a:ext cx="2956247" cy="20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 txBox="1"/>
          <p:nvPr/>
        </p:nvSpPr>
        <p:spPr>
          <a:xfrm>
            <a:off x="2211225" y="1552000"/>
            <a:ext cx="22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Sliding Window+Kernel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6072525" y="1493675"/>
            <a:ext cx="22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Sliding Window+Kernel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6138425" y="3990400"/>
            <a:ext cx="22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Sliding Window+Kernel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0" y="4514425"/>
            <a:ext cx="25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 epoch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0.01 learning rate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6895669" y="0"/>
            <a:ext cx="2265308" cy="3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Results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14814" y="4784356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260" name="Google Shape;26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3250" y="2502724"/>
            <a:ext cx="3206306" cy="20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9"/>
          <p:cNvSpPr txBox="1"/>
          <p:nvPr/>
        </p:nvSpPr>
        <p:spPr>
          <a:xfrm>
            <a:off x="2435775" y="3873000"/>
            <a:ext cx="20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Window+VAE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Seonghwan Kim</dc:creator>
</cp:coreProperties>
</file>