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7" r:id="rId27"/>
    <p:sldId id="284" r:id="rId28"/>
    <p:sldId id="285" r:id="rId29"/>
    <p:sldId id="286" r:id="rId30"/>
    <p:sldId id="288" r:id="rId31"/>
    <p:sldId id="289" r:id="rId32"/>
    <p:sldId id="291" r:id="rId33"/>
    <p:sldId id="292" r:id="rId34"/>
    <p:sldId id="293" r:id="rId35"/>
    <p:sldId id="299" r:id="rId36"/>
    <p:sldId id="294" r:id="rId37"/>
    <p:sldId id="296" r:id="rId38"/>
    <p:sldId id="297" r:id="rId39"/>
    <p:sldId id="298" r:id="rId40"/>
    <p:sldId id="280" r:id="rId41"/>
    <p:sldId id="281" r:id="rId42"/>
    <p:sldId id="290" r:id="rId43"/>
    <p:sldId id="295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Probabilistic Graphical Model </a:t>
            </a:r>
            <a:r>
              <a:rPr lang="zh-TW" altLang="en-US" sz="1600" dirty="0"/>
              <a:t>是什麼</a:t>
            </a:r>
            <a:r>
              <a:rPr lang="en-US" altLang="zh-TW" sz="1600" dirty="0"/>
              <a:t>?</a:t>
            </a:r>
            <a:endParaRPr lang="zh-CN" altLang="en-US" sz="1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ZhiShengChen</a:t>
            </a:r>
            <a:endParaRPr lang="en-US" altLang="zh-CN" dirty="0"/>
          </a:p>
          <a:p>
            <a:r>
              <a:rPr lang="en-US" altLang="zh-CN" dirty="0"/>
              <a:t>2018/06/11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43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altLang="zh-CN" dirty="0"/>
                  <a:t> ?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NO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Can easily find a counter example</a:t>
                </a:r>
              </a:p>
              <a:p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|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𝑧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?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YES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dirty="0"/>
              <a:t>2: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331640" y="548680"/>
            <a:ext cx="3168352" cy="648072"/>
            <a:chOff x="1231989" y="4342204"/>
            <a:chExt cx="3168352" cy="648072"/>
          </a:xfrm>
        </p:grpSpPr>
        <p:sp>
          <p:nvSpPr>
            <p:cNvPr id="18" name="椭圆 17"/>
            <p:cNvSpPr/>
            <p:nvPr/>
          </p:nvSpPr>
          <p:spPr>
            <a:xfrm>
              <a:off x="1231989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x</a:t>
              </a:r>
              <a:endParaRPr lang="zh-CN" altLang="en-US" sz="3200" baseline="-250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680261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y</a:t>
              </a:r>
              <a:endParaRPr lang="zh-CN" altLang="en-US" sz="3200" baseline="-25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2439402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z</a:t>
              </a:r>
              <a:endParaRPr lang="zh-CN" altLang="en-US" sz="3200" baseline="-25000" dirty="0"/>
            </a:p>
          </p:txBody>
        </p:sp>
        <p:cxnSp>
          <p:nvCxnSpPr>
            <p:cNvPr id="21" name="直接箭头连接符 20"/>
            <p:cNvCxnSpPr>
              <a:stCxn id="20" idx="6"/>
              <a:endCxn id="19" idx="2"/>
            </p:cNvCxnSpPr>
            <p:nvPr/>
          </p:nvCxnSpPr>
          <p:spPr>
            <a:xfrm>
              <a:off x="3159482" y="4666240"/>
              <a:ext cx="520779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20" idx="2"/>
              <a:endCxn id="18" idx="6"/>
            </p:cNvCxnSpPr>
            <p:nvPr/>
          </p:nvCxnSpPr>
          <p:spPr>
            <a:xfrm flipH="1">
              <a:off x="1952069" y="4666240"/>
              <a:ext cx="487333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109310" y="548680"/>
            <a:ext cx="3168352" cy="648072"/>
            <a:chOff x="1231989" y="4342204"/>
            <a:chExt cx="3168352" cy="648072"/>
          </a:xfrm>
        </p:grpSpPr>
        <p:sp>
          <p:nvSpPr>
            <p:cNvPr id="24" name="椭圆 23"/>
            <p:cNvSpPr/>
            <p:nvPr/>
          </p:nvSpPr>
          <p:spPr>
            <a:xfrm>
              <a:off x="1231989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x</a:t>
              </a:r>
              <a:endParaRPr lang="zh-CN" altLang="en-US" sz="3200" baseline="-250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3680261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y</a:t>
              </a:r>
              <a:endParaRPr lang="zh-CN" altLang="en-US" sz="3200" baseline="-25000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439402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z</a:t>
              </a:r>
              <a:endParaRPr lang="zh-CN" altLang="en-US" sz="3200" baseline="-25000" dirty="0"/>
            </a:p>
          </p:txBody>
        </p:sp>
        <p:cxnSp>
          <p:nvCxnSpPr>
            <p:cNvPr id="27" name="直接箭头连接符 26"/>
            <p:cNvCxnSpPr>
              <a:stCxn id="26" idx="6"/>
              <a:endCxn id="25" idx="2"/>
            </p:cNvCxnSpPr>
            <p:nvPr/>
          </p:nvCxnSpPr>
          <p:spPr>
            <a:xfrm>
              <a:off x="3159482" y="4666240"/>
              <a:ext cx="520779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6" idx="2"/>
              <a:endCxn id="24" idx="6"/>
            </p:cNvCxnSpPr>
            <p:nvPr/>
          </p:nvCxnSpPr>
          <p:spPr>
            <a:xfrm flipH="1">
              <a:off x="1952069" y="4666240"/>
              <a:ext cx="487333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419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altLang="zh-CN" dirty="0"/>
                  <a:t> ?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YES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|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𝑧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?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NO</a:t>
                </a:r>
              </a:p>
              <a:p>
                <a:pPr lvl="1"/>
                <a:r>
                  <a:rPr lang="en-US" altLang="zh-CN" dirty="0"/>
                  <a:t>Can easily find a counter example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This case is called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v-structure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dirty="0"/>
              <a:t>3: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331640" y="548680"/>
            <a:ext cx="3168352" cy="648072"/>
            <a:chOff x="1231989" y="4342204"/>
            <a:chExt cx="3168352" cy="648072"/>
          </a:xfrm>
        </p:grpSpPr>
        <p:sp>
          <p:nvSpPr>
            <p:cNvPr id="18" name="椭圆 17"/>
            <p:cNvSpPr/>
            <p:nvPr/>
          </p:nvSpPr>
          <p:spPr>
            <a:xfrm>
              <a:off x="1231989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x</a:t>
              </a:r>
              <a:endParaRPr lang="zh-CN" altLang="en-US" sz="3200" baseline="-250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680261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y</a:t>
              </a:r>
              <a:endParaRPr lang="zh-CN" altLang="en-US" sz="3200" baseline="-25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2439402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z</a:t>
              </a:r>
              <a:endParaRPr lang="zh-CN" altLang="en-US" sz="3200" baseline="-25000" dirty="0"/>
            </a:p>
          </p:txBody>
        </p:sp>
        <p:cxnSp>
          <p:nvCxnSpPr>
            <p:cNvPr id="21" name="直接箭头连接符 20"/>
            <p:cNvCxnSpPr>
              <a:stCxn id="19" idx="2"/>
              <a:endCxn id="20" idx="6"/>
            </p:cNvCxnSpPr>
            <p:nvPr/>
          </p:nvCxnSpPr>
          <p:spPr>
            <a:xfrm flipH="1">
              <a:off x="3159482" y="4666240"/>
              <a:ext cx="520779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8" idx="6"/>
              <a:endCxn id="20" idx="2"/>
            </p:cNvCxnSpPr>
            <p:nvPr/>
          </p:nvCxnSpPr>
          <p:spPr>
            <a:xfrm>
              <a:off x="1952069" y="4666240"/>
              <a:ext cx="487333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109310" y="548680"/>
            <a:ext cx="3168352" cy="648072"/>
            <a:chOff x="1231989" y="4342204"/>
            <a:chExt cx="3168352" cy="648072"/>
          </a:xfrm>
        </p:grpSpPr>
        <p:sp>
          <p:nvSpPr>
            <p:cNvPr id="24" name="椭圆 23"/>
            <p:cNvSpPr/>
            <p:nvPr/>
          </p:nvSpPr>
          <p:spPr>
            <a:xfrm>
              <a:off x="1231989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x</a:t>
              </a:r>
              <a:endParaRPr lang="zh-CN" altLang="en-US" sz="3200" baseline="-250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3680261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y</a:t>
              </a:r>
              <a:endParaRPr lang="zh-CN" altLang="en-US" sz="3200" baseline="-25000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439402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z</a:t>
              </a:r>
              <a:endParaRPr lang="zh-CN" altLang="en-US" sz="3200" baseline="-25000" dirty="0"/>
            </a:p>
          </p:txBody>
        </p:sp>
        <p:cxnSp>
          <p:nvCxnSpPr>
            <p:cNvPr id="27" name="直接箭头连接符 26"/>
            <p:cNvCxnSpPr>
              <a:stCxn id="25" idx="2"/>
              <a:endCxn id="26" idx="6"/>
            </p:cNvCxnSpPr>
            <p:nvPr/>
          </p:nvCxnSpPr>
          <p:spPr>
            <a:xfrm flipH="1">
              <a:off x="3159482" y="4666240"/>
              <a:ext cx="520779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4" idx="6"/>
              <a:endCxn id="26" idx="2"/>
            </p:cNvCxnSpPr>
            <p:nvPr/>
          </p:nvCxnSpPr>
          <p:spPr>
            <a:xfrm>
              <a:off x="1952069" y="4666240"/>
              <a:ext cx="487333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155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Active Trail in BN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3 nodes can be extended to V nodes for a trail: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</a:rPr>
                      <m:t>⋯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𝑉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Given a trail, can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influence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CN" dirty="0"/>
                  <a:t> given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en-US" altLang="zh-CN" dirty="0"/>
                  <a:t>N</a:t>
                </a:r>
              </a:p>
              <a:p>
                <a:pPr lvl="1"/>
                <a:r>
                  <a:rPr lang="en-US" altLang="zh-CN" dirty="0"/>
                  <a:t>Y</a:t>
                </a:r>
              </a:p>
              <a:p>
                <a:pPr lvl="1"/>
                <a:r>
                  <a:rPr lang="en-US" altLang="zh-CN" dirty="0"/>
                  <a:t>N</a:t>
                </a:r>
              </a:p>
              <a:p>
                <a:pPr lvl="1"/>
                <a:r>
                  <a:rPr lang="en-US" altLang="zh-CN" dirty="0"/>
                  <a:t>N</a:t>
                </a:r>
              </a:p>
              <a:p>
                <a:pPr lvl="1"/>
                <a:r>
                  <a:rPr lang="en-US" altLang="zh-CN" dirty="0"/>
                  <a:t>Y</a:t>
                </a:r>
              </a:p>
              <a:p>
                <a:r>
                  <a:rPr lang="en-US" altLang="zh-CN" dirty="0"/>
                  <a:t>If answer is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Y</a:t>
                </a:r>
                <a:r>
                  <a:rPr lang="en-US" altLang="zh-CN" dirty="0"/>
                  <a:t>, we call it active trail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1">
                <a:blip r:embed="rId2"/>
                <a:stretch>
                  <a:fillRect l="-1630" t="-1587" r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1760848" y="3228999"/>
            <a:ext cx="2664296" cy="360040"/>
            <a:chOff x="1187624" y="2780928"/>
            <a:chExt cx="2664296" cy="360040"/>
          </a:xfrm>
        </p:grpSpPr>
        <p:sp>
          <p:nvSpPr>
            <p:cNvPr id="4" name="椭圆 3"/>
            <p:cNvSpPr/>
            <p:nvPr/>
          </p:nvSpPr>
          <p:spPr>
            <a:xfrm>
              <a:off x="1187624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1943708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4" idx="6"/>
              <a:endCxn id="5" idx="2"/>
            </p:cNvCxnSpPr>
            <p:nvPr/>
          </p:nvCxnSpPr>
          <p:spPr>
            <a:xfrm>
              <a:off x="1547664" y="2960948"/>
              <a:ext cx="396044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2699792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z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5" idx="6"/>
              <a:endCxn id="11" idx="2"/>
            </p:cNvCxnSpPr>
            <p:nvPr/>
          </p:nvCxnSpPr>
          <p:spPr>
            <a:xfrm>
              <a:off x="2303748" y="2960948"/>
              <a:ext cx="396044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3491880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y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11" idx="6"/>
              <a:endCxn id="16" idx="2"/>
            </p:cNvCxnSpPr>
            <p:nvPr/>
          </p:nvCxnSpPr>
          <p:spPr>
            <a:xfrm>
              <a:off x="3059832" y="2960948"/>
              <a:ext cx="432048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1760848" y="3753036"/>
            <a:ext cx="2664296" cy="360040"/>
            <a:chOff x="1187624" y="2780928"/>
            <a:chExt cx="2664296" cy="360040"/>
          </a:xfrm>
        </p:grpSpPr>
        <p:sp>
          <p:nvSpPr>
            <p:cNvPr id="28" name="椭圆 27"/>
            <p:cNvSpPr/>
            <p:nvPr/>
          </p:nvSpPr>
          <p:spPr>
            <a:xfrm>
              <a:off x="1187624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1943708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cxnSpLocks/>
              <a:stCxn id="29" idx="2"/>
              <a:endCxn id="28" idx="6"/>
            </p:cNvCxnSpPr>
            <p:nvPr/>
          </p:nvCxnSpPr>
          <p:spPr>
            <a:xfrm flipH="1">
              <a:off x="1547664" y="2960948"/>
              <a:ext cx="396044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2699792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2" name="直接箭头连接符 31"/>
            <p:cNvCxnSpPr>
              <a:stCxn id="31" idx="2"/>
              <a:endCxn id="29" idx="6"/>
            </p:cNvCxnSpPr>
            <p:nvPr/>
          </p:nvCxnSpPr>
          <p:spPr>
            <a:xfrm flipH="1">
              <a:off x="2303748" y="2960948"/>
              <a:ext cx="396044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3491880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y</a:t>
              </a:r>
              <a:endParaRPr lang="zh-CN" altLang="en-US" dirty="0"/>
            </a:p>
          </p:txBody>
        </p:sp>
        <p:cxnSp>
          <p:nvCxnSpPr>
            <p:cNvPr id="34" name="直接箭头连接符 33"/>
            <p:cNvCxnSpPr>
              <a:stCxn id="31" idx="6"/>
              <a:endCxn id="33" idx="2"/>
            </p:cNvCxnSpPr>
            <p:nvPr/>
          </p:nvCxnSpPr>
          <p:spPr>
            <a:xfrm>
              <a:off x="3059832" y="2960948"/>
              <a:ext cx="432048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1760848" y="4257092"/>
            <a:ext cx="2664296" cy="360040"/>
            <a:chOff x="1187624" y="2780928"/>
            <a:chExt cx="2664296" cy="360040"/>
          </a:xfrm>
        </p:grpSpPr>
        <p:sp>
          <p:nvSpPr>
            <p:cNvPr id="39" name="椭圆 38"/>
            <p:cNvSpPr/>
            <p:nvPr/>
          </p:nvSpPr>
          <p:spPr>
            <a:xfrm>
              <a:off x="1187624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43708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箭头连接符 40"/>
            <p:cNvCxnSpPr>
              <a:cxnSpLocks/>
              <a:stCxn id="40" idx="2"/>
              <a:endCxn id="39" idx="6"/>
            </p:cNvCxnSpPr>
            <p:nvPr/>
          </p:nvCxnSpPr>
          <p:spPr>
            <a:xfrm flipH="1">
              <a:off x="1547664" y="2960948"/>
              <a:ext cx="396044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2699792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z</a:t>
              </a:r>
              <a:endParaRPr lang="zh-CN" altLang="en-US" dirty="0"/>
            </a:p>
          </p:txBody>
        </p:sp>
        <p:cxnSp>
          <p:nvCxnSpPr>
            <p:cNvPr id="43" name="直接箭头连接符 42"/>
            <p:cNvCxnSpPr>
              <a:stCxn id="42" idx="2"/>
              <a:endCxn id="40" idx="6"/>
            </p:cNvCxnSpPr>
            <p:nvPr/>
          </p:nvCxnSpPr>
          <p:spPr>
            <a:xfrm flipH="1">
              <a:off x="2303748" y="2960948"/>
              <a:ext cx="396044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3491880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y</a:t>
              </a:r>
              <a:endParaRPr lang="zh-CN" altLang="en-US" dirty="0"/>
            </a:p>
          </p:txBody>
        </p:sp>
        <p:cxnSp>
          <p:nvCxnSpPr>
            <p:cNvPr id="45" name="直接箭头连接符 44"/>
            <p:cNvCxnSpPr>
              <a:stCxn id="42" idx="6"/>
              <a:endCxn id="44" idx="2"/>
            </p:cNvCxnSpPr>
            <p:nvPr/>
          </p:nvCxnSpPr>
          <p:spPr>
            <a:xfrm>
              <a:off x="3059832" y="2960948"/>
              <a:ext cx="432048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1760848" y="4797152"/>
            <a:ext cx="2664296" cy="360040"/>
            <a:chOff x="1187624" y="2780928"/>
            <a:chExt cx="2664296" cy="360040"/>
          </a:xfrm>
        </p:grpSpPr>
        <p:sp>
          <p:nvSpPr>
            <p:cNvPr id="70" name="椭圆 69"/>
            <p:cNvSpPr/>
            <p:nvPr/>
          </p:nvSpPr>
          <p:spPr>
            <a:xfrm>
              <a:off x="1187624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71" name="椭圆 70"/>
            <p:cNvSpPr/>
            <p:nvPr/>
          </p:nvSpPr>
          <p:spPr>
            <a:xfrm>
              <a:off x="1943708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箭头连接符 71"/>
            <p:cNvCxnSpPr>
              <a:stCxn id="70" idx="6"/>
              <a:endCxn id="71" idx="2"/>
            </p:cNvCxnSpPr>
            <p:nvPr/>
          </p:nvCxnSpPr>
          <p:spPr>
            <a:xfrm>
              <a:off x="1547664" y="2960948"/>
              <a:ext cx="396044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/>
            <p:cNvSpPr/>
            <p:nvPr/>
          </p:nvSpPr>
          <p:spPr>
            <a:xfrm>
              <a:off x="2699792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4" name="直接箭头连接符 73"/>
            <p:cNvCxnSpPr>
              <a:stCxn id="71" idx="6"/>
              <a:endCxn id="73" idx="2"/>
            </p:cNvCxnSpPr>
            <p:nvPr/>
          </p:nvCxnSpPr>
          <p:spPr>
            <a:xfrm>
              <a:off x="2303748" y="2960948"/>
              <a:ext cx="396044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/>
            <p:cNvSpPr/>
            <p:nvPr/>
          </p:nvSpPr>
          <p:spPr>
            <a:xfrm>
              <a:off x="3491880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y</a:t>
              </a:r>
              <a:endParaRPr lang="zh-CN" altLang="en-US" dirty="0"/>
            </a:p>
          </p:txBody>
        </p:sp>
        <p:cxnSp>
          <p:nvCxnSpPr>
            <p:cNvPr id="76" name="直接箭头连接符 75"/>
            <p:cNvCxnSpPr>
              <a:stCxn id="75" idx="2"/>
              <a:endCxn id="73" idx="6"/>
            </p:cNvCxnSpPr>
            <p:nvPr/>
          </p:nvCxnSpPr>
          <p:spPr>
            <a:xfrm flipH="1">
              <a:off x="3059832" y="2960948"/>
              <a:ext cx="432048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/>
          <p:cNvGrpSpPr/>
          <p:nvPr/>
        </p:nvGrpSpPr>
        <p:grpSpPr>
          <a:xfrm>
            <a:off x="1760848" y="5319210"/>
            <a:ext cx="6303540" cy="972108"/>
            <a:chOff x="1760848" y="4797152"/>
            <a:chExt cx="6303540" cy="972108"/>
          </a:xfrm>
        </p:grpSpPr>
        <p:grpSp>
          <p:nvGrpSpPr>
            <p:cNvPr id="55" name="组合 54"/>
            <p:cNvGrpSpPr/>
            <p:nvPr/>
          </p:nvGrpSpPr>
          <p:grpSpPr>
            <a:xfrm>
              <a:off x="1760848" y="4797152"/>
              <a:ext cx="2664296" cy="360040"/>
              <a:chOff x="1187624" y="2780928"/>
              <a:chExt cx="2664296" cy="360040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187624" y="2780928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943708" y="2780928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箭头连接符 57"/>
              <p:cNvCxnSpPr>
                <a:stCxn id="56" idx="6"/>
                <a:endCxn id="57" idx="2"/>
              </p:cNvCxnSpPr>
              <p:nvPr/>
            </p:nvCxnSpPr>
            <p:spPr>
              <a:xfrm>
                <a:off x="1547664" y="2960948"/>
                <a:ext cx="396044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椭圆 58"/>
              <p:cNvSpPr/>
              <p:nvPr/>
            </p:nvSpPr>
            <p:spPr>
              <a:xfrm>
                <a:off x="2699792" y="2780928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z</a:t>
                </a:r>
                <a:endParaRPr lang="zh-CN" altLang="en-US" dirty="0"/>
              </a:p>
            </p:txBody>
          </p:sp>
          <p:cxnSp>
            <p:nvCxnSpPr>
              <p:cNvPr id="60" name="直接箭头连接符 59"/>
              <p:cNvCxnSpPr>
                <a:stCxn id="57" idx="6"/>
                <a:endCxn id="59" idx="2"/>
              </p:cNvCxnSpPr>
              <p:nvPr/>
            </p:nvCxnSpPr>
            <p:spPr>
              <a:xfrm>
                <a:off x="2303748" y="2960948"/>
                <a:ext cx="396044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椭圆 60"/>
              <p:cNvSpPr/>
              <p:nvPr/>
            </p:nvSpPr>
            <p:spPr>
              <a:xfrm>
                <a:off x="3491880" y="2780928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y</a:t>
                </a:r>
                <a:endParaRPr lang="zh-CN" altLang="en-US" dirty="0"/>
              </a:p>
            </p:txBody>
          </p:sp>
          <p:cxnSp>
            <p:nvCxnSpPr>
              <p:cNvPr id="62" name="直接箭头连接符 61"/>
              <p:cNvCxnSpPr>
                <a:stCxn id="61" idx="2"/>
                <a:endCxn id="59" idx="6"/>
              </p:cNvCxnSpPr>
              <p:nvPr/>
            </p:nvCxnSpPr>
            <p:spPr>
              <a:xfrm flipH="1">
                <a:off x="3059832" y="2960948"/>
                <a:ext cx="432048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/>
            <p:cNvGrpSpPr/>
            <p:nvPr/>
          </p:nvGrpSpPr>
          <p:grpSpPr>
            <a:xfrm>
              <a:off x="5400092" y="4797152"/>
              <a:ext cx="2664296" cy="972108"/>
              <a:chOff x="5220072" y="4437112"/>
              <a:chExt cx="2664296" cy="972108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5220072" y="443711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5976156" y="443711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" name="直接箭头连接符 79"/>
              <p:cNvCxnSpPr>
                <a:stCxn id="78" idx="6"/>
                <a:endCxn id="79" idx="2"/>
              </p:cNvCxnSpPr>
              <p:nvPr/>
            </p:nvCxnSpPr>
            <p:spPr>
              <a:xfrm>
                <a:off x="5580112" y="4617132"/>
                <a:ext cx="396044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椭圆 80"/>
              <p:cNvSpPr/>
              <p:nvPr/>
            </p:nvSpPr>
            <p:spPr>
              <a:xfrm>
                <a:off x="6732240" y="443711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2" name="直接箭头连接符 81"/>
              <p:cNvCxnSpPr>
                <a:stCxn id="79" idx="6"/>
                <a:endCxn id="81" idx="2"/>
              </p:cNvCxnSpPr>
              <p:nvPr/>
            </p:nvCxnSpPr>
            <p:spPr>
              <a:xfrm>
                <a:off x="6336196" y="4617132"/>
                <a:ext cx="396044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椭圆 82"/>
              <p:cNvSpPr/>
              <p:nvPr/>
            </p:nvSpPr>
            <p:spPr>
              <a:xfrm>
                <a:off x="7524328" y="4437112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y</a:t>
                </a:r>
                <a:endParaRPr lang="zh-CN" altLang="en-US" dirty="0"/>
              </a:p>
            </p:txBody>
          </p:sp>
          <p:cxnSp>
            <p:nvCxnSpPr>
              <p:cNvPr id="84" name="直接箭头连接符 83"/>
              <p:cNvCxnSpPr>
                <a:stCxn id="83" idx="2"/>
                <a:endCxn id="81" idx="6"/>
              </p:cNvCxnSpPr>
              <p:nvPr/>
            </p:nvCxnSpPr>
            <p:spPr>
              <a:xfrm flipH="1">
                <a:off x="7092280" y="4617132"/>
                <a:ext cx="432048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椭圆 86"/>
              <p:cNvSpPr/>
              <p:nvPr/>
            </p:nvSpPr>
            <p:spPr>
              <a:xfrm>
                <a:off x="6732240" y="5049180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z</a:t>
                </a:r>
                <a:endParaRPr lang="zh-CN" altLang="en-US" dirty="0"/>
              </a:p>
            </p:txBody>
          </p:sp>
          <p:cxnSp>
            <p:nvCxnSpPr>
              <p:cNvPr id="88" name="直接箭头连接符 87"/>
              <p:cNvCxnSpPr>
                <a:stCxn id="81" idx="4"/>
                <a:endCxn id="87" idx="0"/>
              </p:cNvCxnSpPr>
              <p:nvPr/>
            </p:nvCxnSpPr>
            <p:spPr>
              <a:xfrm>
                <a:off x="6912260" y="4797152"/>
                <a:ext cx="0" cy="252028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右箭头 94"/>
            <p:cNvSpPr/>
            <p:nvPr/>
          </p:nvSpPr>
          <p:spPr>
            <a:xfrm>
              <a:off x="4572000" y="4887162"/>
              <a:ext cx="648072" cy="18002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4644008" y="512989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or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86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d-separation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For a graph G, has N trails from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Given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dirty="0"/>
                  <a:t>, has at least one active trail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influences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Given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altLang="zh-CN" dirty="0"/>
                  <a:t>, no active trail exists</a:t>
                </a:r>
                <a:br>
                  <a:rPr lang="en-US" altLang="zh-CN" dirty="0"/>
                </a:br>
                <a:r>
                  <a:rPr lang="en-US" altLang="zh-CN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d-separated</a:t>
                </a:r>
                <a:r>
                  <a:rPr lang="en-US" altLang="zh-CN" dirty="0"/>
                  <a:t> in G given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/>
                      </a:rPr>
                      <m:t>𝑧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/>
                          </a:rPr>
                          <m:t>sep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𝐺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𝐶𝐼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⊥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>
                            <a:latin typeface="Cambria Math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𝐺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Note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𝐶𝐼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CN" dirty="0"/>
                  <a:t> is for graph,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𝐶𝐼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pdf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1">
                <a:blip r:embed="rId2"/>
                <a:stretch>
                  <a:fillRect l="-1481" t="-2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3072400" y="2762563"/>
            <a:ext cx="2664296" cy="372741"/>
            <a:chOff x="3086646" y="2728200"/>
            <a:chExt cx="2664296" cy="372741"/>
          </a:xfrm>
        </p:grpSpPr>
        <p:sp>
          <p:nvSpPr>
            <p:cNvPr id="4" name="椭圆 3"/>
            <p:cNvSpPr/>
            <p:nvPr/>
          </p:nvSpPr>
          <p:spPr>
            <a:xfrm>
              <a:off x="3086646" y="2734551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5390902" y="2734551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y</a:t>
              </a:r>
              <a:endParaRPr lang="zh-CN" altLang="en-US" dirty="0"/>
            </a:p>
          </p:txBody>
        </p:sp>
        <p:cxnSp>
          <p:nvCxnSpPr>
            <p:cNvPr id="7" name="曲线连接符 6"/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4418794" y="1582423"/>
              <a:ext cx="12700" cy="2304256"/>
            </a:xfrm>
            <a:prstGeom prst="curvedConnector3">
              <a:avLst>
                <a:gd name="adj1" fmla="val 4084614"/>
              </a:avLst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曲线连接符 8"/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4418794" y="1762443"/>
              <a:ext cx="12700" cy="2049670"/>
            </a:xfrm>
            <a:prstGeom prst="curvedConnector3">
              <a:avLst>
                <a:gd name="adj1" fmla="val 2215173"/>
              </a:avLst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曲线连接符 11"/>
            <p:cNvCxnSpPr>
              <a:stCxn id="4" idx="6"/>
              <a:endCxn id="5" idx="2"/>
            </p:cNvCxnSpPr>
            <p:nvPr/>
          </p:nvCxnSpPr>
          <p:spPr>
            <a:xfrm>
              <a:off x="3446686" y="2914571"/>
              <a:ext cx="1944216" cy="1270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曲线连接符 14"/>
            <p:cNvCxnSpPr>
              <a:stCxn id="4" idx="5"/>
              <a:endCxn id="5" idx="3"/>
            </p:cNvCxnSpPr>
            <p:nvPr/>
          </p:nvCxnSpPr>
          <p:spPr>
            <a:xfrm rot="16200000" flipH="1">
              <a:off x="4418794" y="2017029"/>
              <a:ext cx="12700" cy="2049670"/>
            </a:xfrm>
            <a:prstGeom prst="curvedConnector3">
              <a:avLst>
                <a:gd name="adj1" fmla="val 2215173"/>
              </a:avLst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线连接符 17"/>
            <p:cNvCxnSpPr>
              <a:stCxn id="4" idx="4"/>
              <a:endCxn id="5" idx="4"/>
            </p:cNvCxnSpPr>
            <p:nvPr/>
          </p:nvCxnSpPr>
          <p:spPr>
            <a:xfrm rot="16200000" flipH="1">
              <a:off x="4418794" y="1942463"/>
              <a:ext cx="12700" cy="2304256"/>
            </a:xfrm>
            <a:prstGeom prst="curvedConnector3">
              <a:avLst>
                <a:gd name="adj1" fmla="val 3738457"/>
              </a:avLst>
            </a:prstGeom>
            <a:ln w="28575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4245124" y="27282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z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77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Factorization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en-US" altLang="zh-CN" dirty="0"/>
                  <a:t> Independence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We know the probability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zh-CN" dirty="0"/>
                  <a:t> represented by a BN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written as: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We say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factorizes over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</a:rPr>
                      <m:t>𝐺</m:t>
                    </m:r>
                  </m:oMath>
                </a14:m>
                <a:endParaRPr lang="en-US" altLang="zh-CN" dirty="0"/>
              </a:p>
              <a:p>
                <a:endParaRPr lang="en-US" altLang="zh-TW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en-US" altLang="zh-TW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 rotWithShape="1">
                <a:blip r:embed="rId3"/>
                <a:stretch>
                  <a:fillRect l="-1630" t="-1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08920"/>
            <a:ext cx="36480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9592" y="4725144"/>
                <a:ext cx="7272808" cy="104644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000" dirty="0"/>
                  <a:t>Thm1:</a:t>
                </a:r>
              </a:p>
              <a:p>
                <a:r>
                  <a:rPr lang="en-US" altLang="zh-CN" sz="32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factorizes over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zh-CN" sz="32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𝐶𝐼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𝐶𝐼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zh-CN" altLang="en-US" sz="320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25144"/>
                <a:ext cx="7272808" cy="1046440"/>
              </a:xfrm>
              <a:prstGeom prst="rect">
                <a:avLst/>
              </a:prstGeom>
              <a:blipFill rotWithShape="1">
                <a:blip r:embed="rId5"/>
                <a:stretch>
                  <a:fillRect l="-2005" t="-5682" b="-17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50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Factorization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en-US" altLang="zh-CN" dirty="0"/>
                  <a:t> Independence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白話文</a:t>
                </a:r>
                <a:r>
                  <a:rPr lang="en-US" altLang="zh-TW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: </a:t>
                </a:r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假設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zh-TW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剛好可以寫成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zh-TW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 </a:t>
                </a:r>
                <a:r>
                  <a:rPr lang="en-US" altLang="zh-TW" dirty="0"/>
                  <a:t>factorization </a:t>
                </a:r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型式</a:t>
                </a:r>
                <a:r>
                  <a:rPr lang="en-US" altLang="zh-TW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, </a:t>
                </a:r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則所有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zh-TW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指出需要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⊥</m:t>
                    </m:r>
                  </m:oMath>
                </a14:m>
                <a:r>
                  <a:rPr lang="en-US" altLang="zh-TW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的條件 </a:t>
                </a:r>
                <a:r>
                  <a:rPr lang="en-US" altLang="zh-TW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根據 </a:t>
                </a:r>
                <a:r>
                  <a:rPr lang="en-US" altLang="zh-TW" dirty="0"/>
                  <a:t>d-</a:t>
                </a:r>
                <a:r>
                  <a:rPr lang="en-US" altLang="zh-TW" dirty="0" err="1"/>
                  <a:t>sep</a:t>
                </a:r>
                <a:r>
                  <a:rPr lang="en-US" altLang="zh-TW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zh-TW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都滿足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9592" y="2204864"/>
                <a:ext cx="7272808" cy="104644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000" dirty="0"/>
                  <a:t>Thm1:</a:t>
                </a:r>
              </a:p>
              <a:p>
                <a:r>
                  <a:rPr lang="en-US" altLang="zh-CN" sz="32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factorizes over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zh-CN" sz="32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𝐶𝐼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𝐶𝐼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zh-CN" altLang="en-US" sz="320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204864"/>
                <a:ext cx="7272808" cy="1046440"/>
              </a:xfrm>
              <a:prstGeom prst="rect">
                <a:avLst/>
              </a:prstGeom>
              <a:blipFill rotWithShape="1">
                <a:blip r:embed="rId4"/>
                <a:stretch>
                  <a:fillRect l="-2005" t="-5714" b="-17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249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Independence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Factorization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白話文</a:t>
                </a:r>
                <a:r>
                  <a:rPr lang="en-US" altLang="zh-TW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: </a:t>
                </a:r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假設所有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zh-TW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指出需要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⊥</m:t>
                    </m:r>
                  </m:oMath>
                </a14:m>
                <a:r>
                  <a:rPr lang="en-US" altLang="zh-TW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的條件 </a:t>
                </a:r>
                <a:r>
                  <a:rPr lang="en-US" altLang="zh-TW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(</a:t>
                </a:r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根據 </a:t>
                </a:r>
                <a:r>
                  <a:rPr lang="en-US" altLang="zh-TW" dirty="0"/>
                  <a:t>d-</a:t>
                </a:r>
                <a:r>
                  <a:rPr lang="en-US" altLang="zh-TW" dirty="0" err="1"/>
                  <a:t>sep</a:t>
                </a:r>
                <a:r>
                  <a:rPr lang="en-US" altLang="zh-TW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zh-TW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都滿足</a:t>
                </a:r>
                <a:r>
                  <a:rPr lang="en-US" altLang="zh-TW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, </a:t>
                </a:r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則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zh-TW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可以寫成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zh-TW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 </a:t>
                </a:r>
                <a:r>
                  <a:rPr lang="en-US" altLang="zh-TW" dirty="0"/>
                  <a:t>factorization </a:t>
                </a:r>
                <a:r>
                  <a:rPr lang="zh-TW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型式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r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9592" y="2204864"/>
                <a:ext cx="7272808" cy="10464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000" dirty="0"/>
                  <a:t>Thm2:</a:t>
                </a:r>
              </a:p>
              <a:p>
                <a:r>
                  <a:rPr lang="en-US" altLang="zh-CN" sz="32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𝐶𝐼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𝐶𝐼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32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factorizes over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</m:oMath>
                </a14:m>
                <a:endParaRPr lang="zh-CN" altLang="en-US" sz="320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204864"/>
                <a:ext cx="7272808" cy="1046440"/>
              </a:xfrm>
              <a:prstGeom prst="rect">
                <a:avLst/>
              </a:prstGeom>
              <a:blipFill rotWithShape="1">
                <a:blip r:embed="rId4"/>
                <a:stretch>
                  <a:fillRect l="-2005" t="-5714" b="-17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0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Independence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⇔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Factorization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可以更具體嗎</a:t>
            </a:r>
            <a:r>
              <a:rPr lang="en-US" altLang="zh-TW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9592" y="2708920"/>
                <a:ext cx="7272808" cy="104644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000" dirty="0"/>
                  <a:t>Thm1:</a:t>
                </a:r>
              </a:p>
              <a:p>
                <a:r>
                  <a:rPr lang="en-US" altLang="zh-CN" sz="32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factorizes over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zh-CN" sz="32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𝐶𝐼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𝐶𝐼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zh-CN" altLang="en-US" sz="320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708920"/>
                <a:ext cx="7272808" cy="1046440"/>
              </a:xfrm>
              <a:prstGeom prst="rect">
                <a:avLst/>
              </a:prstGeom>
              <a:blipFill rotWithShape="1">
                <a:blip r:embed="rId3"/>
                <a:stretch>
                  <a:fillRect l="-2005" t="-5682" b="-17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9592" y="4365104"/>
                <a:ext cx="7272808" cy="10464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3000" dirty="0"/>
                  <a:t>Thm2:</a:t>
                </a:r>
              </a:p>
              <a:p>
                <a:r>
                  <a:rPr lang="en-US" altLang="zh-CN" sz="32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𝐶𝐼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𝐶𝐼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3200" dirty="0"/>
                  <a:t>, then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factorizes over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</m:oMath>
                </a14:m>
                <a:endParaRPr lang="zh-CN" altLang="en-US" sz="320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365104"/>
                <a:ext cx="7272808" cy="1046440"/>
              </a:xfrm>
              <a:prstGeom prst="rect">
                <a:avLst/>
              </a:prstGeom>
              <a:blipFill rotWithShape="1">
                <a:blip r:embed="rId4"/>
                <a:stretch>
                  <a:fillRect l="-2005" t="-5682" b="-17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28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Independence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⇔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Factorization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01008"/>
                <a:ext cx="8229600" cy="2625155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>
                            <a:latin typeface="Cambria Math"/>
                          </a:rPr>
                          <m:t>DF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factorizes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over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𝐺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>
                            <a:latin typeface="Cambria Math"/>
                          </a:rPr>
                          <m:t>DF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𝐶𝐼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𝐺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⊆</m:t>
                        </m:r>
                        <m:r>
                          <a:rPr lang="en-US" altLang="zh-CN" i="1">
                            <a:latin typeface="Cambria Math"/>
                          </a:rPr>
                          <m:t>𝐶𝐼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>
                            <a:latin typeface="Cambria Math"/>
                          </a:rPr>
                          <m:t>DF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>
                            <a:latin typeface="Cambria Math"/>
                          </a:rPr>
                          <m:t>DF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Thm1: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>
                            <a:latin typeface="Cambria Math"/>
                          </a:rPr>
                          <m:t>DF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>
                            <a:latin typeface="Cambria Math"/>
                          </a:rPr>
                          <m:t>DF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Thm2: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>
                            <a:latin typeface="Cambria Math"/>
                          </a:rPr>
                          <m:t>DF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⊇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>
                            <a:latin typeface="Cambria Math"/>
                          </a:rPr>
                          <m:t>DF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01008"/>
                <a:ext cx="8229600" cy="2625155"/>
              </a:xfrm>
              <a:blipFill rotWithShape="1">
                <a:blip r:embed="rId3"/>
                <a:stretch>
                  <a:fillRect l="-1481" b="-4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4539"/>
            <a:ext cx="7776864" cy="1940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08304" y="631499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Ref: PRML book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48478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/>
              <a:t>G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62488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7183"/>
          </a:xfrm>
        </p:spPr>
        <p:txBody>
          <a:bodyPr/>
          <a:lstStyle/>
          <a:p>
            <a:r>
              <a:rPr lang="en-US" altLang="zh-CN" dirty="0"/>
              <a:t>Write out the joint pdf of the following graph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528888"/>
            <a:ext cx="4676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1940" y="5445224"/>
            <a:ext cx="1080120" cy="553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000" dirty="0"/>
              <a:t>HMM</a:t>
            </a:r>
            <a:endParaRPr lang="zh-CN" altLang="en-US" sz="3200" i="1" dirty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0312" y="593584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Ref: Kevin Murphy’s book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455821" y="4329893"/>
                <a:ext cx="8229600" cy="9361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altLang="zh-CN" sz="240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subSup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400" i="1" smtClean="0">
                              <a:latin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240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altLang="zh-CN" sz="240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zh-CN" sz="240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21" y="4329893"/>
                <a:ext cx="8229600" cy="936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41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 to Learn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What is Probabilistic Graphical Model (PGM)?</a:t>
            </a:r>
          </a:p>
          <a:p>
            <a:r>
              <a:rPr lang="en-US" altLang="zh-CN" dirty="0"/>
              <a:t>What is Bayesian Network (BN)?</a:t>
            </a:r>
          </a:p>
          <a:p>
            <a:r>
              <a:rPr lang="en-US" altLang="zh-CN" dirty="0"/>
              <a:t>What is Markov Network (MN)? </a:t>
            </a:r>
            <a:r>
              <a:rPr lang="en-US" altLang="zh-CN" sz="2100" dirty="0"/>
              <a:t>(or Markov Random Field)</a:t>
            </a:r>
          </a:p>
          <a:p>
            <a:r>
              <a:rPr lang="en-US" altLang="zh-CN" dirty="0"/>
              <a:t>What is Conditional Random Field (CRF)?</a:t>
            </a:r>
          </a:p>
          <a:p>
            <a:r>
              <a:rPr lang="en-US" altLang="zh-CN" dirty="0"/>
              <a:t>Part-of-Speech (POS) Tagging</a:t>
            </a:r>
          </a:p>
          <a:p>
            <a:pPr lvl="1"/>
            <a:r>
              <a:rPr lang="en-US" altLang="zh-CN" dirty="0"/>
              <a:t>BN approach (HMM)</a:t>
            </a:r>
          </a:p>
          <a:p>
            <a:pPr lvl="1"/>
            <a:r>
              <a:rPr lang="en-US" altLang="zh-CN" dirty="0"/>
              <a:t>MN approach (Linear chain CRF with log-linear model)</a:t>
            </a:r>
          </a:p>
          <a:p>
            <a:pPr lvl="1"/>
            <a:r>
              <a:rPr lang="en-US" altLang="zh-CN" dirty="0"/>
              <a:t>Learning (Training)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Hands on Project (Haipeng)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State-of-the-art approach (Haipeng)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66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Markov Network (MN)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987008" cy="4525963"/>
          </a:xfrm>
        </p:spPr>
        <p:txBody>
          <a:bodyPr/>
          <a:lstStyle/>
          <a:p>
            <a:r>
              <a:rPr lang="en-US" altLang="zh-CN" dirty="0"/>
              <a:t>Clique and maximal clique</a:t>
            </a:r>
          </a:p>
          <a:p>
            <a:pPr lvl="1"/>
            <a:r>
              <a:rPr lang="en-US" altLang="zh-CN" dirty="0"/>
              <a:t>Has edge between any two nodes in a clique</a:t>
            </a:r>
          </a:p>
          <a:p>
            <a:pPr lvl="1"/>
            <a:r>
              <a:rPr lang="en-US" altLang="zh-CN" dirty="0"/>
              <a:t>{1,2}, {1,2,3}, {2,3,4}, and {3,5} are cliques</a:t>
            </a:r>
          </a:p>
          <a:p>
            <a:pPr lvl="1"/>
            <a:r>
              <a:rPr lang="en-US" altLang="zh-CN" dirty="0"/>
              <a:t>{1,2,3}, {2,3,4} and {3,5} are maximal cliques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57326"/>
            <a:ext cx="2448272" cy="288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200" y="1787096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/>
              <a:t>H</a:t>
            </a:r>
            <a:endParaRPr lang="zh-CN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51049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Factorization in MN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represented as a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product of </a:t>
                </a:r>
                <a:r>
                  <a:rPr lang="en-US" altLang="zh-CN" i="1" dirty="0">
                    <a:solidFill>
                      <a:schemeClr val="accent6"/>
                    </a:solidFill>
                  </a:rPr>
                  <a:t>factors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, one per maximal clique</a:t>
                </a:r>
                <a:r>
                  <a:rPr lang="en-US" altLang="zh-CN" dirty="0"/>
                  <a:t>, i.e.,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𝑍</m:t>
                        </m:r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/>
                            <a:ea typeface="Cambria Math"/>
                          </a:rPr>
                          <m:t>𝒞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zh-CN" altLang="en-US" i="1">
                        <a:latin typeface="Cambria Math"/>
                        <a:ea typeface="Cambria Math"/>
                      </a:rPr>
                      <m:t>𝒞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set of all maximal cliques of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𝑍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zh-CN" altLang="en-US" i="1">
                                <a:latin typeface="Cambria Math"/>
                                <a:ea typeface="Cambria Math"/>
                              </a:rPr>
                              <m:t>𝒞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normalization term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b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50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Factorization in MN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Example</a:t>
                </a:r>
              </a:p>
              <a:p>
                <a:endParaRPr lang="en-US" altLang="zh-CN" b="0" i="1" dirty="0">
                  <a:latin typeface="Cambria Math"/>
                </a:endParaRPr>
              </a:p>
              <a:p>
                <a:endParaRPr lang="en-US" altLang="zh-CN" i="1" dirty="0">
                  <a:latin typeface="Cambria Math"/>
                </a:endParaRPr>
              </a:p>
              <a:p>
                <a:endParaRPr lang="en-US" altLang="zh-CN" b="0" i="1" dirty="0">
                  <a:latin typeface="Cambria Math"/>
                </a:endParaRPr>
              </a:p>
              <a:p>
                <a:endParaRPr lang="en-US" altLang="zh-CN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𝑍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123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234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44824"/>
            <a:ext cx="2448272" cy="288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87824" y="2061973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/>
              <a:t>H</a:t>
            </a:r>
            <a:endParaRPr lang="zh-CN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555858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Active Trail and separation in MN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trail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⋯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active given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𝑍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No active trail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separation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𝐶𝐼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>
                            <a:latin typeface="Cambria Math"/>
                          </a:rPr>
                          <m:t>sep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  <m:r>
                          <m:rPr>
                            <m:nor/>
                          </m:rP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>
                            <a:latin typeface="Cambria Math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en-US" altLang="zh-CN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3153115" y="2585047"/>
            <a:ext cx="4214428" cy="576064"/>
            <a:chOff x="1187624" y="2780928"/>
            <a:chExt cx="2664296" cy="360040"/>
          </a:xfrm>
        </p:grpSpPr>
        <p:sp>
          <p:nvSpPr>
            <p:cNvPr id="5" name="椭圆 4"/>
            <p:cNvSpPr/>
            <p:nvPr/>
          </p:nvSpPr>
          <p:spPr>
            <a:xfrm>
              <a:off x="1187624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x</a:t>
              </a:r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1943708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5" idx="6"/>
              <a:endCxn id="6" idx="2"/>
            </p:cNvCxnSpPr>
            <p:nvPr/>
          </p:nvCxnSpPr>
          <p:spPr>
            <a:xfrm>
              <a:off x="1547664" y="2960948"/>
              <a:ext cx="396044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2699792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endParaRPr lang="zh-CN" altLang="en-US" sz="2800" dirty="0"/>
            </a:p>
          </p:txBody>
        </p:sp>
        <p:cxnSp>
          <p:nvCxnSpPr>
            <p:cNvPr id="9" name="直接箭头连接符 8"/>
            <p:cNvCxnSpPr>
              <a:stCxn id="6" idx="6"/>
              <a:endCxn id="8" idx="2"/>
            </p:cNvCxnSpPr>
            <p:nvPr/>
          </p:nvCxnSpPr>
          <p:spPr>
            <a:xfrm>
              <a:off x="2303748" y="2960948"/>
              <a:ext cx="396044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3491880" y="2780928"/>
              <a:ext cx="360040" cy="3600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y</a:t>
              </a:r>
              <a:endParaRPr lang="zh-CN" altLang="en-US" sz="2800" dirty="0"/>
            </a:p>
          </p:txBody>
        </p:sp>
        <p:cxnSp>
          <p:nvCxnSpPr>
            <p:cNvPr id="11" name="直接箭头连接符 10"/>
            <p:cNvCxnSpPr>
              <a:stCxn id="8" idx="6"/>
              <a:endCxn id="10" idx="2"/>
            </p:cNvCxnSpPr>
            <p:nvPr/>
          </p:nvCxnSpPr>
          <p:spPr>
            <a:xfrm>
              <a:off x="3059832" y="2960948"/>
              <a:ext cx="432048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732799" y="2215715"/>
            <a:ext cx="76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Block!</a:t>
            </a:r>
            <a:endParaRPr lang="zh-CN" alt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468" y="4581128"/>
            <a:ext cx="2819331" cy="195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62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Independence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⇔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Factorization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1656"/>
            <a:ext cx="8229600" cy="300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211959" y="2420888"/>
            <a:ext cx="2592289" cy="21602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80312" y="593584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Ref: Kevin Murphy’s book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363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Independence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⇔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Factorization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933056"/>
                <a:ext cx="8229600" cy="219310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>
                            <a:latin typeface="Cambria Math"/>
                          </a:rPr>
                          <m:t>DF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factorizes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over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>
                            <a:latin typeface="Cambria Math"/>
                          </a:rPr>
                          <m:t>DF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𝐶𝐼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𝐻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⊆</m:t>
                        </m:r>
                        <m:r>
                          <a:rPr lang="en-US" altLang="zh-CN" i="1">
                            <a:latin typeface="Cambria Math"/>
                          </a:rPr>
                          <m:t>𝐶𝐼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>
                            <a:latin typeface="Cambria Math"/>
                          </a:rPr>
                          <m:t>DF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>
                            <a:latin typeface="Cambria Math"/>
                          </a:rPr>
                          <m:t>DF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933056"/>
                <a:ext cx="8229600" cy="2193107"/>
              </a:xfrm>
              <a:blipFill rotWithShape="1">
                <a:blip r:embed="rId3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827584" y="2061736"/>
            <a:ext cx="7416824" cy="1440160"/>
            <a:chOff x="827584" y="1772816"/>
            <a:chExt cx="7416824" cy="1440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云形 4"/>
                <p:cNvSpPr/>
                <p:nvPr/>
              </p:nvSpPr>
              <p:spPr>
                <a:xfrm>
                  <a:off x="827584" y="1869640"/>
                  <a:ext cx="1512168" cy="1224136"/>
                </a:xfrm>
                <a:prstGeom prst="cloud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云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1869640"/>
                  <a:ext cx="1512168" cy="1224136"/>
                </a:xfrm>
                <a:prstGeom prst="cloud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圆角矩形 5"/>
            <p:cNvSpPr/>
            <p:nvPr/>
          </p:nvSpPr>
          <p:spPr>
            <a:xfrm>
              <a:off x="3347864" y="1772816"/>
              <a:ext cx="2448272" cy="14401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20761" y="2222752"/>
              <a:ext cx="288032" cy="2992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052809" y="2737996"/>
              <a:ext cx="288032" cy="2992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484857" y="1972058"/>
              <a:ext cx="288032" cy="2992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829762" y="2737996"/>
              <a:ext cx="288032" cy="2992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276945" y="2222752"/>
              <a:ext cx="288032" cy="2992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7" idx="5"/>
              <a:endCxn id="8" idx="1"/>
            </p:cNvCxnSpPr>
            <p:nvPr/>
          </p:nvCxnSpPr>
          <p:spPr>
            <a:xfrm>
              <a:off x="3866612" y="2478152"/>
              <a:ext cx="228378" cy="30366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9" idx="3"/>
              <a:endCxn id="8" idx="0"/>
            </p:cNvCxnSpPr>
            <p:nvPr/>
          </p:nvCxnSpPr>
          <p:spPr>
            <a:xfrm flipH="1">
              <a:off x="4196825" y="2227458"/>
              <a:ext cx="330213" cy="51053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4" idx="3"/>
              <a:endCxn id="8" idx="7"/>
            </p:cNvCxnSpPr>
            <p:nvPr/>
          </p:nvCxnSpPr>
          <p:spPr>
            <a:xfrm flipH="1">
              <a:off x="4298660" y="2478152"/>
              <a:ext cx="1020466" cy="30366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5"/>
              <a:endCxn id="11" idx="0"/>
            </p:cNvCxnSpPr>
            <p:nvPr/>
          </p:nvCxnSpPr>
          <p:spPr>
            <a:xfrm>
              <a:off x="4730708" y="2227458"/>
              <a:ext cx="243070" cy="51053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4" idx="4"/>
              <a:endCxn id="11" idx="7"/>
            </p:cNvCxnSpPr>
            <p:nvPr/>
          </p:nvCxnSpPr>
          <p:spPr>
            <a:xfrm flipH="1">
              <a:off x="5075613" y="2521972"/>
              <a:ext cx="345348" cy="2598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云形 29"/>
                <p:cNvSpPr/>
                <p:nvPr/>
              </p:nvSpPr>
              <p:spPr>
                <a:xfrm>
                  <a:off x="6732240" y="1869640"/>
                  <a:ext cx="1512168" cy="1224136"/>
                </a:xfrm>
                <a:prstGeom prst="cloud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/>
                          </a:rPr>
                          <m:t>𝐷𝐹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云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1869640"/>
                  <a:ext cx="1512168" cy="1224136"/>
                </a:xfrm>
                <a:prstGeom prst="cloud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右箭头 30"/>
            <p:cNvSpPr/>
            <p:nvPr/>
          </p:nvSpPr>
          <p:spPr>
            <a:xfrm>
              <a:off x="2555776" y="2271278"/>
              <a:ext cx="504056" cy="358706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6012160" y="2271278"/>
              <a:ext cx="504056" cy="358706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47864" y="1772816"/>
              <a:ext cx="4169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/>
                <a:t>H</a:t>
              </a:r>
              <a:endParaRPr lang="zh-CN" altLang="en-US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25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</a:t>
            </a:r>
            <a:br>
              <a:rPr lang="en-US" altLang="zh-CN" dirty="0"/>
            </a:br>
            <a:r>
              <a:rPr lang="en-US" altLang="zh-CN" dirty="0"/>
              <a:t>Log-Linear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The assumption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does matter</a:t>
                </a:r>
              </a:p>
              <a:p>
                <a:r>
                  <a:rPr lang="en-US" altLang="zh-CN" dirty="0"/>
                  <a:t>Let factor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is defined by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 the joint pdf becomes &gt; 0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/>
                          </a:rPr>
                          <m:t>𝑍</m:t>
                        </m:r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zh-CN" altLang="en-US" sz="2400" i="1">
                            <a:latin typeface="Cambria Math"/>
                            <a:ea typeface="Cambria Math"/>
                          </a:rPr>
                          <m:t>𝒞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4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/>
                          </a:rPr>
                          <m:t>𝑍</m:t>
                        </m:r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zh-CN" altLang="en-US" sz="2400" i="1">
                            <a:latin typeface="Cambria Math"/>
                            <a:ea typeface="Cambria Math"/>
                          </a:rPr>
                          <m:t>𝒞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  <m:r>
                      <a:rPr lang="en-US" altLang="zh-CN" sz="2400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dirty="0"/>
                  <a:t>This is called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log-linear model</a:t>
                </a:r>
                <a:r>
                  <a:rPr lang="en-US" altLang="zh-CN" dirty="0"/>
                  <a:t>, since factor is literally log-linear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12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喘口氣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我們可以用 </a:t>
            </a:r>
            <a:r>
              <a:rPr lang="en-US" altLang="zh-TW" dirty="0"/>
              <a:t>graph </a:t>
            </a:r>
            <a:r>
              <a:rPr lang="zh-TW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簡單的表示出 </a:t>
            </a:r>
            <a:r>
              <a:rPr lang="en-US" altLang="zh-TW" dirty="0"/>
              <a:t>joint</a:t>
            </a:r>
            <a:r>
              <a:rPr lang="zh-TW" altLang="en-US" dirty="0"/>
              <a:t> </a:t>
            </a:r>
            <a:r>
              <a:rPr lang="en-US" altLang="zh-TW" dirty="0"/>
              <a:t>pdf</a:t>
            </a:r>
          </a:p>
          <a:p>
            <a:pPr lvl="1"/>
            <a:r>
              <a:rPr lang="zh-TW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zh-TW" altLang="en-US" dirty="0"/>
              <a:t> </a:t>
            </a:r>
            <a:r>
              <a:rPr lang="en-US" altLang="zh-TW" dirty="0"/>
              <a:t>factorization</a:t>
            </a:r>
          </a:p>
          <a:p>
            <a:endParaRPr lang="en-US" altLang="zh-TW" dirty="0"/>
          </a:p>
          <a:p>
            <a:r>
              <a:rPr lang="zh-TW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我們也可以從 </a:t>
            </a:r>
            <a:r>
              <a:rPr lang="en-US" altLang="zh-TW" dirty="0"/>
              <a:t>graph</a:t>
            </a:r>
            <a:r>
              <a:rPr lang="zh-TW" altLang="en-US" dirty="0"/>
              <a:t> </a:t>
            </a:r>
            <a:r>
              <a:rPr lang="zh-TW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中看出 </a:t>
            </a:r>
            <a:r>
              <a:rPr lang="en-US" altLang="zh-TW" dirty="0"/>
              <a:t>CI statements</a:t>
            </a:r>
          </a:p>
          <a:p>
            <a:pPr lvl="1"/>
            <a:r>
              <a:rPr lang="zh-TW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zh-TW" altLang="en-US" dirty="0"/>
              <a:t> </a:t>
            </a:r>
            <a:r>
              <a:rPr lang="en-US" altLang="zh-TW" dirty="0"/>
              <a:t>active tail, separation</a:t>
            </a:r>
          </a:p>
          <a:p>
            <a:endParaRPr lang="en-US" altLang="zh-CN" dirty="0"/>
          </a:p>
          <a:p>
            <a:r>
              <a:rPr lang="en-US" altLang="zh-CN" dirty="0"/>
              <a:t>PGM</a:t>
            </a:r>
            <a:r>
              <a:rPr lang="zh-TW" altLang="en-US" dirty="0"/>
              <a:t> </a:t>
            </a:r>
            <a:r>
              <a:rPr lang="zh-TW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好棒棒</a:t>
            </a:r>
            <a:endParaRPr lang="en-US" altLang="zh-TW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TW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真的嗎</a:t>
            </a:r>
            <a:r>
              <a:rPr lang="en-US" altLang="zh-TW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r>
              <a:rPr lang="en-US" altLang="zh-TW" dirty="0"/>
              <a:t> General cases </a:t>
            </a:r>
            <a:r>
              <a:rPr lang="zh-TW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的話</a:t>
            </a:r>
            <a:r>
              <a:rPr lang="zh-TW" altLang="en-US" dirty="0"/>
              <a:t> </a:t>
            </a:r>
            <a:r>
              <a:rPr lang="en-US" altLang="zh-TW" dirty="0"/>
              <a:t>inference </a:t>
            </a:r>
            <a:r>
              <a:rPr lang="zh-TW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很麻煩的 </a:t>
            </a:r>
            <a:r>
              <a:rPr lang="en-US" altLang="zh-TW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TW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我也沒很懂</a:t>
            </a:r>
            <a:r>
              <a:rPr lang="en-US" altLang="zh-TW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156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Conditional Random Field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Recall factorization in MN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𝑍</m:t>
                        </m:r>
                      </m:den>
                    </m:f>
                    <m:nary>
                      <m:naryPr>
                        <m:chr m:val="∏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/>
                          </a:rPr>
                          <m:t>𝑐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zh-CN" altLang="en-US" i="1">
                            <a:latin typeface="Cambria Math"/>
                            <a:ea typeface="Cambria Math"/>
                          </a:rPr>
                          <m:t>𝒞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𝑍</m:t>
                        </m:r>
                      </m:den>
                    </m:f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𝑍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What is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TW" i="1">
                            <a:latin typeface="Cambria Math"/>
                          </a:rPr>
                          <m:t>|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𝑍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𝑍</m:t>
                        </m:r>
                      </m:den>
                    </m:f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sub>
                          <m:sup/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𝑍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𝑍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C00000"/>
                    </a:solidFill>
                  </a:rPr>
                  <a:t>It’s nothing but a MN with conditioning on variables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372200" y="62373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Ref: Daphne </a:t>
            </a:r>
            <a:r>
              <a:rPr lang="en-US" altLang="zh-CN" dirty="0" err="1"/>
              <a:t>Koller’s</a:t>
            </a:r>
            <a:r>
              <a:rPr lang="en-US" altLang="zh-CN" dirty="0"/>
              <a:t> slide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116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Chain CRF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0"/>
                <a:ext cx="8640960" cy="47091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Write out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TW" i="1">
                            <a:latin typeface="Cambria Math"/>
                          </a:rPr>
                          <m:t>|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according to following MN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What are the maximal cliques?</a:t>
                </a:r>
              </a:p>
              <a:p>
                <a:r>
                  <a:rPr lang="en-US" altLang="zh-CN" dirty="0"/>
                  <a:t>Therefore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TW" i="1">
                            <a:latin typeface="Cambria Math"/>
                          </a:rPr>
                          <m:t>|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𝑍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nary>
                      <m:naryPr>
                        <m:chr m:val="∏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zh-CN" altLang="en-US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𝜓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nary>
                      <m:naryPr>
                        <m:chr m:val="∏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/>
                          </a:rPr>
                          <m:t>𝑡</m:t>
                        </m:r>
                        <m:r>
                          <a:rPr lang="en-US" altLang="zh-TW" i="1">
                            <a:latin typeface="Cambria Math"/>
                          </a:rPr>
                          <m:t>=</m:t>
                        </m:r>
                        <m:r>
                          <a:rPr lang="en-US" altLang="zh-TW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zh-CN" altLang="en-US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0"/>
                <a:ext cx="8640960" cy="4709120"/>
              </a:xfrm>
              <a:blipFill>
                <a:blip r:embed="rId2"/>
                <a:stretch>
                  <a:fillRect l="-1410" t="-25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/>
          <p:cNvGrpSpPr/>
          <p:nvPr/>
        </p:nvGrpSpPr>
        <p:grpSpPr>
          <a:xfrm>
            <a:off x="2526645" y="2378677"/>
            <a:ext cx="4213964" cy="2077381"/>
            <a:chOff x="2526645" y="2585047"/>
            <a:chExt cx="4213964" cy="2077381"/>
          </a:xfrm>
        </p:grpSpPr>
        <p:sp>
          <p:nvSpPr>
            <p:cNvPr id="5" name="椭圆 4"/>
            <p:cNvSpPr/>
            <p:nvPr/>
          </p:nvSpPr>
          <p:spPr>
            <a:xfrm>
              <a:off x="3153115" y="2585047"/>
              <a:ext cx="569517" cy="5760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4349101" y="2585047"/>
              <a:ext cx="569517" cy="5760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5" idx="6"/>
              <a:endCxn id="6" idx="2"/>
            </p:cNvCxnSpPr>
            <p:nvPr/>
          </p:nvCxnSpPr>
          <p:spPr>
            <a:xfrm>
              <a:off x="3722632" y="2873079"/>
              <a:ext cx="626469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3153114" y="3717032"/>
              <a:ext cx="569517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9" name="直接箭头连接符 8"/>
            <p:cNvCxnSpPr>
              <a:stCxn id="5" idx="4"/>
              <a:endCxn id="8" idx="0"/>
            </p:cNvCxnSpPr>
            <p:nvPr/>
          </p:nvCxnSpPr>
          <p:spPr>
            <a:xfrm flipH="1">
              <a:off x="3437873" y="3161111"/>
              <a:ext cx="1" cy="55592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49100" y="3717032"/>
              <a:ext cx="569517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8" name="直接箭头连接符 17"/>
            <p:cNvCxnSpPr>
              <a:stCxn id="6" idx="4"/>
              <a:endCxn id="17" idx="0"/>
            </p:cNvCxnSpPr>
            <p:nvPr/>
          </p:nvCxnSpPr>
          <p:spPr>
            <a:xfrm flipH="1">
              <a:off x="4633859" y="3161111"/>
              <a:ext cx="1" cy="55592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5544855" y="2585047"/>
              <a:ext cx="569517" cy="5760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>
              <a:stCxn id="6" idx="6"/>
              <a:endCxn id="24" idx="2"/>
            </p:cNvCxnSpPr>
            <p:nvPr/>
          </p:nvCxnSpPr>
          <p:spPr>
            <a:xfrm>
              <a:off x="4918618" y="2873079"/>
              <a:ext cx="626237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5544854" y="3717032"/>
              <a:ext cx="569517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27" name="直接箭头连接符 26"/>
            <p:cNvCxnSpPr>
              <a:stCxn id="24" idx="4"/>
              <a:endCxn id="26" idx="0"/>
            </p:cNvCxnSpPr>
            <p:nvPr/>
          </p:nvCxnSpPr>
          <p:spPr>
            <a:xfrm flipH="1">
              <a:off x="5829613" y="3161111"/>
              <a:ext cx="1" cy="55592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2770062" y="3161083"/>
                  <a:ext cx="6678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062" y="3161083"/>
                  <a:ext cx="667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4185658" y="3161083"/>
                  <a:ext cx="4482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658" y="3161083"/>
                  <a:ext cx="4482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5161800" y="3161083"/>
                  <a:ext cx="6678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800" y="3161083"/>
                  <a:ext cx="66781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2770062" y="4293096"/>
                  <a:ext cx="666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062" y="4293096"/>
                  <a:ext cx="66614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4185658" y="4293096"/>
                  <a:ext cx="4465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658" y="4293096"/>
                  <a:ext cx="4465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5161800" y="4293096"/>
                  <a:ext cx="6661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800" y="4293096"/>
                  <a:ext cx="6661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/>
            <p:cNvCxnSpPr>
              <a:endCxn id="5" idx="2"/>
            </p:cNvCxnSpPr>
            <p:nvPr/>
          </p:nvCxnSpPr>
          <p:spPr>
            <a:xfrm>
              <a:off x="2526645" y="2873079"/>
              <a:ext cx="626470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4" idx="6"/>
            </p:cNvCxnSpPr>
            <p:nvPr/>
          </p:nvCxnSpPr>
          <p:spPr>
            <a:xfrm>
              <a:off x="6114372" y="2873079"/>
              <a:ext cx="626237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圆角矩形 43"/>
          <p:cNvSpPr/>
          <p:nvPr/>
        </p:nvSpPr>
        <p:spPr>
          <a:xfrm>
            <a:off x="3059832" y="2276872"/>
            <a:ext cx="1944216" cy="792088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4164138" y="2329962"/>
            <a:ext cx="936104" cy="181911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8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is Probabilistic Graphical Model (PGM)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language describes probability distribution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Directed Acyclic Graph (DAG): Bayesian Network</a:t>
            </a:r>
          </a:p>
          <a:p>
            <a:r>
              <a:rPr lang="en-US" altLang="zh-CN" dirty="0"/>
              <a:t>Undirected Graph: Markov Network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10" y="4265964"/>
            <a:ext cx="4570922" cy="231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80312" y="593584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Ref: Kevin Murphy’s book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2214320"/>
            <a:ext cx="1224136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000" dirty="0"/>
              <a:t>Graph</a:t>
            </a:r>
            <a:endParaRPr lang="zh-CN" altLang="en-US" sz="3200" i="1" dirty="0">
              <a:solidFill>
                <a:schemeClr val="tx1"/>
              </a:solidFill>
              <a:latin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1800" y="2217420"/>
                <a:ext cx="1100316" cy="52322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80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217420"/>
                <a:ext cx="110031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右箭头 5"/>
          <p:cNvSpPr/>
          <p:nvPr/>
        </p:nvSpPr>
        <p:spPr>
          <a:xfrm>
            <a:off x="4067944" y="2348880"/>
            <a:ext cx="648072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Part-of-Speech (POS) Tagging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5085184"/>
                <a:ext cx="7776864" cy="104097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5085184"/>
                <a:ext cx="7776864" cy="104097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67" y="1844824"/>
            <a:ext cx="7667268" cy="319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4288" y="612050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Ref: Prof </a:t>
            </a:r>
            <a:r>
              <a:rPr lang="zh-TW" altLang="en-US" dirty="0"/>
              <a:t>李宏毅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76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Part-of-Speech (POS) Tagging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How to use BN and MN to tackle this problem?</a:t>
            </a:r>
          </a:p>
          <a:p>
            <a:r>
              <a:rPr lang="en-US" altLang="zh-CN" dirty="0"/>
              <a:t>BN: </a:t>
            </a:r>
            <a:r>
              <a:rPr lang="en-US" altLang="zh-CN" dirty="0">
                <a:solidFill>
                  <a:schemeClr val="accent1"/>
                </a:solidFill>
              </a:rPr>
              <a:t>HMM</a:t>
            </a:r>
          </a:p>
          <a:p>
            <a:r>
              <a:rPr lang="en-US" altLang="zh-CN" dirty="0"/>
              <a:t>MN: </a:t>
            </a:r>
            <a:r>
              <a:rPr lang="en-US" altLang="zh-CN" dirty="0">
                <a:solidFill>
                  <a:schemeClr val="accent6"/>
                </a:solidFill>
              </a:rPr>
              <a:t>linear chain CRF</a:t>
            </a:r>
            <a:r>
              <a:rPr lang="en-US" altLang="zh-CN" dirty="0"/>
              <a:t> with 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log-linear model</a:t>
            </a:r>
            <a:endParaRPr lang="en-US" altLang="zh-CN" dirty="0"/>
          </a:p>
          <a:p>
            <a:r>
              <a:rPr lang="en-US" altLang="zh-CN" dirty="0"/>
              <a:t>We’ll discuss</a:t>
            </a:r>
          </a:p>
          <a:p>
            <a:pPr lvl="1"/>
            <a:r>
              <a:rPr lang="en-US" altLang="zh-CN" dirty="0"/>
              <a:t>HMM approach</a:t>
            </a:r>
          </a:p>
          <a:p>
            <a:pPr lvl="1"/>
            <a:r>
              <a:rPr lang="en-US" altLang="zh-CN" dirty="0"/>
              <a:t>then CRF</a:t>
            </a:r>
          </a:p>
          <a:p>
            <a:pPr lvl="1"/>
            <a:r>
              <a:rPr lang="en-US" altLang="zh-CN" dirty="0"/>
              <a:t>How to learn parameters?</a:t>
            </a:r>
          </a:p>
          <a:p>
            <a:pPr lvl="1"/>
            <a:r>
              <a:rPr lang="en-US" altLang="zh-CN" dirty="0"/>
              <a:t>Hands on project (Haipeng)</a:t>
            </a:r>
          </a:p>
          <a:p>
            <a:pPr lvl="1"/>
            <a:r>
              <a:rPr lang="en-US" altLang="zh-CN" dirty="0"/>
              <a:t>State-of-the-art approach (Haipeng)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898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BN</a:t>
            </a:r>
            <a:br>
              <a:rPr lang="en-US" altLang="zh-CN" dirty="0"/>
            </a:br>
            <a:r>
              <a:rPr lang="en-US" altLang="zh-CN" dirty="0"/>
              <a:t>Using HMM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75294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No, hidden state during training. So no EM, just counting.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484784"/>
            <a:ext cx="70389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4288" y="612050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Ref: Prof </a:t>
            </a:r>
            <a:r>
              <a:rPr lang="zh-TW" altLang="en-US" dirty="0"/>
              <a:t>李宏毅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808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MN</a:t>
            </a:r>
            <a:br>
              <a:rPr lang="en-US" altLang="zh-CN" dirty="0"/>
            </a:br>
            <a:r>
              <a:rPr lang="en-US" altLang="zh-CN" dirty="0"/>
              <a:t>Linear-chain CRF with log-linear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Linear chain CRF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TW" i="1">
                            <a:latin typeface="Cambria Math"/>
                          </a:rPr>
                          <m:t>|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𝑍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nary>
                      <m:naryPr>
                        <m:chr m:val="∏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/>
                          </a:rPr>
                          <m:t>𝑡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zh-CN" altLang="en-US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nary>
                      <m:naryPr>
                        <m:chr m:val="∏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/>
                          </a:rPr>
                          <m:t>𝑡</m:t>
                        </m:r>
                        <m:r>
                          <a:rPr lang="en-US" altLang="zh-TW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/>
                          </a:rPr>
                          <m:t>𝑇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zh-CN" altLang="en-US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Log-linear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zh-CN" altLang="en-US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smtClean="0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zh-CN" altLang="en-US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>
                <a:blip r:embed="rId2"/>
                <a:stretch>
                  <a:fillRect l="-1704" t="-25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3957734" y="1767744"/>
            <a:ext cx="4213964" cy="2077381"/>
            <a:chOff x="2526645" y="2585047"/>
            <a:chExt cx="4213964" cy="2077381"/>
          </a:xfrm>
        </p:grpSpPr>
        <p:sp>
          <p:nvSpPr>
            <p:cNvPr id="5" name="椭圆 4"/>
            <p:cNvSpPr/>
            <p:nvPr/>
          </p:nvSpPr>
          <p:spPr>
            <a:xfrm>
              <a:off x="3153115" y="2585047"/>
              <a:ext cx="569517" cy="5760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4349101" y="2585047"/>
              <a:ext cx="569517" cy="5760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5" idx="6"/>
              <a:endCxn id="6" idx="2"/>
            </p:cNvCxnSpPr>
            <p:nvPr/>
          </p:nvCxnSpPr>
          <p:spPr>
            <a:xfrm>
              <a:off x="3722632" y="2873079"/>
              <a:ext cx="626469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3153114" y="3717032"/>
              <a:ext cx="569517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9" name="直接箭头连接符 8"/>
            <p:cNvCxnSpPr>
              <a:stCxn id="5" idx="4"/>
              <a:endCxn id="8" idx="0"/>
            </p:cNvCxnSpPr>
            <p:nvPr/>
          </p:nvCxnSpPr>
          <p:spPr>
            <a:xfrm flipH="1">
              <a:off x="3437873" y="3161111"/>
              <a:ext cx="1" cy="55592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4349100" y="3717032"/>
              <a:ext cx="569517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1" name="直接箭头连接符 10"/>
            <p:cNvCxnSpPr>
              <a:stCxn id="6" idx="4"/>
              <a:endCxn id="10" idx="0"/>
            </p:cNvCxnSpPr>
            <p:nvPr/>
          </p:nvCxnSpPr>
          <p:spPr>
            <a:xfrm flipH="1">
              <a:off x="4633859" y="3161111"/>
              <a:ext cx="1" cy="55592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5544855" y="2585047"/>
              <a:ext cx="569517" cy="5760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>
              <a:stCxn id="6" idx="6"/>
              <a:endCxn id="12" idx="2"/>
            </p:cNvCxnSpPr>
            <p:nvPr/>
          </p:nvCxnSpPr>
          <p:spPr>
            <a:xfrm>
              <a:off x="4918618" y="2873079"/>
              <a:ext cx="626237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5544854" y="3717032"/>
              <a:ext cx="569517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5" name="直接箭头连接符 14"/>
            <p:cNvCxnSpPr>
              <a:stCxn id="12" idx="4"/>
              <a:endCxn id="14" idx="0"/>
            </p:cNvCxnSpPr>
            <p:nvPr/>
          </p:nvCxnSpPr>
          <p:spPr>
            <a:xfrm flipH="1">
              <a:off x="5829613" y="3161111"/>
              <a:ext cx="1" cy="55592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2770062" y="3161083"/>
                  <a:ext cx="6678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062" y="3161083"/>
                  <a:ext cx="667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4185658" y="3161083"/>
                  <a:ext cx="4482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658" y="3161083"/>
                  <a:ext cx="4482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5161800" y="3161083"/>
                  <a:ext cx="6678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800" y="3161083"/>
                  <a:ext cx="66781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2770062" y="4293096"/>
                  <a:ext cx="666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062" y="4293096"/>
                  <a:ext cx="66614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4185658" y="4293096"/>
                  <a:ext cx="4465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658" y="4293096"/>
                  <a:ext cx="4465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5161800" y="4293096"/>
                  <a:ext cx="6661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800" y="4293096"/>
                  <a:ext cx="6661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/>
            <p:cNvCxnSpPr>
              <a:endCxn id="5" idx="2"/>
            </p:cNvCxnSpPr>
            <p:nvPr/>
          </p:nvCxnSpPr>
          <p:spPr>
            <a:xfrm>
              <a:off x="2526645" y="2873079"/>
              <a:ext cx="626470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6"/>
            </p:cNvCxnSpPr>
            <p:nvPr/>
          </p:nvCxnSpPr>
          <p:spPr>
            <a:xfrm>
              <a:off x="6114372" y="2873079"/>
              <a:ext cx="626237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0759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MN</a:t>
            </a:r>
            <a:br>
              <a:rPr lang="en-US" altLang="zh-CN" dirty="0"/>
            </a:br>
            <a:r>
              <a:rPr lang="en-US" altLang="zh-CN" dirty="0"/>
              <a:t>Linear-chain CRF with log-linear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TW" i="1">
                            <a:latin typeface="Cambria Math"/>
                          </a:rPr>
                          <m:t>|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𝑍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zh-CN" altLang="en-US" i="1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accent6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zh-CN" altLang="en-US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CN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𝑍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TW" i="1">
                        <a:latin typeface="Cambria Math"/>
                      </a:rPr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zh-CN" i="1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CN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𝑍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TW" i="1">
                        <a:latin typeface="Cambria Math"/>
                      </a:rPr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altLang="zh-TW" b="0" i="1" dirty="0">
                  <a:latin typeface="Cambria Math"/>
                </a:endParaRPr>
              </a:p>
              <a:p>
                <a:r>
                  <a:rPr lang="en-US" altLang="zh-CN" dirty="0"/>
                  <a:t>Share weights over time index 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and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𝑍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TW" i="1">
                        <a:latin typeface="Cambria Math"/>
                      </a:rPr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accent6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solidFill>
                                              <a:schemeClr val="accent6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TW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𝑍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TW" i="1">
                        <a:latin typeface="Cambria Math"/>
                      </a:rPr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accent6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accent6"/>
                                            </a:solidFill>
                                            <a:latin typeface="Cambria Math"/>
                                          </a:rPr>
                                          <m:t>𝜑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TW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𝑍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TW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539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MN</a:t>
            </a:r>
            <a:br>
              <a:rPr lang="en-US" altLang="zh-CN" dirty="0"/>
            </a:br>
            <a:r>
              <a:rPr lang="en-US" altLang="zh-CN" dirty="0"/>
              <a:t>Linear-chain CRF with log-linear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123728" y="2492896"/>
                <a:ext cx="4392488" cy="3032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solidFill>
                                              <a:schemeClr val="accent3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 smtClean="0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solidFill>
                                                      <a:schemeClr val="accent3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i="1">
                                                        <a:solidFill>
                                                          <a:schemeClr val="accent3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sz="2400" i="1">
                                                        <a:solidFill>
                                                          <a:schemeClr val="accent3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chemeClr val="accent3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𝐾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i="1">
                                                        <a:solidFill>
                                                          <a:schemeClr val="accent6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sz="2400" i="1">
                                                        <a:solidFill>
                                                          <a:schemeClr val="accent6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chemeClr val="accent6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𝐾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chemeClr val="accent3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𝜑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𝜑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solidFill>
                                                  <a:schemeClr val="accent3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accent3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zh-CN" sz="2400" i="1">
                                                        <a:solidFill>
                                                          <a:schemeClr val="accent3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zh-CN" altLang="en-US" sz="2400" i="1">
                                                        <a:solidFill>
                                                          <a:schemeClr val="accent3">
                                                            <a:lumMod val="75000"/>
                                                          </a:schemeClr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accent3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accent3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accent3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accent3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accent3">
                                                        <a:lumMod val="7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/>
                                                </a:rPr>
                                                <m:t>𝜑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chemeClr val="accent6"/>
                                                  </a:solidFill>
                                                  <a:latin typeface="Cambria Math"/>
                                                </a:rPr>
                                                <m:t>𝜑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zh-CN" sz="2400" i="1">
                                                        <a:solidFill>
                                                          <a:schemeClr val="accent6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zh-CN" altLang="en-US" sz="2400" i="1">
                                                        <a:solidFill>
                                                          <a:schemeClr val="accent6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492896"/>
                <a:ext cx="4392488" cy="3032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856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(Training)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Model: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TW" i="1">
                            <a:latin typeface="Cambria Math"/>
                          </a:rPr>
                          <m:t>|</m:t>
                        </m:r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𝑍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TW" i="1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Data: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Objective function: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/>
                        <a:ea typeface="Cambria Math"/>
                      </a:rPr>
                      <m:t>Ο</m:t>
                    </m:r>
                    <m:d>
                      <m:d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/>
                                <a:ea typeface="Cambria Math"/>
                              </a:rPr>
                              <m:t>Ο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Gradient (see Appendix):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𝛻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/>
                            <a:ea typeface="Cambria Math"/>
                          </a:rPr>
                          <m:t>Ο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b="0" i="1" smtClean="0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Ο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/>
                                          <a:ea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zh-CN" alt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910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Hands on Project (Haipeng)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233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State-of-the-art approach (Haipeng)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709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24944"/>
            <a:ext cx="8229600" cy="1143000"/>
          </a:xfrm>
        </p:spPr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81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Bayesian Network (BN)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1: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𝑉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we can write as (in any order)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1:2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/>
                      </a:rPr>
                      <m:t>⋯</m:t>
                    </m:r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𝑉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1: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err="1"/>
                  <a:t>Eg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/>
                          </a:rPr>
                          <m:t>𝑧</m:t>
                        </m:r>
                      </m: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…</a:t>
                </a:r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059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Appendix</a:t>
            </a:r>
            <a:br>
              <a:rPr lang="en-US" altLang="zh-CN" dirty="0"/>
            </a:br>
            <a:r>
              <a:rPr lang="en-US" altLang="zh-CN" dirty="0"/>
              <a:t>Markov Property in MN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/>
              <a:lstStyle/>
              <a:p>
                <a:r>
                  <a:rPr lang="en-US" altLang="zh-CN" dirty="0"/>
                  <a:t>Global Markov property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𝑔𝑙𝑜𝑏𝑎𝑙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Local Markov property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𝑙𝑜𝑐𝑎𝑙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Pairwise Markov property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𝑝𝑎𝑖𝑟𝑤𝑖𝑠𝑒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 rotWithShape="1">
                <a:blip r:embed="rId2"/>
                <a:stretch>
                  <a:fillRect l="-1630" t="-1759" b="-1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01" y="2204864"/>
            <a:ext cx="415900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44429" y="2642529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/>
              <a:t>H</a:t>
            </a:r>
            <a:endParaRPr lang="zh-CN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405823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Appendix</a:t>
            </a:r>
            <a:br>
              <a:rPr lang="en-US" altLang="zh-CN" dirty="0"/>
            </a:br>
            <a:r>
              <a:rPr lang="en-US" altLang="zh-CN" dirty="0"/>
              <a:t>Markov Property in MN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𝑔𝑙𝑜𝑏𝑎𝑙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𝑙𝑜𝑐𝑎𝑙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𝑝𝑎𝑖𝑟𝑤𝑖𝑠𝑒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3284984"/>
            <a:ext cx="26765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80312" y="593584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Ref: Kevin Murphy’s book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688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</a:t>
            </a:r>
            <a:br>
              <a:rPr lang="en-US" altLang="zh-CN" dirty="0"/>
            </a:br>
            <a:r>
              <a:rPr lang="en-US" altLang="zh-CN" dirty="0"/>
              <a:t>Restrict Boltzmann Machine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Two types of nodes, namely visible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hidden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nodes</a:t>
                </a:r>
              </a:p>
              <a:p>
                <a:r>
                  <a:rPr lang="en-US" altLang="zh-CN" dirty="0"/>
                  <a:t>Bi-partite graph</a:t>
                </a:r>
              </a:p>
              <a:p>
                <a:pPr lvl="1"/>
                <a:r>
                  <a:rPr lang="en-US" altLang="zh-CN" dirty="0"/>
                  <a:t>(no connections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/>
          <p:cNvGrpSpPr/>
          <p:nvPr/>
        </p:nvGrpSpPr>
        <p:grpSpPr>
          <a:xfrm>
            <a:off x="2876457" y="3771981"/>
            <a:ext cx="3123030" cy="2077381"/>
            <a:chOff x="2876457" y="3771981"/>
            <a:chExt cx="3123030" cy="2077381"/>
          </a:xfrm>
        </p:grpSpPr>
        <p:cxnSp>
          <p:nvCxnSpPr>
            <p:cNvPr id="9" name="直接箭头连接符 8"/>
            <p:cNvCxnSpPr>
              <a:stCxn id="5" idx="4"/>
              <a:endCxn id="8" idx="0"/>
            </p:cNvCxnSpPr>
            <p:nvPr/>
          </p:nvCxnSpPr>
          <p:spPr>
            <a:xfrm flipH="1">
              <a:off x="3322988" y="4348045"/>
              <a:ext cx="1" cy="55592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4"/>
              <a:endCxn id="10" idx="0"/>
            </p:cNvCxnSpPr>
            <p:nvPr/>
          </p:nvCxnSpPr>
          <p:spPr>
            <a:xfrm flipH="1">
              <a:off x="4518974" y="4348045"/>
              <a:ext cx="1" cy="55592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2" idx="4"/>
              <a:endCxn id="14" idx="0"/>
            </p:cNvCxnSpPr>
            <p:nvPr/>
          </p:nvCxnSpPr>
          <p:spPr>
            <a:xfrm flipH="1">
              <a:off x="5714728" y="4348045"/>
              <a:ext cx="1" cy="55592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5" idx="4"/>
              <a:endCxn id="10" idx="0"/>
            </p:cNvCxnSpPr>
            <p:nvPr/>
          </p:nvCxnSpPr>
          <p:spPr>
            <a:xfrm>
              <a:off x="3322989" y="4348045"/>
              <a:ext cx="1195985" cy="55592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5" idx="4"/>
              <a:endCxn id="14" idx="0"/>
            </p:cNvCxnSpPr>
            <p:nvPr/>
          </p:nvCxnSpPr>
          <p:spPr>
            <a:xfrm>
              <a:off x="3322989" y="4348045"/>
              <a:ext cx="2391739" cy="55592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6" idx="4"/>
              <a:endCxn id="8" idx="0"/>
            </p:cNvCxnSpPr>
            <p:nvPr/>
          </p:nvCxnSpPr>
          <p:spPr>
            <a:xfrm flipH="1">
              <a:off x="3322988" y="4348045"/>
              <a:ext cx="1195987" cy="55592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6" idx="4"/>
              <a:endCxn id="14" idx="0"/>
            </p:cNvCxnSpPr>
            <p:nvPr/>
          </p:nvCxnSpPr>
          <p:spPr>
            <a:xfrm>
              <a:off x="4518975" y="4348045"/>
              <a:ext cx="1195753" cy="55592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2" idx="4"/>
              <a:endCxn id="8" idx="0"/>
            </p:cNvCxnSpPr>
            <p:nvPr/>
          </p:nvCxnSpPr>
          <p:spPr>
            <a:xfrm flipH="1">
              <a:off x="3322988" y="4348045"/>
              <a:ext cx="2391741" cy="55592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4"/>
              <a:endCxn id="10" idx="0"/>
            </p:cNvCxnSpPr>
            <p:nvPr/>
          </p:nvCxnSpPr>
          <p:spPr>
            <a:xfrm flipH="1">
              <a:off x="4518974" y="4348045"/>
              <a:ext cx="1195755" cy="55592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3038230" y="3771981"/>
              <a:ext cx="569517" cy="5760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4234216" y="3771981"/>
              <a:ext cx="569517" cy="5760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038229" y="4903966"/>
              <a:ext cx="569517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4234215" y="4903966"/>
              <a:ext cx="569517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29970" y="3771981"/>
              <a:ext cx="569517" cy="5760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429969" y="4903966"/>
              <a:ext cx="569517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4072443" y="5480030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443" y="5480030"/>
                  <a:ext cx="46769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2876457" y="5480030"/>
                  <a:ext cx="4623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6457" y="5480030"/>
                  <a:ext cx="46237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5248640" y="5480030"/>
                  <a:ext cx="5004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640" y="5480030"/>
                  <a:ext cx="50045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4072443" y="4359260"/>
                  <a:ext cx="4731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443" y="4359260"/>
                  <a:ext cx="47314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2876457" y="4359260"/>
                  <a:ext cx="467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6457" y="4359260"/>
                  <a:ext cx="46782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5248640" y="4359260"/>
                  <a:ext cx="5269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640" y="4359260"/>
                  <a:ext cx="52693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61967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Appendix</a:t>
            </a:r>
            <a:br>
              <a:rPr lang="en-US" altLang="zh-CN" dirty="0"/>
            </a:br>
            <a:r>
              <a:rPr lang="en-US" altLang="zh-CN" dirty="0"/>
              <a:t>CRF Learning Gradient Parts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𝑍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𝑍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𝑍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𝑍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𝑍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𝑍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𝑍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𝑍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𝑍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/>
                            <a:ea typeface="Cambria Math"/>
                          </a:rPr>
                          <m:t>𝑍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zh-CN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accent6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/>
                          </a:rPr>
                          <m:t>𝑦</m:t>
                        </m:r>
                      </m:sub>
                      <m:sup/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With total training data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Ο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zh-CN" alt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/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b="-23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148064" y="5991809"/>
            <a:ext cx="3456384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Need efficient Inference</a:t>
            </a:r>
            <a:endParaRPr lang="zh-CN" altLang="en-US" sz="2400" i="1" dirty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5991808"/>
            <a:ext cx="36004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In this case, can use Viterbi</a:t>
            </a:r>
            <a:endParaRPr lang="zh-CN" altLang="en-US" sz="2400" i="1" dirty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5991809"/>
            <a:ext cx="3816424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Can ref </a:t>
            </a:r>
            <a:r>
              <a:rPr lang="zh-TW" altLang="en-US" sz="2400" dirty="0"/>
              <a:t>李航 </a:t>
            </a:r>
            <a:r>
              <a:rPr lang="en-US" altLang="zh-TW" sz="2400" dirty="0"/>
              <a:t>p201 </a:t>
            </a:r>
            <a:r>
              <a:rPr lang="zh-TW" altLang="en-US" sz="2400" dirty="0"/>
              <a:t>式 </a:t>
            </a:r>
            <a:r>
              <a:rPr lang="en-US" altLang="zh-TW" sz="2400" dirty="0"/>
              <a:t>(11.34)</a:t>
            </a:r>
            <a:endParaRPr lang="zh-CN" altLang="en-US" sz="2400" i="1" dirty="0">
              <a:solidFill>
                <a:schemeClr val="tx1"/>
              </a:solidFill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71452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is Bayesian Network (BN)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natural way using “graph” to represent pdf</a:t>
                </a:r>
              </a:p>
              <a:p>
                <a:pPr lvl="1"/>
                <a:r>
                  <a:rPr lang="en-US" altLang="zh-CN" dirty="0"/>
                  <a:t>Variable as node</a:t>
                </a:r>
              </a:p>
              <a:p>
                <a:pPr lvl="1"/>
                <a:r>
                  <a:rPr lang="en-US" altLang="zh-CN" dirty="0"/>
                  <a:t>Conditioning as edge</a:t>
                </a:r>
              </a:p>
              <a:p>
                <a:r>
                  <a:rPr lang="en-US" altLang="zh-CN" dirty="0"/>
                  <a:t>Eg: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/>
          <p:cNvGrpSpPr/>
          <p:nvPr/>
        </p:nvGrpSpPr>
        <p:grpSpPr>
          <a:xfrm>
            <a:off x="1475656" y="4467717"/>
            <a:ext cx="2160240" cy="1800200"/>
            <a:chOff x="1206652" y="3789040"/>
            <a:chExt cx="2160240" cy="1800200"/>
          </a:xfrm>
        </p:grpSpPr>
        <p:sp>
          <p:nvSpPr>
            <p:cNvPr id="4" name="椭圆 3"/>
            <p:cNvSpPr/>
            <p:nvPr/>
          </p:nvSpPr>
          <p:spPr>
            <a:xfrm>
              <a:off x="1926732" y="3789040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x</a:t>
              </a:r>
              <a:endParaRPr lang="zh-CN" altLang="en-US" sz="3200" baseline="-25000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1206652" y="4941168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y</a:t>
              </a:r>
              <a:endParaRPr lang="zh-CN" altLang="en-US" sz="3200" baseline="-250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646812" y="4941168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z</a:t>
              </a:r>
              <a:endParaRPr lang="zh-CN" altLang="en-US" sz="3200" baseline="-25000" dirty="0"/>
            </a:p>
          </p:txBody>
        </p:sp>
        <p:cxnSp>
          <p:nvCxnSpPr>
            <p:cNvPr id="9" name="直接箭头连接符 8"/>
            <p:cNvCxnSpPr>
              <a:stCxn id="4" idx="3"/>
              <a:endCxn id="5" idx="0"/>
            </p:cNvCxnSpPr>
            <p:nvPr/>
          </p:nvCxnSpPr>
          <p:spPr>
            <a:xfrm flipH="1">
              <a:off x="1566692" y="4342204"/>
              <a:ext cx="465493" cy="59896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5" idx="6"/>
              <a:endCxn id="6" idx="2"/>
            </p:cNvCxnSpPr>
            <p:nvPr/>
          </p:nvCxnSpPr>
          <p:spPr>
            <a:xfrm>
              <a:off x="1926732" y="5265204"/>
              <a:ext cx="7200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5"/>
              <a:endCxn id="6" idx="0"/>
            </p:cNvCxnSpPr>
            <p:nvPr/>
          </p:nvCxnSpPr>
          <p:spPr>
            <a:xfrm>
              <a:off x="2541359" y="4342204"/>
              <a:ext cx="465493" cy="59896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042611" y="4467717"/>
            <a:ext cx="2160240" cy="1800200"/>
            <a:chOff x="4211960" y="3789040"/>
            <a:chExt cx="2160240" cy="1800200"/>
          </a:xfrm>
        </p:grpSpPr>
        <p:sp>
          <p:nvSpPr>
            <p:cNvPr id="18" name="椭圆 17"/>
            <p:cNvSpPr/>
            <p:nvPr/>
          </p:nvSpPr>
          <p:spPr>
            <a:xfrm>
              <a:off x="4932040" y="3789040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x</a:t>
              </a:r>
              <a:endParaRPr lang="zh-CN" altLang="en-US" sz="3200" baseline="-250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4211960" y="4941168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y</a:t>
              </a:r>
              <a:endParaRPr lang="zh-CN" altLang="en-US" sz="3200" baseline="-25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5652120" y="4941168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z</a:t>
              </a:r>
              <a:endParaRPr lang="zh-CN" altLang="en-US" sz="3200" baseline="-25000" dirty="0"/>
            </a:p>
          </p:txBody>
        </p:sp>
        <p:cxnSp>
          <p:nvCxnSpPr>
            <p:cNvPr id="21" name="直接箭头连接符 20"/>
            <p:cNvCxnSpPr>
              <a:stCxn id="18" idx="3"/>
              <a:endCxn id="19" idx="0"/>
            </p:cNvCxnSpPr>
            <p:nvPr/>
          </p:nvCxnSpPr>
          <p:spPr>
            <a:xfrm flipH="1">
              <a:off x="4572000" y="4342204"/>
              <a:ext cx="465493" cy="59896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20" idx="2"/>
              <a:endCxn id="19" idx="6"/>
            </p:cNvCxnSpPr>
            <p:nvPr/>
          </p:nvCxnSpPr>
          <p:spPr>
            <a:xfrm flipH="1">
              <a:off x="4932040" y="5265204"/>
              <a:ext cx="7200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8" idx="5"/>
              <a:endCxn id="20" idx="0"/>
            </p:cNvCxnSpPr>
            <p:nvPr/>
          </p:nvCxnSpPr>
          <p:spPr>
            <a:xfrm>
              <a:off x="5546667" y="4342204"/>
              <a:ext cx="465493" cy="59896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33" y="2276871"/>
            <a:ext cx="36480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11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Conditioning V.S. Independency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What if we want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en-US" altLang="zh-CN" dirty="0"/>
                  <a:t>i.e.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Can we just remove the edge from x to y?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en-US" altLang="zh-CN" dirty="0"/>
                  <a:t>Eg: </a:t>
                </a:r>
                <a:endParaRPr lang="en-US" altLang="zh-CN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7020272" y="364044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Take care of this graph!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475656" y="3520163"/>
            <a:ext cx="2160240" cy="1800200"/>
            <a:chOff x="1206652" y="3789040"/>
            <a:chExt cx="2160240" cy="1800200"/>
          </a:xfrm>
        </p:grpSpPr>
        <p:sp>
          <p:nvSpPr>
            <p:cNvPr id="42" name="椭圆 41"/>
            <p:cNvSpPr/>
            <p:nvPr/>
          </p:nvSpPr>
          <p:spPr>
            <a:xfrm>
              <a:off x="1926732" y="3789040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x</a:t>
              </a:r>
              <a:endParaRPr lang="zh-CN" altLang="en-US" sz="3200" baseline="-25000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1206652" y="4941168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y</a:t>
              </a:r>
              <a:endParaRPr lang="zh-CN" altLang="en-US" sz="3200" baseline="-25000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46812" y="4941168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z</a:t>
              </a:r>
              <a:endParaRPr lang="zh-CN" altLang="en-US" sz="3200" baseline="-25000" dirty="0"/>
            </a:p>
          </p:txBody>
        </p:sp>
        <p:cxnSp>
          <p:nvCxnSpPr>
            <p:cNvPr id="45" name="直接箭头连接符 44"/>
            <p:cNvCxnSpPr>
              <a:stCxn id="42" idx="3"/>
              <a:endCxn id="43" idx="0"/>
            </p:cNvCxnSpPr>
            <p:nvPr/>
          </p:nvCxnSpPr>
          <p:spPr>
            <a:xfrm flipH="1">
              <a:off x="1566692" y="4342204"/>
              <a:ext cx="465493" cy="598964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3" idx="6"/>
              <a:endCxn id="44" idx="2"/>
            </p:cNvCxnSpPr>
            <p:nvPr/>
          </p:nvCxnSpPr>
          <p:spPr>
            <a:xfrm>
              <a:off x="1926732" y="5265204"/>
              <a:ext cx="720080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2" idx="5"/>
              <a:endCxn id="44" idx="0"/>
            </p:cNvCxnSpPr>
            <p:nvPr/>
          </p:nvCxnSpPr>
          <p:spPr>
            <a:xfrm>
              <a:off x="2541359" y="4342204"/>
              <a:ext cx="465493" cy="59896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42611" y="3520163"/>
            <a:ext cx="2160240" cy="1800200"/>
            <a:chOff x="4211960" y="3789040"/>
            <a:chExt cx="2160240" cy="1800200"/>
          </a:xfrm>
        </p:grpSpPr>
        <p:sp>
          <p:nvSpPr>
            <p:cNvPr id="49" name="椭圆 48"/>
            <p:cNvSpPr/>
            <p:nvPr/>
          </p:nvSpPr>
          <p:spPr>
            <a:xfrm>
              <a:off x="4932040" y="3789040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x</a:t>
              </a:r>
              <a:endParaRPr lang="zh-CN" altLang="en-US" sz="3200" baseline="-25000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4211960" y="4941168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y</a:t>
              </a:r>
              <a:endParaRPr lang="zh-CN" altLang="en-US" sz="3200" baseline="-25000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5652120" y="4941168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z</a:t>
              </a:r>
              <a:endParaRPr lang="zh-CN" altLang="en-US" sz="3200" baseline="-25000" dirty="0"/>
            </a:p>
          </p:txBody>
        </p:sp>
        <p:cxnSp>
          <p:nvCxnSpPr>
            <p:cNvPr id="52" name="直接箭头连接符 51"/>
            <p:cNvCxnSpPr>
              <a:stCxn id="49" idx="3"/>
              <a:endCxn id="50" idx="0"/>
            </p:cNvCxnSpPr>
            <p:nvPr/>
          </p:nvCxnSpPr>
          <p:spPr>
            <a:xfrm flipH="1">
              <a:off x="4572000" y="4342204"/>
              <a:ext cx="465493" cy="598964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51" idx="2"/>
              <a:endCxn id="50" idx="6"/>
            </p:cNvCxnSpPr>
            <p:nvPr/>
          </p:nvCxnSpPr>
          <p:spPr>
            <a:xfrm flipH="1">
              <a:off x="4932040" y="5265204"/>
              <a:ext cx="720080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9" idx="5"/>
              <a:endCxn id="51" idx="0"/>
            </p:cNvCxnSpPr>
            <p:nvPr/>
          </p:nvCxnSpPr>
          <p:spPr>
            <a:xfrm>
              <a:off x="5546667" y="4342204"/>
              <a:ext cx="465493" cy="59896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7391739" y="268249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NO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23628" y="5517231"/>
                <a:ext cx="26642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</m:e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8" y="5517231"/>
                <a:ext cx="266429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90583" y="5517232"/>
                <a:ext cx="26642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</m:e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sz="24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583" y="5517232"/>
                <a:ext cx="2664296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99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Conditioning V.S. Independency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𝑧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𝑧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𝑧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So, </a:t>
                </a:r>
                <a:r>
                  <a:rPr lang="en-US" altLang="zh-CN" u="sng" dirty="0"/>
                  <a:t>simply removing the edge doesn’t mean removing the dependency</a:t>
                </a:r>
                <a:r>
                  <a:rPr lang="en-US" altLang="zh-CN" dirty="0"/>
                  <a:t>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1">
                <a:blip r:embed="rId2"/>
                <a:stretch>
                  <a:fillRect l="-1630" b="-2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2987824" y="2217623"/>
            <a:ext cx="2160240" cy="1800200"/>
            <a:chOff x="4211960" y="3789040"/>
            <a:chExt cx="2160240" cy="1800200"/>
          </a:xfrm>
        </p:grpSpPr>
        <p:sp>
          <p:nvSpPr>
            <p:cNvPr id="26" name="椭圆 25"/>
            <p:cNvSpPr/>
            <p:nvPr/>
          </p:nvSpPr>
          <p:spPr>
            <a:xfrm>
              <a:off x="4932040" y="3789040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x</a:t>
              </a:r>
              <a:endParaRPr lang="zh-CN" altLang="en-US" sz="3200" baseline="-25000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4211960" y="4941168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y</a:t>
              </a:r>
              <a:endParaRPr lang="zh-CN" altLang="en-US" sz="3200" baseline="-25000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5652120" y="4941168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z</a:t>
              </a:r>
              <a:endParaRPr lang="zh-CN" altLang="en-US" sz="3200" baseline="-25000" dirty="0"/>
            </a:p>
          </p:txBody>
        </p:sp>
        <p:cxnSp>
          <p:nvCxnSpPr>
            <p:cNvPr id="30" name="直接箭头连接符 29"/>
            <p:cNvCxnSpPr>
              <a:stCxn id="28" idx="2"/>
              <a:endCxn id="27" idx="6"/>
            </p:cNvCxnSpPr>
            <p:nvPr/>
          </p:nvCxnSpPr>
          <p:spPr>
            <a:xfrm flipH="1">
              <a:off x="4932040" y="5265204"/>
              <a:ext cx="720080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6" idx="5"/>
              <a:endCxn id="28" idx="0"/>
            </p:cNvCxnSpPr>
            <p:nvPr/>
          </p:nvCxnSpPr>
          <p:spPr>
            <a:xfrm>
              <a:off x="5546667" y="4342204"/>
              <a:ext cx="465493" cy="59896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33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 of Influence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So, how to read the Conditional Independencies (CI) from graph?</a:t>
                </a:r>
              </a:p>
              <a:p>
                <a:pPr lvl="1"/>
                <a:r>
                  <a:rPr lang="en-US" altLang="zh-CN" dirty="0"/>
                  <a:t>In other words, how do we know if a node can influence another one?</a:t>
                </a:r>
              </a:p>
              <a:p>
                <a:r>
                  <a:rPr lang="en-US" altLang="zh-CN" dirty="0"/>
                  <a:t>Study three cases: Is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altLang="zh-CN" dirty="0"/>
                  <a:t> ? Is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|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𝑧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?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dirty="0"/>
                  <a:t>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CN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dirty="0"/>
                  <a:t>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CN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5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1815298" y="3861048"/>
            <a:ext cx="2448272" cy="513964"/>
            <a:chOff x="1231989" y="4342204"/>
            <a:chExt cx="3168352" cy="648072"/>
          </a:xfrm>
        </p:grpSpPr>
        <p:sp>
          <p:nvSpPr>
            <p:cNvPr id="7" name="椭圆 6"/>
            <p:cNvSpPr/>
            <p:nvPr/>
          </p:nvSpPr>
          <p:spPr>
            <a:xfrm>
              <a:off x="1231989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x</a:t>
              </a:r>
              <a:endParaRPr lang="zh-CN" altLang="en-US" sz="2800" baseline="-25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680261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/>
                <a:t>y</a:t>
              </a:r>
              <a:endParaRPr lang="zh-CN" altLang="en-US" sz="2800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2439402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/>
                <a:t>z</a:t>
              </a:r>
              <a:endParaRPr lang="zh-CN" altLang="en-US" sz="2800" dirty="0"/>
            </a:p>
          </p:txBody>
        </p:sp>
        <p:cxnSp>
          <p:nvCxnSpPr>
            <p:cNvPr id="10" name="直接箭头连接符 9"/>
            <p:cNvCxnSpPr>
              <a:stCxn id="9" idx="6"/>
              <a:endCxn id="8" idx="2"/>
            </p:cNvCxnSpPr>
            <p:nvPr/>
          </p:nvCxnSpPr>
          <p:spPr>
            <a:xfrm>
              <a:off x="3159482" y="4666240"/>
              <a:ext cx="520779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6"/>
              <a:endCxn id="9" idx="2"/>
            </p:cNvCxnSpPr>
            <p:nvPr/>
          </p:nvCxnSpPr>
          <p:spPr>
            <a:xfrm>
              <a:off x="1952069" y="4666240"/>
              <a:ext cx="487333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1815298" y="4683350"/>
            <a:ext cx="2448272" cy="513964"/>
            <a:chOff x="1231989" y="5157192"/>
            <a:chExt cx="3168352" cy="648072"/>
          </a:xfrm>
        </p:grpSpPr>
        <p:sp>
          <p:nvSpPr>
            <p:cNvPr id="29" name="椭圆 28"/>
            <p:cNvSpPr/>
            <p:nvPr/>
          </p:nvSpPr>
          <p:spPr>
            <a:xfrm>
              <a:off x="1231989" y="5157192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/>
                <a:t>x</a:t>
              </a:r>
              <a:endParaRPr lang="zh-CN" altLang="en-US" sz="2800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3680261" y="5157192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/>
                <a:t>y</a:t>
              </a:r>
              <a:endParaRPr lang="zh-CN" altLang="en-US" sz="2800" dirty="0"/>
            </a:p>
          </p:txBody>
        </p:sp>
        <p:sp>
          <p:nvSpPr>
            <p:cNvPr id="31" name="椭圆 30"/>
            <p:cNvSpPr/>
            <p:nvPr/>
          </p:nvSpPr>
          <p:spPr>
            <a:xfrm>
              <a:off x="2439402" y="5157192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/>
                <a:t>z</a:t>
              </a:r>
              <a:endParaRPr lang="zh-CN" altLang="en-US" sz="2800" dirty="0"/>
            </a:p>
          </p:txBody>
        </p:sp>
        <p:cxnSp>
          <p:nvCxnSpPr>
            <p:cNvPr id="32" name="直接箭头连接符 31"/>
            <p:cNvCxnSpPr>
              <a:stCxn id="31" idx="6"/>
              <a:endCxn id="30" idx="2"/>
            </p:cNvCxnSpPr>
            <p:nvPr/>
          </p:nvCxnSpPr>
          <p:spPr>
            <a:xfrm>
              <a:off x="3159482" y="5481228"/>
              <a:ext cx="520779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31" idx="2"/>
              <a:endCxn id="29" idx="6"/>
            </p:cNvCxnSpPr>
            <p:nvPr/>
          </p:nvCxnSpPr>
          <p:spPr>
            <a:xfrm flipH="1">
              <a:off x="1952069" y="5481228"/>
              <a:ext cx="487333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1815298" y="5512278"/>
            <a:ext cx="2448272" cy="513964"/>
            <a:chOff x="1231989" y="5949280"/>
            <a:chExt cx="3168352" cy="648072"/>
          </a:xfrm>
        </p:grpSpPr>
        <p:sp>
          <p:nvSpPr>
            <p:cNvPr id="37" name="椭圆 36"/>
            <p:cNvSpPr/>
            <p:nvPr/>
          </p:nvSpPr>
          <p:spPr>
            <a:xfrm>
              <a:off x="1231989" y="5949280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/>
                <a:t>x</a:t>
              </a:r>
              <a:endParaRPr lang="zh-CN" altLang="en-US" sz="2800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3680261" y="5949280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/>
                <a:t>y</a:t>
              </a:r>
              <a:endParaRPr lang="zh-CN" altLang="en-US" sz="2800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2439402" y="5949280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/>
                <a:t>z</a:t>
              </a:r>
              <a:endParaRPr lang="zh-CN" altLang="en-US" sz="2800" dirty="0"/>
            </a:p>
          </p:txBody>
        </p:sp>
        <p:cxnSp>
          <p:nvCxnSpPr>
            <p:cNvPr id="40" name="直接箭头连接符 39"/>
            <p:cNvCxnSpPr>
              <a:stCxn id="38" idx="2"/>
              <a:endCxn id="39" idx="6"/>
            </p:cNvCxnSpPr>
            <p:nvPr/>
          </p:nvCxnSpPr>
          <p:spPr>
            <a:xfrm flipH="1">
              <a:off x="3159482" y="6273316"/>
              <a:ext cx="520779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7" idx="6"/>
              <a:endCxn id="39" idx="2"/>
            </p:cNvCxnSpPr>
            <p:nvPr/>
          </p:nvCxnSpPr>
          <p:spPr>
            <a:xfrm>
              <a:off x="1952069" y="6273316"/>
              <a:ext cx="487333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580112" y="3861048"/>
            <a:ext cx="2448272" cy="513964"/>
            <a:chOff x="1231989" y="4342204"/>
            <a:chExt cx="3168352" cy="648072"/>
          </a:xfrm>
        </p:grpSpPr>
        <p:sp>
          <p:nvSpPr>
            <p:cNvPr id="49" name="椭圆 48"/>
            <p:cNvSpPr/>
            <p:nvPr/>
          </p:nvSpPr>
          <p:spPr>
            <a:xfrm>
              <a:off x="1231989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/>
                <a:t>x</a:t>
              </a:r>
              <a:endParaRPr lang="zh-CN" altLang="en-US" sz="2800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3680261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/>
                <a:t>y</a:t>
              </a:r>
              <a:endParaRPr lang="zh-CN" altLang="en-US" sz="2800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2439402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/>
                <a:t>z</a:t>
              </a:r>
              <a:endParaRPr lang="zh-CN" altLang="en-US" sz="2800" dirty="0"/>
            </a:p>
          </p:txBody>
        </p:sp>
        <p:cxnSp>
          <p:nvCxnSpPr>
            <p:cNvPr id="52" name="直接箭头连接符 51"/>
            <p:cNvCxnSpPr>
              <a:stCxn id="51" idx="6"/>
              <a:endCxn id="50" idx="2"/>
            </p:cNvCxnSpPr>
            <p:nvPr/>
          </p:nvCxnSpPr>
          <p:spPr>
            <a:xfrm>
              <a:off x="3159482" y="4666240"/>
              <a:ext cx="520779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9" idx="6"/>
              <a:endCxn id="51" idx="2"/>
            </p:cNvCxnSpPr>
            <p:nvPr/>
          </p:nvCxnSpPr>
          <p:spPr>
            <a:xfrm>
              <a:off x="1952069" y="4666240"/>
              <a:ext cx="487333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5580112" y="4683350"/>
            <a:ext cx="2448272" cy="513964"/>
            <a:chOff x="1231989" y="5157192"/>
            <a:chExt cx="3168352" cy="648072"/>
          </a:xfrm>
        </p:grpSpPr>
        <p:sp>
          <p:nvSpPr>
            <p:cNvPr id="55" name="椭圆 54"/>
            <p:cNvSpPr/>
            <p:nvPr/>
          </p:nvSpPr>
          <p:spPr>
            <a:xfrm>
              <a:off x="1231989" y="5157192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/>
                <a:t>x</a:t>
              </a:r>
              <a:endParaRPr lang="zh-CN" altLang="en-US" sz="2800" dirty="0"/>
            </a:p>
          </p:txBody>
        </p:sp>
        <p:sp>
          <p:nvSpPr>
            <p:cNvPr id="56" name="椭圆 55"/>
            <p:cNvSpPr/>
            <p:nvPr/>
          </p:nvSpPr>
          <p:spPr>
            <a:xfrm>
              <a:off x="3680261" y="5157192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/>
                <a:t>y</a:t>
              </a:r>
              <a:endParaRPr lang="zh-CN" altLang="en-US" sz="2800" dirty="0"/>
            </a:p>
          </p:txBody>
        </p:sp>
        <p:sp>
          <p:nvSpPr>
            <p:cNvPr id="57" name="椭圆 56"/>
            <p:cNvSpPr/>
            <p:nvPr/>
          </p:nvSpPr>
          <p:spPr>
            <a:xfrm>
              <a:off x="2439402" y="5157192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/>
                <a:t>z</a:t>
              </a:r>
              <a:endParaRPr lang="zh-CN" altLang="en-US" sz="2800" dirty="0"/>
            </a:p>
          </p:txBody>
        </p:sp>
        <p:cxnSp>
          <p:nvCxnSpPr>
            <p:cNvPr id="58" name="直接箭头连接符 57"/>
            <p:cNvCxnSpPr>
              <a:stCxn id="57" idx="6"/>
              <a:endCxn id="56" idx="2"/>
            </p:cNvCxnSpPr>
            <p:nvPr/>
          </p:nvCxnSpPr>
          <p:spPr>
            <a:xfrm>
              <a:off x="3159482" y="5481228"/>
              <a:ext cx="520779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7" idx="2"/>
              <a:endCxn id="55" idx="6"/>
            </p:cNvCxnSpPr>
            <p:nvPr/>
          </p:nvCxnSpPr>
          <p:spPr>
            <a:xfrm flipH="1">
              <a:off x="1952069" y="5481228"/>
              <a:ext cx="487333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5580112" y="5512278"/>
            <a:ext cx="2448272" cy="513964"/>
            <a:chOff x="1231989" y="5949280"/>
            <a:chExt cx="3168352" cy="648072"/>
          </a:xfrm>
        </p:grpSpPr>
        <p:sp>
          <p:nvSpPr>
            <p:cNvPr id="61" name="椭圆 60"/>
            <p:cNvSpPr/>
            <p:nvPr/>
          </p:nvSpPr>
          <p:spPr>
            <a:xfrm>
              <a:off x="1231989" y="5949280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/>
                <a:t>x</a:t>
              </a:r>
              <a:endParaRPr lang="zh-CN" altLang="en-US" sz="2800" dirty="0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80261" y="5949280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/>
                <a:t>y</a:t>
              </a:r>
              <a:endParaRPr lang="zh-CN" altLang="en-US" sz="2800" dirty="0"/>
            </a:p>
          </p:txBody>
        </p:sp>
        <p:sp>
          <p:nvSpPr>
            <p:cNvPr id="63" name="椭圆 62"/>
            <p:cNvSpPr/>
            <p:nvPr/>
          </p:nvSpPr>
          <p:spPr>
            <a:xfrm>
              <a:off x="2439402" y="5949280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z</a:t>
              </a:r>
              <a:endParaRPr lang="zh-CN" altLang="en-US" sz="2800" baseline="-25000" dirty="0"/>
            </a:p>
          </p:txBody>
        </p:sp>
        <p:cxnSp>
          <p:nvCxnSpPr>
            <p:cNvPr id="64" name="直接箭头连接符 63"/>
            <p:cNvCxnSpPr>
              <a:stCxn id="62" idx="2"/>
              <a:endCxn id="63" idx="6"/>
            </p:cNvCxnSpPr>
            <p:nvPr/>
          </p:nvCxnSpPr>
          <p:spPr>
            <a:xfrm flipH="1">
              <a:off x="3159482" y="6273316"/>
              <a:ext cx="520779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61" idx="6"/>
              <a:endCxn id="63" idx="2"/>
            </p:cNvCxnSpPr>
            <p:nvPr/>
          </p:nvCxnSpPr>
          <p:spPr>
            <a:xfrm>
              <a:off x="1952069" y="6273316"/>
              <a:ext cx="487333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44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altLang="zh-CN" dirty="0"/>
                  <a:t> ?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NO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|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/>
                        <a:ea typeface="Cambria Math"/>
                      </a:rPr>
                      <m:t>𝑧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?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YES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zh-CN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altLang="zh-CN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dirty="0"/>
              <a:t>1: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331640" y="548680"/>
            <a:ext cx="3168352" cy="648072"/>
            <a:chOff x="1231989" y="4342204"/>
            <a:chExt cx="3168352" cy="648072"/>
          </a:xfrm>
        </p:grpSpPr>
        <p:sp>
          <p:nvSpPr>
            <p:cNvPr id="18" name="椭圆 17"/>
            <p:cNvSpPr/>
            <p:nvPr/>
          </p:nvSpPr>
          <p:spPr>
            <a:xfrm>
              <a:off x="1231989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x</a:t>
              </a:r>
              <a:endParaRPr lang="zh-CN" altLang="en-US" sz="3200" baseline="-250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680261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y</a:t>
              </a:r>
              <a:endParaRPr lang="zh-CN" altLang="en-US" sz="3200" baseline="-25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2439402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z</a:t>
              </a:r>
              <a:endParaRPr lang="zh-CN" altLang="en-US" sz="3200" baseline="-25000" dirty="0"/>
            </a:p>
          </p:txBody>
        </p:sp>
        <p:cxnSp>
          <p:nvCxnSpPr>
            <p:cNvPr id="21" name="直接箭头连接符 20"/>
            <p:cNvCxnSpPr>
              <a:stCxn id="20" idx="6"/>
              <a:endCxn id="19" idx="2"/>
            </p:cNvCxnSpPr>
            <p:nvPr/>
          </p:nvCxnSpPr>
          <p:spPr>
            <a:xfrm>
              <a:off x="3159482" y="4666240"/>
              <a:ext cx="520779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8" idx="6"/>
              <a:endCxn id="20" idx="2"/>
            </p:cNvCxnSpPr>
            <p:nvPr/>
          </p:nvCxnSpPr>
          <p:spPr>
            <a:xfrm>
              <a:off x="1952069" y="4666240"/>
              <a:ext cx="487333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109310" y="548680"/>
            <a:ext cx="3168352" cy="648072"/>
            <a:chOff x="1231989" y="4342204"/>
            <a:chExt cx="3168352" cy="648072"/>
          </a:xfrm>
        </p:grpSpPr>
        <p:sp>
          <p:nvSpPr>
            <p:cNvPr id="24" name="椭圆 23"/>
            <p:cNvSpPr/>
            <p:nvPr/>
          </p:nvSpPr>
          <p:spPr>
            <a:xfrm>
              <a:off x="1231989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x</a:t>
              </a:r>
              <a:endParaRPr lang="zh-CN" altLang="en-US" sz="3200" baseline="-250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3680261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y</a:t>
              </a:r>
              <a:endParaRPr lang="zh-CN" altLang="en-US" sz="3200" baseline="-25000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439402" y="4342204"/>
              <a:ext cx="720080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3200" dirty="0"/>
                <a:t>z</a:t>
              </a:r>
              <a:endParaRPr lang="zh-CN" altLang="en-US" sz="3200" baseline="-25000" dirty="0"/>
            </a:p>
          </p:txBody>
        </p:sp>
        <p:cxnSp>
          <p:nvCxnSpPr>
            <p:cNvPr id="27" name="直接箭头连接符 26"/>
            <p:cNvCxnSpPr>
              <a:stCxn id="26" idx="6"/>
              <a:endCxn id="25" idx="2"/>
            </p:cNvCxnSpPr>
            <p:nvPr/>
          </p:nvCxnSpPr>
          <p:spPr>
            <a:xfrm>
              <a:off x="3159482" y="4666240"/>
              <a:ext cx="520779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4" idx="6"/>
              <a:endCxn id="26" idx="2"/>
            </p:cNvCxnSpPr>
            <p:nvPr/>
          </p:nvCxnSpPr>
          <p:spPr>
            <a:xfrm>
              <a:off x="1952069" y="4666240"/>
              <a:ext cx="487333" cy="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82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1514</Words>
  <Application>Microsoft Office PowerPoint</Application>
  <PresentationFormat>如螢幕大小 (4:3)</PresentationFormat>
  <Paragraphs>372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1" baseType="lpstr">
      <vt:lpstr>宋体</vt:lpstr>
      <vt:lpstr>微软雅黑 Light</vt:lpstr>
      <vt:lpstr>新細明體</vt:lpstr>
      <vt:lpstr>Arial</vt:lpstr>
      <vt:lpstr>Calibri</vt:lpstr>
      <vt:lpstr>Cambria Math</vt:lpstr>
      <vt:lpstr>Wingdings</vt:lpstr>
      <vt:lpstr>Office 主题</vt:lpstr>
      <vt:lpstr>Probabilistic Graphical Model 是什麼?</vt:lpstr>
      <vt:lpstr>Goals to Learn</vt:lpstr>
      <vt:lpstr>What is Probabilistic Graphical Model (PGM)</vt:lpstr>
      <vt:lpstr>What is Bayesian Network (BN)</vt:lpstr>
      <vt:lpstr>What is Bayesian Network (BN)</vt:lpstr>
      <vt:lpstr>Conditioning V.S. Independency</vt:lpstr>
      <vt:lpstr>Conditioning V.S. Independency</vt:lpstr>
      <vt:lpstr>Flow of Influence</vt:lpstr>
      <vt:lpstr>1:</vt:lpstr>
      <vt:lpstr>2:</vt:lpstr>
      <vt:lpstr>3:</vt:lpstr>
      <vt:lpstr>Active Trail in BN</vt:lpstr>
      <vt:lpstr>d-separation</vt:lpstr>
      <vt:lpstr>Factorization ⟹ Independence</vt:lpstr>
      <vt:lpstr>Factorization ⟹ Independence</vt:lpstr>
      <vt:lpstr>Independence ⟹ Factorization</vt:lpstr>
      <vt:lpstr>Independence ⇔ Factorization</vt:lpstr>
      <vt:lpstr>Independence ⇔ Factorization</vt:lpstr>
      <vt:lpstr>Example</vt:lpstr>
      <vt:lpstr>What is Markov Network (MN)</vt:lpstr>
      <vt:lpstr>Factorization in MN</vt:lpstr>
      <vt:lpstr>Factorization in MN</vt:lpstr>
      <vt:lpstr>Active Trail and separation in MN</vt:lpstr>
      <vt:lpstr>Independence ⇔ Factorization</vt:lpstr>
      <vt:lpstr>Independence ⇔ Factorization</vt:lpstr>
      <vt:lpstr>Example Log-Linear Model</vt:lpstr>
      <vt:lpstr>喘口氣</vt:lpstr>
      <vt:lpstr>What is Conditional Random Field</vt:lpstr>
      <vt:lpstr>Linear Chain CRF</vt:lpstr>
      <vt:lpstr>Part-of-Speech (POS) Tagging</vt:lpstr>
      <vt:lpstr>Part-of-Speech (POS) Tagging</vt:lpstr>
      <vt:lpstr>BN Using HMM</vt:lpstr>
      <vt:lpstr>MN Linear-chain CRF with log-linear Model</vt:lpstr>
      <vt:lpstr>MN Linear-chain CRF with log-linear Model</vt:lpstr>
      <vt:lpstr>MN Linear-chain CRF with log-linear Model</vt:lpstr>
      <vt:lpstr>Learning (Training)</vt:lpstr>
      <vt:lpstr>Hands on Project (Haipeng)</vt:lpstr>
      <vt:lpstr>State-of-the-art approach (Haipeng)</vt:lpstr>
      <vt:lpstr>Thank You</vt:lpstr>
      <vt:lpstr>Appendix Markov Property in MN</vt:lpstr>
      <vt:lpstr>Appendix Markov Property in MN</vt:lpstr>
      <vt:lpstr>Example Restrict Boltzmann Machine</vt:lpstr>
      <vt:lpstr>Appendix CRF Learning Gradient Parts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Graphical Model</dc:title>
  <dc:creator>zschen</dc:creator>
  <cp:lastModifiedBy>bobon</cp:lastModifiedBy>
  <cp:revision>150</cp:revision>
  <dcterms:created xsi:type="dcterms:W3CDTF">2018-06-09T07:55:59Z</dcterms:created>
  <dcterms:modified xsi:type="dcterms:W3CDTF">2018-06-16T06:33:26Z</dcterms:modified>
</cp:coreProperties>
</file>