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830CE-49DA-4500-8B7D-4D531C3AA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C64EC87-8182-438B-A66C-579DB20CA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128AAD-E5DC-42CE-A417-26D7870B1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BEFD-F26A-4895-8B94-BBD88C78E849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632C5C-5757-424C-91EF-D424D340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4D02D7-CB84-41B7-89BE-20CE2068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D53-505E-4BE5-9528-D5034E08E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73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0458C-1A48-4C6E-B6C3-70C79EC0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249EAE-CF00-49A4-A545-59A0C7B1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5422B5-D5A9-42AE-A51C-1A35B20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BEFD-F26A-4895-8B94-BBD88C78E849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9F87E-A9B6-4A1C-8035-731C10CC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117F6C-A401-43CD-B03F-F0F319AD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D53-505E-4BE5-9528-D5034E08E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3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6B81B3-FD83-4E5E-B192-4DB3FEF97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3E7B37-C045-4520-ADB4-31EF44E3B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02B4BA-D6CB-4AFA-AC9B-6FF9756B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BEFD-F26A-4895-8B94-BBD88C78E849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728E01-7E2C-4ECD-B192-1633391F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73050-CFE6-409E-8F61-2C03AEF2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D53-505E-4BE5-9528-D5034E08E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82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DCC19-861F-4898-99A3-69BD23F7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49905D-7B2E-4348-B7A3-646911696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08223-7891-4C16-8ABA-60E1DD8A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BEFD-F26A-4895-8B94-BBD88C78E849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3390F9-F1B8-4288-BCFE-9A3F4D8C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F093D9-0F74-41DE-B6C8-1F33AC5F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D53-505E-4BE5-9528-D5034E08E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8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056851-F2A5-4114-86E4-69624E6D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FE9751-F5B4-4E54-AAFC-2D77857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B80D7-8A2D-4E45-A4AF-324C97F3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BEFD-F26A-4895-8B94-BBD88C78E849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87E085-20CA-49B6-9365-ECAB7D6E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87EB45-A81E-472E-8D50-5E87ED700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D53-505E-4BE5-9528-D5034E08E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44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3784C-DCA8-465C-9A13-6ACFCB3B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E2F41-3269-4C16-B331-68CDB7AA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7D44D0-4AB9-4542-8F38-757561CA4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AF0027-C896-49E4-A731-038ABE4F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BEFD-F26A-4895-8B94-BBD88C78E849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B171BB-CA53-45C3-B5BA-B9D70D7C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78B2D3-614B-4612-A324-74400EB0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D53-505E-4BE5-9528-D5034E08E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54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91F3F-4EE1-4F5F-8D1B-5194674F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1C4B4B-78ED-4E57-ACE7-EE4F7F97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5A0773-FFE0-4D5A-9EF4-27CDD35B6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A35088D-2325-4766-8D16-8A03B66AE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BD57E8-F558-4213-88E5-7EE50D7D3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B0ED6C-FA99-4A13-972B-429AA3DC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BEFD-F26A-4895-8B94-BBD88C78E849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25C561-9423-49C4-BD9E-79F2A325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E842F4E-499A-4232-8392-D86376A4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D53-505E-4BE5-9528-D5034E08E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55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ED1D0-1DD7-4632-A219-E6EF958A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D439E4-079C-44AF-A76F-1B6242FF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BEFD-F26A-4895-8B94-BBD88C78E849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627B2A-D058-43BF-A8AB-9BC03F28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1B8A68-FC29-452F-B535-297E86AE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D53-505E-4BE5-9528-D5034E08E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07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A215E-1158-4539-9A64-9304A8F9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BEFD-F26A-4895-8B94-BBD88C78E849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0DA3-6FF6-4DF0-B5F7-6C519866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2E3A0F-CD02-4169-8257-52CF8BD1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D53-505E-4BE5-9528-D5034E08E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75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F2B1F-0A3B-47BA-899F-4B04DBDE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3A11AB-EA14-4E62-A77D-90B787BFD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AA5177-77F4-4613-96AD-CA4207434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20457B-651B-4709-925A-F861719C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BEFD-F26A-4895-8B94-BBD88C78E849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69F33B-988D-400F-9682-0CE1E9C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3ECEF4-71B8-46B3-8A39-EE418E61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D53-505E-4BE5-9528-D5034E08E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86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5C4DC-5EAF-4E66-8663-14CA2302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442248-B4F3-4EF3-BF91-F31AE37E1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0D5420-6DBA-42A2-9F27-ABB3844B5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30031C-38FA-481A-B832-EAD380FE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BEFD-F26A-4895-8B94-BBD88C78E849}" type="datetimeFigureOut">
              <a:rPr lang="zh-TW" altLang="en-US" smtClean="0"/>
              <a:t>2020/5/2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01CA1D-5788-435D-8783-27786300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AF905C-67C4-49E4-B58F-F59AE342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BD53-505E-4BE5-9528-D5034E08E2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13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B5E5CA-B14C-4FBC-8A12-6F092A8E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19EEE0-732C-483D-AA26-61201DE3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82ADD-8E5E-451B-8FAE-8933994C4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751BEFD-F26A-4895-8B94-BBD88C78E849}" type="datetimeFigureOut">
              <a:rPr lang="zh-TW" altLang="en-US" smtClean="0"/>
              <a:pPr/>
              <a:t>2020/5/2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92D9C1-5DD8-43BE-9C95-4A66D2A86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C98206-D2ED-4C37-9E89-6FF7E6022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F0FBD53-505E-4BE5-9528-D5034E08E2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49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9AA65A1E-23C2-45E3-BE45-6AC430A4CB5A}"/>
              </a:ext>
            </a:extLst>
          </p:cNvPr>
          <p:cNvSpPr/>
          <p:nvPr/>
        </p:nvSpPr>
        <p:spPr>
          <a:xfrm>
            <a:off x="3246539" y="2516697"/>
            <a:ext cx="2265028" cy="2155971"/>
          </a:xfrm>
          <a:prstGeom prst="ellipse">
            <a:avLst/>
          </a:prstGeom>
          <a:solidFill>
            <a:schemeClr val="accent2">
              <a:alpha val="70000"/>
            </a:schemeClr>
          </a:solidFill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8EF46F72-B87D-4241-95B8-74A2C9B9F44C}"/>
              </a:ext>
            </a:extLst>
          </p:cNvPr>
          <p:cNvSpPr/>
          <p:nvPr/>
        </p:nvSpPr>
        <p:spPr>
          <a:xfrm>
            <a:off x="4580388" y="2516697"/>
            <a:ext cx="2265028" cy="2155971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BE7339-60E7-4A5B-A39B-63CC93B571B0}"/>
              </a:ext>
            </a:extLst>
          </p:cNvPr>
          <p:cNvSpPr txBox="1"/>
          <p:nvPr/>
        </p:nvSpPr>
        <p:spPr>
          <a:xfrm>
            <a:off x="3508310" y="3363850"/>
            <a:ext cx="9414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/>
              <a:t>H(X|Y)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D2AB34B-4C8F-4E74-9D53-ED5739B41B64}"/>
              </a:ext>
            </a:extLst>
          </p:cNvPr>
          <p:cNvSpPr txBox="1"/>
          <p:nvPr/>
        </p:nvSpPr>
        <p:spPr>
          <a:xfrm>
            <a:off x="5712901" y="3363850"/>
            <a:ext cx="9675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/>
              <a:t>H(Y|X)</a:t>
            </a:r>
            <a:endParaRPr lang="zh-TW" altLang="en-US" sz="2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44FDB3E-2691-4E2F-95D5-3FC544D90668}"/>
              </a:ext>
            </a:extLst>
          </p:cNvPr>
          <p:cNvSpPr txBox="1"/>
          <p:nvPr/>
        </p:nvSpPr>
        <p:spPr>
          <a:xfrm>
            <a:off x="4617241" y="3363850"/>
            <a:ext cx="8574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/>
              <a:t>I(X;Y)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ADE342-AFCD-4C84-B8A3-CDFCC852ECCF}"/>
              </a:ext>
            </a:extLst>
          </p:cNvPr>
          <p:cNvSpPr txBox="1"/>
          <p:nvPr/>
        </p:nvSpPr>
        <p:spPr>
          <a:xfrm>
            <a:off x="2734105" y="2376866"/>
            <a:ext cx="8574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/>
              <a:t>H(X)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789F4B-F625-430A-B014-BCA4F6AEE748}"/>
              </a:ext>
            </a:extLst>
          </p:cNvPr>
          <p:cNvSpPr txBox="1"/>
          <p:nvPr/>
        </p:nvSpPr>
        <p:spPr>
          <a:xfrm>
            <a:off x="6500376" y="2376866"/>
            <a:ext cx="8574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/>
              <a:t>H(Y)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51F1071-B2DA-4F1D-BFBB-F6A00807F582}"/>
              </a:ext>
            </a:extLst>
          </p:cNvPr>
          <p:cNvSpPr txBox="1"/>
          <p:nvPr/>
        </p:nvSpPr>
        <p:spPr>
          <a:xfrm>
            <a:off x="4617241" y="4720167"/>
            <a:ext cx="8574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400" dirty="0"/>
              <a:t>H(X,Y)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973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A35FD18C-5B42-48E8-B905-6C1EE082FCED}"/>
              </a:ext>
            </a:extLst>
          </p:cNvPr>
          <p:cNvGrpSpPr/>
          <p:nvPr/>
        </p:nvGrpSpPr>
        <p:grpSpPr>
          <a:xfrm>
            <a:off x="3120596" y="2516696"/>
            <a:ext cx="1799439" cy="2155972"/>
            <a:chOff x="3120596" y="2516696"/>
            <a:chExt cx="1799439" cy="2155972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BFAB26BD-F152-4738-9D63-0C131812AABA}"/>
                </a:ext>
              </a:extLst>
            </p:cNvPr>
            <p:cNvSpPr/>
            <p:nvPr/>
          </p:nvSpPr>
          <p:spPr>
            <a:xfrm>
              <a:off x="3120596" y="2516696"/>
              <a:ext cx="1799439" cy="2155972"/>
            </a:xfrm>
            <a:custGeom>
              <a:avLst/>
              <a:gdLst>
                <a:gd name="connsiteX0" fmla="*/ 1132514 w 1799439"/>
                <a:gd name="connsiteY0" fmla="*/ 0 h 2155972"/>
                <a:gd name="connsiteX1" fmla="*/ 1765713 w 1799439"/>
                <a:gd name="connsiteY1" fmla="*/ 184103 h 2155972"/>
                <a:gd name="connsiteX2" fmla="*/ 1799439 w 1799439"/>
                <a:gd name="connsiteY2" fmla="*/ 208108 h 2155972"/>
                <a:gd name="connsiteX3" fmla="*/ 1745979 w 1799439"/>
                <a:gd name="connsiteY3" fmla="*/ 246160 h 2155972"/>
                <a:gd name="connsiteX4" fmla="*/ 1333849 w 1799439"/>
                <a:gd name="connsiteY4" fmla="*/ 1077986 h 2155972"/>
                <a:gd name="connsiteX5" fmla="*/ 1745979 w 1799439"/>
                <a:gd name="connsiteY5" fmla="*/ 1909812 h 2155972"/>
                <a:gd name="connsiteX6" fmla="*/ 1799439 w 1799439"/>
                <a:gd name="connsiteY6" fmla="*/ 1947864 h 2155972"/>
                <a:gd name="connsiteX7" fmla="*/ 1765713 w 1799439"/>
                <a:gd name="connsiteY7" fmla="*/ 1971869 h 2155972"/>
                <a:gd name="connsiteX8" fmla="*/ 1132514 w 1799439"/>
                <a:gd name="connsiteY8" fmla="*/ 2155972 h 2155972"/>
                <a:gd name="connsiteX9" fmla="*/ 0 w 1799439"/>
                <a:gd name="connsiteY9" fmla="*/ 1077986 h 2155972"/>
                <a:gd name="connsiteX10" fmla="*/ 1132514 w 1799439"/>
                <a:gd name="connsiteY10" fmla="*/ 0 h 21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439" h="2155972">
                  <a:moveTo>
                    <a:pt x="1132514" y="0"/>
                  </a:moveTo>
                  <a:cubicBezTo>
                    <a:pt x="1367065" y="0"/>
                    <a:pt x="1584963" y="67870"/>
                    <a:pt x="1765713" y="184103"/>
                  </a:cubicBezTo>
                  <a:lnTo>
                    <a:pt x="1799439" y="208108"/>
                  </a:lnTo>
                  <a:lnTo>
                    <a:pt x="1745979" y="246160"/>
                  </a:lnTo>
                  <a:cubicBezTo>
                    <a:pt x="1494281" y="443878"/>
                    <a:pt x="1333849" y="743099"/>
                    <a:pt x="1333849" y="1077986"/>
                  </a:cubicBezTo>
                  <a:cubicBezTo>
                    <a:pt x="1333849" y="1412873"/>
                    <a:pt x="1494281" y="1712094"/>
                    <a:pt x="1745979" y="1909812"/>
                  </a:cubicBezTo>
                  <a:lnTo>
                    <a:pt x="1799439" y="1947864"/>
                  </a:lnTo>
                  <a:lnTo>
                    <a:pt x="1765713" y="1971869"/>
                  </a:lnTo>
                  <a:cubicBezTo>
                    <a:pt x="1584963" y="2088102"/>
                    <a:pt x="1367065" y="2155972"/>
                    <a:pt x="1132514" y="2155972"/>
                  </a:cubicBezTo>
                  <a:cubicBezTo>
                    <a:pt x="507044" y="2155972"/>
                    <a:pt x="0" y="1673341"/>
                    <a:pt x="0" y="1077986"/>
                  </a:cubicBezTo>
                  <a:cubicBezTo>
                    <a:pt x="0" y="482631"/>
                    <a:pt x="507044" y="0"/>
                    <a:pt x="1132514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00BE7339-60E7-4A5B-A39B-63CC93B571B0}"/>
                </a:ext>
              </a:extLst>
            </p:cNvPr>
            <p:cNvSpPr txBox="1"/>
            <p:nvPr/>
          </p:nvSpPr>
          <p:spPr>
            <a:xfrm>
              <a:off x="3518580" y="3363850"/>
              <a:ext cx="93117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/>
                <a:t>H(X|Y)</a:t>
              </a:r>
              <a:endParaRPr lang="zh-TW" altLang="en-US" sz="2400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86F124A3-B89F-42E1-B546-6359AA16E907}"/>
              </a:ext>
            </a:extLst>
          </p:cNvPr>
          <p:cNvGrpSpPr/>
          <p:nvPr/>
        </p:nvGrpSpPr>
        <p:grpSpPr>
          <a:xfrm>
            <a:off x="5171920" y="2516696"/>
            <a:ext cx="1799438" cy="2155972"/>
            <a:chOff x="5171920" y="2516696"/>
            <a:chExt cx="1799438" cy="2155972"/>
          </a:xfrm>
        </p:grpSpPr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DA885977-CD65-428D-88AC-049DFFB33C04}"/>
                </a:ext>
              </a:extLst>
            </p:cNvPr>
            <p:cNvSpPr/>
            <p:nvPr/>
          </p:nvSpPr>
          <p:spPr>
            <a:xfrm>
              <a:off x="5171920" y="2516696"/>
              <a:ext cx="1799438" cy="2155972"/>
            </a:xfrm>
            <a:custGeom>
              <a:avLst/>
              <a:gdLst>
                <a:gd name="connsiteX0" fmla="*/ 666924 w 1799438"/>
                <a:gd name="connsiteY0" fmla="*/ 0 h 2155972"/>
                <a:gd name="connsiteX1" fmla="*/ 1799438 w 1799438"/>
                <a:gd name="connsiteY1" fmla="*/ 1077986 h 2155972"/>
                <a:gd name="connsiteX2" fmla="*/ 666924 w 1799438"/>
                <a:gd name="connsiteY2" fmla="*/ 2155972 h 2155972"/>
                <a:gd name="connsiteX3" fmla="*/ 33725 w 1799438"/>
                <a:gd name="connsiteY3" fmla="*/ 1971869 h 2155972"/>
                <a:gd name="connsiteX4" fmla="*/ 0 w 1799438"/>
                <a:gd name="connsiteY4" fmla="*/ 1947864 h 2155972"/>
                <a:gd name="connsiteX5" fmla="*/ 53459 w 1799438"/>
                <a:gd name="connsiteY5" fmla="*/ 1909812 h 2155972"/>
                <a:gd name="connsiteX6" fmla="*/ 465589 w 1799438"/>
                <a:gd name="connsiteY6" fmla="*/ 1077986 h 2155972"/>
                <a:gd name="connsiteX7" fmla="*/ 53459 w 1799438"/>
                <a:gd name="connsiteY7" fmla="*/ 246160 h 2155972"/>
                <a:gd name="connsiteX8" fmla="*/ 0 w 1799438"/>
                <a:gd name="connsiteY8" fmla="*/ 208108 h 2155972"/>
                <a:gd name="connsiteX9" fmla="*/ 33725 w 1799438"/>
                <a:gd name="connsiteY9" fmla="*/ 184103 h 2155972"/>
                <a:gd name="connsiteX10" fmla="*/ 666924 w 1799438"/>
                <a:gd name="connsiteY10" fmla="*/ 0 h 21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438" h="2155972">
                  <a:moveTo>
                    <a:pt x="666924" y="0"/>
                  </a:moveTo>
                  <a:cubicBezTo>
                    <a:pt x="1292394" y="0"/>
                    <a:pt x="1799438" y="482631"/>
                    <a:pt x="1799438" y="1077986"/>
                  </a:cubicBezTo>
                  <a:cubicBezTo>
                    <a:pt x="1799438" y="1673341"/>
                    <a:pt x="1292394" y="2155972"/>
                    <a:pt x="666924" y="2155972"/>
                  </a:cubicBezTo>
                  <a:cubicBezTo>
                    <a:pt x="432373" y="2155972"/>
                    <a:pt x="214475" y="2088102"/>
                    <a:pt x="33725" y="1971869"/>
                  </a:cubicBezTo>
                  <a:lnTo>
                    <a:pt x="0" y="1947864"/>
                  </a:lnTo>
                  <a:lnTo>
                    <a:pt x="53459" y="1909812"/>
                  </a:lnTo>
                  <a:cubicBezTo>
                    <a:pt x="305157" y="1712094"/>
                    <a:pt x="465589" y="1412873"/>
                    <a:pt x="465589" y="1077986"/>
                  </a:cubicBezTo>
                  <a:cubicBezTo>
                    <a:pt x="465589" y="743099"/>
                    <a:pt x="305157" y="443878"/>
                    <a:pt x="53459" y="246160"/>
                  </a:cubicBezTo>
                  <a:lnTo>
                    <a:pt x="0" y="208108"/>
                  </a:lnTo>
                  <a:lnTo>
                    <a:pt x="33725" y="184103"/>
                  </a:lnTo>
                  <a:cubicBezTo>
                    <a:pt x="214475" y="67870"/>
                    <a:pt x="432373" y="0"/>
                    <a:pt x="666924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D2AB34B-4C8F-4E74-9D53-ED5739B41B64}"/>
                </a:ext>
              </a:extLst>
            </p:cNvPr>
            <p:cNvSpPr txBox="1"/>
            <p:nvPr/>
          </p:nvSpPr>
          <p:spPr>
            <a:xfrm>
              <a:off x="5712902" y="3363850"/>
              <a:ext cx="96291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/>
                <a:t>H(Y|X)</a:t>
              </a:r>
              <a:endParaRPr lang="zh-TW" altLang="en-US" sz="2400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D737003-ED4C-40C2-AFF1-F3040486E257}"/>
              </a:ext>
            </a:extLst>
          </p:cNvPr>
          <p:cNvGrpSpPr/>
          <p:nvPr/>
        </p:nvGrpSpPr>
        <p:grpSpPr>
          <a:xfrm>
            <a:off x="4580389" y="2724805"/>
            <a:ext cx="935801" cy="1739756"/>
            <a:chOff x="4580389" y="2724805"/>
            <a:chExt cx="935801" cy="17397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09EB0BD-DC4C-4D5D-8C88-2B2B6986AE13}"/>
                </a:ext>
              </a:extLst>
            </p:cNvPr>
            <p:cNvGrpSpPr/>
            <p:nvPr/>
          </p:nvGrpSpPr>
          <p:grpSpPr>
            <a:xfrm>
              <a:off x="4580389" y="2724805"/>
              <a:ext cx="935801" cy="1739756"/>
              <a:chOff x="4580389" y="2724805"/>
              <a:chExt cx="935801" cy="1739756"/>
            </a:xfrm>
          </p:grpSpPr>
          <p:sp>
            <p:nvSpPr>
              <p:cNvPr id="12" name="手繪多邊形: 圖案 11">
                <a:extLst>
                  <a:ext uri="{FF2B5EF4-FFF2-40B4-BE49-F238E27FC236}">
                    <a16:creationId xmlns:a16="http://schemas.microsoft.com/office/drawing/2014/main" id="{C59B044C-B600-4B48-A2D8-69115CF6CF37}"/>
                  </a:ext>
                </a:extLst>
              </p:cNvPr>
              <p:cNvSpPr/>
              <p:nvPr/>
            </p:nvSpPr>
            <p:spPr>
              <a:xfrm>
                <a:off x="4580389" y="2724805"/>
                <a:ext cx="931179" cy="1739756"/>
              </a:xfrm>
              <a:custGeom>
                <a:avLst/>
                <a:gdLst>
                  <a:gd name="connsiteX0" fmla="*/ 465590 w 931179"/>
                  <a:gd name="connsiteY0" fmla="*/ 0 h 1739756"/>
                  <a:gd name="connsiteX1" fmla="*/ 519049 w 931179"/>
                  <a:gd name="connsiteY1" fmla="*/ 38052 h 1739756"/>
                  <a:gd name="connsiteX2" fmla="*/ 931179 w 931179"/>
                  <a:gd name="connsiteY2" fmla="*/ 869878 h 1739756"/>
                  <a:gd name="connsiteX3" fmla="*/ 519049 w 931179"/>
                  <a:gd name="connsiteY3" fmla="*/ 1701704 h 1739756"/>
                  <a:gd name="connsiteX4" fmla="*/ 465590 w 931179"/>
                  <a:gd name="connsiteY4" fmla="*/ 1739756 h 1739756"/>
                  <a:gd name="connsiteX5" fmla="*/ 412130 w 931179"/>
                  <a:gd name="connsiteY5" fmla="*/ 1701704 h 1739756"/>
                  <a:gd name="connsiteX6" fmla="*/ 0 w 931179"/>
                  <a:gd name="connsiteY6" fmla="*/ 869878 h 1739756"/>
                  <a:gd name="connsiteX7" fmla="*/ 412130 w 931179"/>
                  <a:gd name="connsiteY7" fmla="*/ 38052 h 1739756"/>
                  <a:gd name="connsiteX8" fmla="*/ 465590 w 931179"/>
                  <a:gd name="connsiteY8" fmla="*/ 0 h 173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179" h="1739756">
                    <a:moveTo>
                      <a:pt x="465590" y="0"/>
                    </a:moveTo>
                    <a:lnTo>
                      <a:pt x="519049" y="38052"/>
                    </a:lnTo>
                    <a:cubicBezTo>
                      <a:pt x="770747" y="235770"/>
                      <a:pt x="931179" y="534991"/>
                      <a:pt x="931179" y="869878"/>
                    </a:cubicBezTo>
                    <a:cubicBezTo>
                      <a:pt x="931179" y="1204765"/>
                      <a:pt x="770747" y="1503986"/>
                      <a:pt x="519049" y="1701704"/>
                    </a:cubicBezTo>
                    <a:lnTo>
                      <a:pt x="465590" y="1739756"/>
                    </a:lnTo>
                    <a:lnTo>
                      <a:pt x="412130" y="1701704"/>
                    </a:lnTo>
                    <a:cubicBezTo>
                      <a:pt x="160432" y="1503986"/>
                      <a:pt x="0" y="1204765"/>
                      <a:pt x="0" y="869878"/>
                    </a:cubicBezTo>
                    <a:cubicBezTo>
                      <a:pt x="0" y="534991"/>
                      <a:pt x="160432" y="235770"/>
                      <a:pt x="412130" y="38052"/>
                    </a:cubicBezTo>
                    <a:lnTo>
                      <a:pt x="465590" y="0"/>
                    </a:ln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 w="254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3" name="手繪多邊形: 圖案 12">
                <a:extLst>
                  <a:ext uri="{FF2B5EF4-FFF2-40B4-BE49-F238E27FC236}">
                    <a16:creationId xmlns:a16="http://schemas.microsoft.com/office/drawing/2014/main" id="{10348CC4-FFE7-4A95-8AD0-E9CA8ADA787D}"/>
                  </a:ext>
                </a:extLst>
              </p:cNvPr>
              <p:cNvSpPr/>
              <p:nvPr/>
            </p:nvSpPr>
            <p:spPr>
              <a:xfrm>
                <a:off x="4585011" y="2724805"/>
                <a:ext cx="931179" cy="1739756"/>
              </a:xfrm>
              <a:custGeom>
                <a:avLst/>
                <a:gdLst>
                  <a:gd name="connsiteX0" fmla="*/ 465590 w 931179"/>
                  <a:gd name="connsiteY0" fmla="*/ 0 h 1739756"/>
                  <a:gd name="connsiteX1" fmla="*/ 519049 w 931179"/>
                  <a:gd name="connsiteY1" fmla="*/ 38052 h 1739756"/>
                  <a:gd name="connsiteX2" fmla="*/ 931179 w 931179"/>
                  <a:gd name="connsiteY2" fmla="*/ 869878 h 1739756"/>
                  <a:gd name="connsiteX3" fmla="*/ 519049 w 931179"/>
                  <a:gd name="connsiteY3" fmla="*/ 1701704 h 1739756"/>
                  <a:gd name="connsiteX4" fmla="*/ 465590 w 931179"/>
                  <a:gd name="connsiteY4" fmla="*/ 1739756 h 1739756"/>
                  <a:gd name="connsiteX5" fmla="*/ 412130 w 931179"/>
                  <a:gd name="connsiteY5" fmla="*/ 1701704 h 1739756"/>
                  <a:gd name="connsiteX6" fmla="*/ 0 w 931179"/>
                  <a:gd name="connsiteY6" fmla="*/ 869878 h 1739756"/>
                  <a:gd name="connsiteX7" fmla="*/ 412130 w 931179"/>
                  <a:gd name="connsiteY7" fmla="*/ 38052 h 1739756"/>
                  <a:gd name="connsiteX8" fmla="*/ 465590 w 931179"/>
                  <a:gd name="connsiteY8" fmla="*/ 0 h 173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179" h="1739756">
                    <a:moveTo>
                      <a:pt x="465590" y="0"/>
                    </a:moveTo>
                    <a:lnTo>
                      <a:pt x="519049" y="38052"/>
                    </a:lnTo>
                    <a:cubicBezTo>
                      <a:pt x="770747" y="235770"/>
                      <a:pt x="931179" y="534991"/>
                      <a:pt x="931179" y="869878"/>
                    </a:cubicBezTo>
                    <a:cubicBezTo>
                      <a:pt x="931179" y="1204765"/>
                      <a:pt x="770747" y="1503986"/>
                      <a:pt x="519049" y="1701704"/>
                    </a:cubicBezTo>
                    <a:lnTo>
                      <a:pt x="465590" y="1739756"/>
                    </a:lnTo>
                    <a:lnTo>
                      <a:pt x="412130" y="1701704"/>
                    </a:lnTo>
                    <a:cubicBezTo>
                      <a:pt x="160432" y="1503986"/>
                      <a:pt x="0" y="1204765"/>
                      <a:pt x="0" y="869878"/>
                    </a:cubicBezTo>
                    <a:cubicBezTo>
                      <a:pt x="0" y="534991"/>
                      <a:pt x="160432" y="235770"/>
                      <a:pt x="412130" y="38052"/>
                    </a:cubicBezTo>
                    <a:lnTo>
                      <a:pt x="46559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66562C2-05FB-4682-9F1B-065F262080EE}"/>
                </a:ext>
              </a:extLst>
            </p:cNvPr>
            <p:cNvSpPr txBox="1"/>
            <p:nvPr/>
          </p:nvSpPr>
          <p:spPr>
            <a:xfrm>
              <a:off x="4617241" y="3363850"/>
              <a:ext cx="8574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/>
                <a:t>I(X;Y)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269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86F124A3-B89F-42E1-B546-6359AA16E907}"/>
              </a:ext>
            </a:extLst>
          </p:cNvPr>
          <p:cNvGrpSpPr/>
          <p:nvPr/>
        </p:nvGrpSpPr>
        <p:grpSpPr>
          <a:xfrm>
            <a:off x="2867258" y="3869635"/>
            <a:ext cx="1799438" cy="2155972"/>
            <a:chOff x="5171920" y="2516696"/>
            <a:chExt cx="1799438" cy="2155972"/>
          </a:xfrm>
        </p:grpSpPr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DA885977-CD65-428D-88AC-049DFFB33C04}"/>
                </a:ext>
              </a:extLst>
            </p:cNvPr>
            <p:cNvSpPr/>
            <p:nvPr/>
          </p:nvSpPr>
          <p:spPr>
            <a:xfrm>
              <a:off x="5171920" y="2516696"/>
              <a:ext cx="1799438" cy="2155972"/>
            </a:xfrm>
            <a:custGeom>
              <a:avLst/>
              <a:gdLst>
                <a:gd name="connsiteX0" fmla="*/ 666924 w 1799438"/>
                <a:gd name="connsiteY0" fmla="*/ 0 h 2155972"/>
                <a:gd name="connsiteX1" fmla="*/ 1799438 w 1799438"/>
                <a:gd name="connsiteY1" fmla="*/ 1077986 h 2155972"/>
                <a:gd name="connsiteX2" fmla="*/ 666924 w 1799438"/>
                <a:gd name="connsiteY2" fmla="*/ 2155972 h 2155972"/>
                <a:gd name="connsiteX3" fmla="*/ 33725 w 1799438"/>
                <a:gd name="connsiteY3" fmla="*/ 1971869 h 2155972"/>
                <a:gd name="connsiteX4" fmla="*/ 0 w 1799438"/>
                <a:gd name="connsiteY4" fmla="*/ 1947864 h 2155972"/>
                <a:gd name="connsiteX5" fmla="*/ 53459 w 1799438"/>
                <a:gd name="connsiteY5" fmla="*/ 1909812 h 2155972"/>
                <a:gd name="connsiteX6" fmla="*/ 465589 w 1799438"/>
                <a:gd name="connsiteY6" fmla="*/ 1077986 h 2155972"/>
                <a:gd name="connsiteX7" fmla="*/ 53459 w 1799438"/>
                <a:gd name="connsiteY7" fmla="*/ 246160 h 2155972"/>
                <a:gd name="connsiteX8" fmla="*/ 0 w 1799438"/>
                <a:gd name="connsiteY8" fmla="*/ 208108 h 2155972"/>
                <a:gd name="connsiteX9" fmla="*/ 33725 w 1799438"/>
                <a:gd name="connsiteY9" fmla="*/ 184103 h 2155972"/>
                <a:gd name="connsiteX10" fmla="*/ 666924 w 1799438"/>
                <a:gd name="connsiteY10" fmla="*/ 0 h 21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438" h="2155972">
                  <a:moveTo>
                    <a:pt x="666924" y="0"/>
                  </a:moveTo>
                  <a:cubicBezTo>
                    <a:pt x="1292394" y="0"/>
                    <a:pt x="1799438" y="482631"/>
                    <a:pt x="1799438" y="1077986"/>
                  </a:cubicBezTo>
                  <a:cubicBezTo>
                    <a:pt x="1799438" y="1673341"/>
                    <a:pt x="1292394" y="2155972"/>
                    <a:pt x="666924" y="2155972"/>
                  </a:cubicBezTo>
                  <a:cubicBezTo>
                    <a:pt x="432373" y="2155972"/>
                    <a:pt x="214475" y="2088102"/>
                    <a:pt x="33725" y="1971869"/>
                  </a:cubicBezTo>
                  <a:lnTo>
                    <a:pt x="0" y="1947864"/>
                  </a:lnTo>
                  <a:lnTo>
                    <a:pt x="53459" y="1909812"/>
                  </a:lnTo>
                  <a:cubicBezTo>
                    <a:pt x="305157" y="1712094"/>
                    <a:pt x="465589" y="1412873"/>
                    <a:pt x="465589" y="1077986"/>
                  </a:cubicBezTo>
                  <a:cubicBezTo>
                    <a:pt x="465589" y="743099"/>
                    <a:pt x="305157" y="443878"/>
                    <a:pt x="53459" y="246160"/>
                  </a:cubicBezTo>
                  <a:lnTo>
                    <a:pt x="0" y="208108"/>
                  </a:lnTo>
                  <a:lnTo>
                    <a:pt x="33725" y="184103"/>
                  </a:lnTo>
                  <a:cubicBezTo>
                    <a:pt x="214475" y="67870"/>
                    <a:pt x="432373" y="0"/>
                    <a:pt x="666924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D2AB34B-4C8F-4E74-9D53-ED5739B41B64}"/>
                </a:ext>
              </a:extLst>
            </p:cNvPr>
            <p:cNvSpPr txBox="1"/>
            <p:nvPr/>
          </p:nvSpPr>
          <p:spPr>
            <a:xfrm>
              <a:off x="5852976" y="3363850"/>
              <a:ext cx="9189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/>
                <a:t>H(Y|X)</a:t>
              </a:r>
              <a:endParaRPr lang="zh-TW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1038F2C-DA08-4BF0-8805-6D54E46FDF7B}"/>
                  </a:ext>
                </a:extLst>
              </p:cNvPr>
              <p:cNvSpPr txBox="1"/>
              <p:nvPr/>
            </p:nvSpPr>
            <p:spPr>
              <a:xfrm>
                <a:off x="5171073" y="4578289"/>
                <a:ext cx="60112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480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TW" altLang="en-US" sz="4800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F1038F2C-DA08-4BF0-8805-6D54E46FD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073" y="4578289"/>
                <a:ext cx="601127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0DB2BD01-EA43-4F3B-8A60-C2308224D524}"/>
              </a:ext>
            </a:extLst>
          </p:cNvPr>
          <p:cNvGrpSpPr/>
          <p:nvPr/>
        </p:nvGrpSpPr>
        <p:grpSpPr>
          <a:xfrm>
            <a:off x="6276577" y="3869636"/>
            <a:ext cx="2265028" cy="2155971"/>
            <a:chOff x="6577139" y="2516697"/>
            <a:chExt cx="2265028" cy="2155971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07F9646-79B3-48C3-860A-FCB5854701D8}"/>
                </a:ext>
              </a:extLst>
            </p:cNvPr>
            <p:cNvSpPr/>
            <p:nvPr/>
          </p:nvSpPr>
          <p:spPr>
            <a:xfrm>
              <a:off x="6577139" y="2516697"/>
              <a:ext cx="2265028" cy="215597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A522C15-7921-4112-B620-1780BAA93BCB}"/>
                </a:ext>
              </a:extLst>
            </p:cNvPr>
            <p:cNvSpPr txBox="1"/>
            <p:nvPr/>
          </p:nvSpPr>
          <p:spPr>
            <a:xfrm>
              <a:off x="7280916" y="3363850"/>
              <a:ext cx="8574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/>
                <a:t>H(Y)</a:t>
              </a:r>
              <a:endParaRPr lang="zh-TW" altLang="en-US" sz="2400" dirty="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A423368-13AD-4CF6-BCA3-BDF1F3A70251}"/>
              </a:ext>
            </a:extLst>
          </p:cNvPr>
          <p:cNvGrpSpPr/>
          <p:nvPr/>
        </p:nvGrpSpPr>
        <p:grpSpPr>
          <a:xfrm>
            <a:off x="2867258" y="1126907"/>
            <a:ext cx="1799439" cy="2155972"/>
            <a:chOff x="3120596" y="2516696"/>
            <a:chExt cx="1799439" cy="2155972"/>
          </a:xfrm>
        </p:grpSpPr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E19EFA3F-FC6C-4514-91E3-5627984CAEC8}"/>
                </a:ext>
              </a:extLst>
            </p:cNvPr>
            <p:cNvSpPr/>
            <p:nvPr/>
          </p:nvSpPr>
          <p:spPr>
            <a:xfrm>
              <a:off x="3120596" y="2516696"/>
              <a:ext cx="1799439" cy="2155972"/>
            </a:xfrm>
            <a:custGeom>
              <a:avLst/>
              <a:gdLst>
                <a:gd name="connsiteX0" fmla="*/ 1132514 w 1799439"/>
                <a:gd name="connsiteY0" fmla="*/ 0 h 2155972"/>
                <a:gd name="connsiteX1" fmla="*/ 1765713 w 1799439"/>
                <a:gd name="connsiteY1" fmla="*/ 184103 h 2155972"/>
                <a:gd name="connsiteX2" fmla="*/ 1799439 w 1799439"/>
                <a:gd name="connsiteY2" fmla="*/ 208108 h 2155972"/>
                <a:gd name="connsiteX3" fmla="*/ 1745979 w 1799439"/>
                <a:gd name="connsiteY3" fmla="*/ 246160 h 2155972"/>
                <a:gd name="connsiteX4" fmla="*/ 1333849 w 1799439"/>
                <a:gd name="connsiteY4" fmla="*/ 1077986 h 2155972"/>
                <a:gd name="connsiteX5" fmla="*/ 1745979 w 1799439"/>
                <a:gd name="connsiteY5" fmla="*/ 1909812 h 2155972"/>
                <a:gd name="connsiteX6" fmla="*/ 1799439 w 1799439"/>
                <a:gd name="connsiteY6" fmla="*/ 1947864 h 2155972"/>
                <a:gd name="connsiteX7" fmla="*/ 1765713 w 1799439"/>
                <a:gd name="connsiteY7" fmla="*/ 1971869 h 2155972"/>
                <a:gd name="connsiteX8" fmla="*/ 1132514 w 1799439"/>
                <a:gd name="connsiteY8" fmla="*/ 2155972 h 2155972"/>
                <a:gd name="connsiteX9" fmla="*/ 0 w 1799439"/>
                <a:gd name="connsiteY9" fmla="*/ 1077986 h 2155972"/>
                <a:gd name="connsiteX10" fmla="*/ 1132514 w 1799439"/>
                <a:gd name="connsiteY10" fmla="*/ 0 h 21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439" h="2155972">
                  <a:moveTo>
                    <a:pt x="1132514" y="0"/>
                  </a:moveTo>
                  <a:cubicBezTo>
                    <a:pt x="1367065" y="0"/>
                    <a:pt x="1584963" y="67870"/>
                    <a:pt x="1765713" y="184103"/>
                  </a:cubicBezTo>
                  <a:lnTo>
                    <a:pt x="1799439" y="208108"/>
                  </a:lnTo>
                  <a:lnTo>
                    <a:pt x="1745979" y="246160"/>
                  </a:lnTo>
                  <a:cubicBezTo>
                    <a:pt x="1494281" y="443878"/>
                    <a:pt x="1333849" y="743099"/>
                    <a:pt x="1333849" y="1077986"/>
                  </a:cubicBezTo>
                  <a:cubicBezTo>
                    <a:pt x="1333849" y="1412873"/>
                    <a:pt x="1494281" y="1712094"/>
                    <a:pt x="1745979" y="1909812"/>
                  </a:cubicBezTo>
                  <a:lnTo>
                    <a:pt x="1799439" y="1947864"/>
                  </a:lnTo>
                  <a:lnTo>
                    <a:pt x="1765713" y="1971869"/>
                  </a:lnTo>
                  <a:cubicBezTo>
                    <a:pt x="1584963" y="2088102"/>
                    <a:pt x="1367065" y="2155972"/>
                    <a:pt x="1132514" y="2155972"/>
                  </a:cubicBezTo>
                  <a:cubicBezTo>
                    <a:pt x="507044" y="2155972"/>
                    <a:pt x="0" y="1673341"/>
                    <a:pt x="0" y="1077986"/>
                  </a:cubicBezTo>
                  <a:cubicBezTo>
                    <a:pt x="0" y="482631"/>
                    <a:pt x="507044" y="0"/>
                    <a:pt x="1132514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CE785E7-AC80-4ABD-8594-867266624D75}"/>
                </a:ext>
              </a:extLst>
            </p:cNvPr>
            <p:cNvSpPr txBox="1"/>
            <p:nvPr/>
          </p:nvSpPr>
          <p:spPr>
            <a:xfrm>
              <a:off x="3519052" y="3363850"/>
              <a:ext cx="93070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/>
                <a:t>H(X|Y)</a:t>
              </a:r>
              <a:endParaRPr lang="zh-TW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63BA1AC-00EE-4DCB-87B8-7C2121B7C389}"/>
                  </a:ext>
                </a:extLst>
              </p:cNvPr>
              <p:cNvSpPr txBox="1"/>
              <p:nvPr/>
            </p:nvSpPr>
            <p:spPr>
              <a:xfrm>
                <a:off x="5171073" y="1835561"/>
                <a:ext cx="60112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480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TW" altLang="en-US" sz="48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63BA1AC-00EE-4DCB-87B8-7C2121B7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073" y="1835561"/>
                <a:ext cx="601127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3F1D6903-71D8-41A2-9E57-AAEC2E89F93B}"/>
              </a:ext>
            </a:extLst>
          </p:cNvPr>
          <p:cNvGrpSpPr/>
          <p:nvPr/>
        </p:nvGrpSpPr>
        <p:grpSpPr>
          <a:xfrm>
            <a:off x="6276577" y="1126908"/>
            <a:ext cx="2265028" cy="2155971"/>
            <a:chOff x="6276577" y="1126908"/>
            <a:chExt cx="2265028" cy="2155971"/>
          </a:xfrm>
        </p:grpSpPr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192A4609-E582-4210-BAB1-267978B9DFDE}"/>
                </a:ext>
              </a:extLst>
            </p:cNvPr>
            <p:cNvSpPr/>
            <p:nvPr/>
          </p:nvSpPr>
          <p:spPr>
            <a:xfrm>
              <a:off x="6276577" y="1126908"/>
              <a:ext cx="2265028" cy="2155971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CB00AC7-9223-4F0B-BD14-62FED2965D48}"/>
                </a:ext>
              </a:extLst>
            </p:cNvPr>
            <p:cNvSpPr txBox="1"/>
            <p:nvPr/>
          </p:nvSpPr>
          <p:spPr>
            <a:xfrm>
              <a:off x="6980354" y="1974061"/>
              <a:ext cx="8574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/>
                <a:t>H(X)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59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B958453-79C4-47F8-A223-FAF86D47AF69}"/>
              </a:ext>
            </a:extLst>
          </p:cNvPr>
          <p:cNvGrpSpPr/>
          <p:nvPr/>
        </p:nvGrpSpPr>
        <p:grpSpPr>
          <a:xfrm>
            <a:off x="1147151" y="2516696"/>
            <a:ext cx="3598877" cy="2155972"/>
            <a:chOff x="1483053" y="2516696"/>
            <a:chExt cx="3598877" cy="2155972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BFAB26BD-F152-4738-9D63-0C131812AABA}"/>
                </a:ext>
              </a:extLst>
            </p:cNvPr>
            <p:cNvSpPr/>
            <p:nvPr/>
          </p:nvSpPr>
          <p:spPr>
            <a:xfrm>
              <a:off x="1492299" y="2516696"/>
              <a:ext cx="1799439" cy="2155972"/>
            </a:xfrm>
            <a:custGeom>
              <a:avLst/>
              <a:gdLst>
                <a:gd name="connsiteX0" fmla="*/ 1132514 w 1799439"/>
                <a:gd name="connsiteY0" fmla="*/ 0 h 2155972"/>
                <a:gd name="connsiteX1" fmla="*/ 1765713 w 1799439"/>
                <a:gd name="connsiteY1" fmla="*/ 184103 h 2155972"/>
                <a:gd name="connsiteX2" fmla="*/ 1799439 w 1799439"/>
                <a:gd name="connsiteY2" fmla="*/ 208108 h 2155972"/>
                <a:gd name="connsiteX3" fmla="*/ 1745979 w 1799439"/>
                <a:gd name="connsiteY3" fmla="*/ 246160 h 2155972"/>
                <a:gd name="connsiteX4" fmla="*/ 1333849 w 1799439"/>
                <a:gd name="connsiteY4" fmla="*/ 1077986 h 2155972"/>
                <a:gd name="connsiteX5" fmla="*/ 1745979 w 1799439"/>
                <a:gd name="connsiteY5" fmla="*/ 1909812 h 2155972"/>
                <a:gd name="connsiteX6" fmla="*/ 1799439 w 1799439"/>
                <a:gd name="connsiteY6" fmla="*/ 1947864 h 2155972"/>
                <a:gd name="connsiteX7" fmla="*/ 1765713 w 1799439"/>
                <a:gd name="connsiteY7" fmla="*/ 1971869 h 2155972"/>
                <a:gd name="connsiteX8" fmla="*/ 1132514 w 1799439"/>
                <a:gd name="connsiteY8" fmla="*/ 2155972 h 2155972"/>
                <a:gd name="connsiteX9" fmla="*/ 0 w 1799439"/>
                <a:gd name="connsiteY9" fmla="*/ 1077986 h 2155972"/>
                <a:gd name="connsiteX10" fmla="*/ 1132514 w 1799439"/>
                <a:gd name="connsiteY10" fmla="*/ 0 h 21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439" h="2155972">
                  <a:moveTo>
                    <a:pt x="1132514" y="0"/>
                  </a:moveTo>
                  <a:cubicBezTo>
                    <a:pt x="1367065" y="0"/>
                    <a:pt x="1584963" y="67870"/>
                    <a:pt x="1765713" y="184103"/>
                  </a:cubicBezTo>
                  <a:lnTo>
                    <a:pt x="1799439" y="208108"/>
                  </a:lnTo>
                  <a:lnTo>
                    <a:pt x="1745979" y="246160"/>
                  </a:lnTo>
                  <a:cubicBezTo>
                    <a:pt x="1494281" y="443878"/>
                    <a:pt x="1333849" y="743099"/>
                    <a:pt x="1333849" y="1077986"/>
                  </a:cubicBezTo>
                  <a:cubicBezTo>
                    <a:pt x="1333849" y="1412873"/>
                    <a:pt x="1494281" y="1712094"/>
                    <a:pt x="1745979" y="1909812"/>
                  </a:cubicBezTo>
                  <a:lnTo>
                    <a:pt x="1799439" y="1947864"/>
                  </a:lnTo>
                  <a:lnTo>
                    <a:pt x="1765713" y="1971869"/>
                  </a:lnTo>
                  <a:cubicBezTo>
                    <a:pt x="1584963" y="2088102"/>
                    <a:pt x="1367065" y="2155972"/>
                    <a:pt x="1132514" y="2155972"/>
                  </a:cubicBezTo>
                  <a:cubicBezTo>
                    <a:pt x="507044" y="2155972"/>
                    <a:pt x="0" y="1673341"/>
                    <a:pt x="0" y="1077986"/>
                  </a:cubicBezTo>
                  <a:cubicBezTo>
                    <a:pt x="0" y="482631"/>
                    <a:pt x="507044" y="0"/>
                    <a:pt x="1132514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DA885977-CD65-428D-88AC-049DFFB33C04}"/>
                </a:ext>
              </a:extLst>
            </p:cNvPr>
            <p:cNvSpPr/>
            <p:nvPr/>
          </p:nvSpPr>
          <p:spPr>
            <a:xfrm>
              <a:off x="3282492" y="2516696"/>
              <a:ext cx="1799438" cy="2155972"/>
            </a:xfrm>
            <a:custGeom>
              <a:avLst/>
              <a:gdLst>
                <a:gd name="connsiteX0" fmla="*/ 666924 w 1799438"/>
                <a:gd name="connsiteY0" fmla="*/ 0 h 2155972"/>
                <a:gd name="connsiteX1" fmla="*/ 1799438 w 1799438"/>
                <a:gd name="connsiteY1" fmla="*/ 1077986 h 2155972"/>
                <a:gd name="connsiteX2" fmla="*/ 666924 w 1799438"/>
                <a:gd name="connsiteY2" fmla="*/ 2155972 h 2155972"/>
                <a:gd name="connsiteX3" fmla="*/ 33725 w 1799438"/>
                <a:gd name="connsiteY3" fmla="*/ 1971869 h 2155972"/>
                <a:gd name="connsiteX4" fmla="*/ 0 w 1799438"/>
                <a:gd name="connsiteY4" fmla="*/ 1947864 h 2155972"/>
                <a:gd name="connsiteX5" fmla="*/ 53459 w 1799438"/>
                <a:gd name="connsiteY5" fmla="*/ 1909812 h 2155972"/>
                <a:gd name="connsiteX6" fmla="*/ 465589 w 1799438"/>
                <a:gd name="connsiteY6" fmla="*/ 1077986 h 2155972"/>
                <a:gd name="connsiteX7" fmla="*/ 53459 w 1799438"/>
                <a:gd name="connsiteY7" fmla="*/ 246160 h 2155972"/>
                <a:gd name="connsiteX8" fmla="*/ 0 w 1799438"/>
                <a:gd name="connsiteY8" fmla="*/ 208108 h 2155972"/>
                <a:gd name="connsiteX9" fmla="*/ 33725 w 1799438"/>
                <a:gd name="connsiteY9" fmla="*/ 184103 h 2155972"/>
                <a:gd name="connsiteX10" fmla="*/ 666924 w 1799438"/>
                <a:gd name="connsiteY10" fmla="*/ 0 h 21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438" h="2155972">
                  <a:moveTo>
                    <a:pt x="666924" y="0"/>
                  </a:moveTo>
                  <a:cubicBezTo>
                    <a:pt x="1292394" y="0"/>
                    <a:pt x="1799438" y="482631"/>
                    <a:pt x="1799438" y="1077986"/>
                  </a:cubicBezTo>
                  <a:cubicBezTo>
                    <a:pt x="1799438" y="1673341"/>
                    <a:pt x="1292394" y="2155972"/>
                    <a:pt x="666924" y="2155972"/>
                  </a:cubicBezTo>
                  <a:cubicBezTo>
                    <a:pt x="432373" y="2155972"/>
                    <a:pt x="214475" y="2088102"/>
                    <a:pt x="33725" y="1971869"/>
                  </a:cubicBezTo>
                  <a:lnTo>
                    <a:pt x="0" y="1947864"/>
                  </a:lnTo>
                  <a:lnTo>
                    <a:pt x="53459" y="1909812"/>
                  </a:lnTo>
                  <a:cubicBezTo>
                    <a:pt x="305157" y="1712094"/>
                    <a:pt x="465589" y="1412873"/>
                    <a:pt x="465589" y="1077986"/>
                  </a:cubicBezTo>
                  <a:cubicBezTo>
                    <a:pt x="465589" y="743099"/>
                    <a:pt x="305157" y="443878"/>
                    <a:pt x="53459" y="246160"/>
                  </a:cubicBezTo>
                  <a:lnTo>
                    <a:pt x="0" y="208108"/>
                  </a:lnTo>
                  <a:lnTo>
                    <a:pt x="33725" y="184103"/>
                  </a:lnTo>
                  <a:cubicBezTo>
                    <a:pt x="214475" y="67870"/>
                    <a:pt x="432373" y="0"/>
                    <a:pt x="666924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C59B044C-B600-4B48-A2D8-69115CF6CF37}"/>
                </a:ext>
              </a:extLst>
            </p:cNvPr>
            <p:cNvSpPr/>
            <p:nvPr/>
          </p:nvSpPr>
          <p:spPr>
            <a:xfrm>
              <a:off x="2816903" y="2724805"/>
              <a:ext cx="931179" cy="1739756"/>
            </a:xfrm>
            <a:custGeom>
              <a:avLst/>
              <a:gdLst>
                <a:gd name="connsiteX0" fmla="*/ 465590 w 931179"/>
                <a:gd name="connsiteY0" fmla="*/ 0 h 1739756"/>
                <a:gd name="connsiteX1" fmla="*/ 519049 w 931179"/>
                <a:gd name="connsiteY1" fmla="*/ 38052 h 1739756"/>
                <a:gd name="connsiteX2" fmla="*/ 931179 w 931179"/>
                <a:gd name="connsiteY2" fmla="*/ 869878 h 1739756"/>
                <a:gd name="connsiteX3" fmla="*/ 519049 w 931179"/>
                <a:gd name="connsiteY3" fmla="*/ 1701704 h 1739756"/>
                <a:gd name="connsiteX4" fmla="*/ 465590 w 931179"/>
                <a:gd name="connsiteY4" fmla="*/ 1739756 h 1739756"/>
                <a:gd name="connsiteX5" fmla="*/ 412130 w 931179"/>
                <a:gd name="connsiteY5" fmla="*/ 1701704 h 1739756"/>
                <a:gd name="connsiteX6" fmla="*/ 0 w 931179"/>
                <a:gd name="connsiteY6" fmla="*/ 869878 h 1739756"/>
                <a:gd name="connsiteX7" fmla="*/ 412130 w 931179"/>
                <a:gd name="connsiteY7" fmla="*/ 38052 h 1739756"/>
                <a:gd name="connsiteX8" fmla="*/ 465590 w 931179"/>
                <a:gd name="connsiteY8" fmla="*/ 0 h 173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1179" h="1739756">
                  <a:moveTo>
                    <a:pt x="465590" y="0"/>
                  </a:moveTo>
                  <a:lnTo>
                    <a:pt x="519049" y="38052"/>
                  </a:lnTo>
                  <a:cubicBezTo>
                    <a:pt x="770747" y="235770"/>
                    <a:pt x="931179" y="534991"/>
                    <a:pt x="931179" y="869878"/>
                  </a:cubicBezTo>
                  <a:cubicBezTo>
                    <a:pt x="931179" y="1204765"/>
                    <a:pt x="770747" y="1503986"/>
                    <a:pt x="519049" y="1701704"/>
                  </a:cubicBezTo>
                  <a:lnTo>
                    <a:pt x="465590" y="1739756"/>
                  </a:lnTo>
                  <a:lnTo>
                    <a:pt x="412130" y="1701704"/>
                  </a:lnTo>
                  <a:cubicBezTo>
                    <a:pt x="160432" y="1503986"/>
                    <a:pt x="0" y="1204765"/>
                    <a:pt x="0" y="869878"/>
                  </a:cubicBezTo>
                  <a:cubicBezTo>
                    <a:pt x="0" y="534991"/>
                    <a:pt x="160432" y="235770"/>
                    <a:pt x="412130" y="38052"/>
                  </a:cubicBezTo>
                  <a:lnTo>
                    <a:pt x="46559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10348CC4-FFE7-4A95-8AD0-E9CA8ADA787D}"/>
                </a:ext>
              </a:extLst>
            </p:cNvPr>
            <p:cNvSpPr/>
            <p:nvPr/>
          </p:nvSpPr>
          <p:spPr>
            <a:xfrm>
              <a:off x="2821525" y="2724804"/>
              <a:ext cx="931179" cy="1739756"/>
            </a:xfrm>
            <a:custGeom>
              <a:avLst/>
              <a:gdLst>
                <a:gd name="connsiteX0" fmla="*/ 465590 w 931179"/>
                <a:gd name="connsiteY0" fmla="*/ 0 h 1739756"/>
                <a:gd name="connsiteX1" fmla="*/ 519049 w 931179"/>
                <a:gd name="connsiteY1" fmla="*/ 38052 h 1739756"/>
                <a:gd name="connsiteX2" fmla="*/ 931179 w 931179"/>
                <a:gd name="connsiteY2" fmla="*/ 869878 h 1739756"/>
                <a:gd name="connsiteX3" fmla="*/ 519049 w 931179"/>
                <a:gd name="connsiteY3" fmla="*/ 1701704 h 1739756"/>
                <a:gd name="connsiteX4" fmla="*/ 465590 w 931179"/>
                <a:gd name="connsiteY4" fmla="*/ 1739756 h 1739756"/>
                <a:gd name="connsiteX5" fmla="*/ 412130 w 931179"/>
                <a:gd name="connsiteY5" fmla="*/ 1701704 h 1739756"/>
                <a:gd name="connsiteX6" fmla="*/ 0 w 931179"/>
                <a:gd name="connsiteY6" fmla="*/ 869878 h 1739756"/>
                <a:gd name="connsiteX7" fmla="*/ 412130 w 931179"/>
                <a:gd name="connsiteY7" fmla="*/ 38052 h 1739756"/>
                <a:gd name="connsiteX8" fmla="*/ 465590 w 931179"/>
                <a:gd name="connsiteY8" fmla="*/ 0 h 173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1179" h="1739756">
                  <a:moveTo>
                    <a:pt x="465590" y="0"/>
                  </a:moveTo>
                  <a:lnTo>
                    <a:pt x="519049" y="38052"/>
                  </a:lnTo>
                  <a:cubicBezTo>
                    <a:pt x="770747" y="235770"/>
                    <a:pt x="931179" y="534991"/>
                    <a:pt x="931179" y="869878"/>
                  </a:cubicBezTo>
                  <a:cubicBezTo>
                    <a:pt x="931179" y="1204765"/>
                    <a:pt x="770747" y="1503986"/>
                    <a:pt x="519049" y="1701704"/>
                  </a:cubicBezTo>
                  <a:lnTo>
                    <a:pt x="465590" y="1739756"/>
                  </a:lnTo>
                  <a:lnTo>
                    <a:pt x="412130" y="1701704"/>
                  </a:lnTo>
                  <a:cubicBezTo>
                    <a:pt x="160432" y="1503986"/>
                    <a:pt x="0" y="1204765"/>
                    <a:pt x="0" y="869878"/>
                  </a:cubicBezTo>
                  <a:cubicBezTo>
                    <a:pt x="0" y="534991"/>
                    <a:pt x="160432" y="235770"/>
                    <a:pt x="412130" y="38052"/>
                  </a:cubicBezTo>
                  <a:lnTo>
                    <a:pt x="46559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9E337DB7-4195-4637-9CF7-53C740EA15F4}"/>
                </a:ext>
              </a:extLst>
            </p:cNvPr>
            <p:cNvSpPr/>
            <p:nvPr/>
          </p:nvSpPr>
          <p:spPr>
            <a:xfrm>
              <a:off x="1483053" y="2516696"/>
              <a:ext cx="3598877" cy="2155972"/>
            </a:xfrm>
            <a:custGeom>
              <a:avLst/>
              <a:gdLst>
                <a:gd name="connsiteX0" fmla="*/ 1132514 w 3598877"/>
                <a:gd name="connsiteY0" fmla="*/ 0 h 2155972"/>
                <a:gd name="connsiteX1" fmla="*/ 1765714 w 3598877"/>
                <a:gd name="connsiteY1" fmla="*/ 184103 h 2155972"/>
                <a:gd name="connsiteX2" fmla="*/ 1799439 w 3598877"/>
                <a:gd name="connsiteY2" fmla="*/ 208108 h 2155972"/>
                <a:gd name="connsiteX3" fmla="*/ 1833164 w 3598877"/>
                <a:gd name="connsiteY3" fmla="*/ 184103 h 2155972"/>
                <a:gd name="connsiteX4" fmla="*/ 2466363 w 3598877"/>
                <a:gd name="connsiteY4" fmla="*/ 0 h 2155972"/>
                <a:gd name="connsiteX5" fmla="*/ 3598877 w 3598877"/>
                <a:gd name="connsiteY5" fmla="*/ 1077986 h 2155972"/>
                <a:gd name="connsiteX6" fmla="*/ 2466363 w 3598877"/>
                <a:gd name="connsiteY6" fmla="*/ 2155972 h 2155972"/>
                <a:gd name="connsiteX7" fmla="*/ 1833164 w 3598877"/>
                <a:gd name="connsiteY7" fmla="*/ 1971869 h 2155972"/>
                <a:gd name="connsiteX8" fmla="*/ 1799439 w 3598877"/>
                <a:gd name="connsiteY8" fmla="*/ 1947864 h 2155972"/>
                <a:gd name="connsiteX9" fmla="*/ 1765714 w 3598877"/>
                <a:gd name="connsiteY9" fmla="*/ 1971869 h 2155972"/>
                <a:gd name="connsiteX10" fmla="*/ 1132514 w 3598877"/>
                <a:gd name="connsiteY10" fmla="*/ 2155972 h 2155972"/>
                <a:gd name="connsiteX11" fmla="*/ 0 w 3598877"/>
                <a:gd name="connsiteY11" fmla="*/ 1077986 h 2155972"/>
                <a:gd name="connsiteX12" fmla="*/ 1132514 w 3598877"/>
                <a:gd name="connsiteY12" fmla="*/ 0 h 21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98877" h="2155972">
                  <a:moveTo>
                    <a:pt x="1132514" y="0"/>
                  </a:moveTo>
                  <a:cubicBezTo>
                    <a:pt x="1367066" y="0"/>
                    <a:pt x="1584963" y="67870"/>
                    <a:pt x="1765714" y="184103"/>
                  </a:cubicBezTo>
                  <a:lnTo>
                    <a:pt x="1799439" y="208108"/>
                  </a:lnTo>
                  <a:lnTo>
                    <a:pt x="1833164" y="184103"/>
                  </a:lnTo>
                  <a:cubicBezTo>
                    <a:pt x="2013914" y="67870"/>
                    <a:pt x="2231812" y="0"/>
                    <a:pt x="2466363" y="0"/>
                  </a:cubicBezTo>
                  <a:cubicBezTo>
                    <a:pt x="3091833" y="0"/>
                    <a:pt x="3598877" y="482631"/>
                    <a:pt x="3598877" y="1077986"/>
                  </a:cubicBezTo>
                  <a:cubicBezTo>
                    <a:pt x="3598877" y="1673341"/>
                    <a:pt x="3091833" y="2155972"/>
                    <a:pt x="2466363" y="2155972"/>
                  </a:cubicBezTo>
                  <a:cubicBezTo>
                    <a:pt x="2231812" y="2155972"/>
                    <a:pt x="2013914" y="2088102"/>
                    <a:pt x="1833164" y="1971869"/>
                  </a:cubicBezTo>
                  <a:lnTo>
                    <a:pt x="1799439" y="1947864"/>
                  </a:lnTo>
                  <a:lnTo>
                    <a:pt x="1765714" y="1971869"/>
                  </a:lnTo>
                  <a:cubicBezTo>
                    <a:pt x="1584963" y="2088102"/>
                    <a:pt x="1367066" y="2155972"/>
                    <a:pt x="1132514" y="2155972"/>
                  </a:cubicBezTo>
                  <a:cubicBezTo>
                    <a:pt x="507044" y="2155972"/>
                    <a:pt x="0" y="1673341"/>
                    <a:pt x="0" y="1077986"/>
                  </a:cubicBezTo>
                  <a:cubicBezTo>
                    <a:pt x="0" y="482631"/>
                    <a:pt x="507044" y="0"/>
                    <a:pt x="1132514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8C05063-3A40-4AFD-85B2-B2C743659D57}"/>
                </a:ext>
              </a:extLst>
            </p:cNvPr>
            <p:cNvSpPr txBox="1"/>
            <p:nvPr/>
          </p:nvSpPr>
          <p:spPr>
            <a:xfrm>
              <a:off x="2422190" y="3209963"/>
              <a:ext cx="172060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4400" dirty="0"/>
                <a:t>H(X,Y)</a:t>
              </a:r>
              <a:endParaRPr lang="zh-TW" altLang="en-US" sz="4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955D08B8-87A3-4009-B37E-05DAA1A48B6B}"/>
                  </a:ext>
                </a:extLst>
              </p:cNvPr>
              <p:cNvSpPr txBox="1"/>
              <p:nvPr/>
            </p:nvSpPr>
            <p:spPr>
              <a:xfrm>
                <a:off x="4951634" y="3219526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48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955D08B8-87A3-4009-B37E-05DAA1A48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634" y="3219526"/>
                <a:ext cx="599523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8FE0700-C447-4496-AD70-C06A57A58E93}"/>
                  </a:ext>
                </a:extLst>
              </p:cNvPr>
              <p:cNvSpPr txBox="1"/>
              <p:nvPr/>
            </p:nvSpPr>
            <p:spPr>
              <a:xfrm>
                <a:off x="8227047" y="3219526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48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8FE0700-C447-4496-AD70-C06A57A58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047" y="3219526"/>
                <a:ext cx="599523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標題 1">
                <a:extLst>
                  <a:ext uri="{FF2B5EF4-FFF2-40B4-BE49-F238E27FC236}">
                    <a16:creationId xmlns:a16="http://schemas.microsoft.com/office/drawing/2014/main" id="{B372276F-0EF1-463E-8C3F-9499968FF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44499"/>
                <a:ext cx="10515600" cy="1325563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j-cs"/>
                  </a:defRPr>
                </a:lvl1pPr>
              </a:lstStyle>
              <a:p>
                <a:pPr algn="ctr"/>
                <a:r>
                  <a:rPr lang="en-US" altLang="zh-TW" dirty="0"/>
                  <a:t>(14)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9" name="標題 1">
                <a:extLst>
                  <a:ext uri="{FF2B5EF4-FFF2-40B4-BE49-F238E27FC236}">
                    <a16:creationId xmlns:a16="http://schemas.microsoft.com/office/drawing/2014/main" id="{B372276F-0EF1-463E-8C3F-9499968F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44499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E654675C-561E-45EF-8920-D265D228EF60}"/>
              </a:ext>
            </a:extLst>
          </p:cNvPr>
          <p:cNvGrpSpPr/>
          <p:nvPr/>
        </p:nvGrpSpPr>
        <p:grpSpPr>
          <a:xfrm>
            <a:off x="5760510" y="2516697"/>
            <a:ext cx="2265028" cy="2155971"/>
            <a:chOff x="6276577" y="1126908"/>
            <a:chExt cx="2265028" cy="2155971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39554DC5-68DD-44A7-9156-ABDF28BEB6CD}"/>
                </a:ext>
              </a:extLst>
            </p:cNvPr>
            <p:cNvSpPr/>
            <p:nvPr/>
          </p:nvSpPr>
          <p:spPr>
            <a:xfrm>
              <a:off x="6276577" y="1126908"/>
              <a:ext cx="2265028" cy="2155971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AF20364-8808-4CE2-8F60-808692A97618}"/>
                </a:ext>
              </a:extLst>
            </p:cNvPr>
            <p:cNvSpPr txBox="1"/>
            <p:nvPr/>
          </p:nvSpPr>
          <p:spPr>
            <a:xfrm>
              <a:off x="6980354" y="1974061"/>
              <a:ext cx="8574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/>
                <a:t>H(X)</a:t>
              </a:r>
              <a:endParaRPr lang="zh-TW" altLang="en-US" sz="2400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F2DDA80-6130-4D89-9802-1EC3FAA842B7}"/>
              </a:ext>
            </a:extLst>
          </p:cNvPr>
          <p:cNvGrpSpPr/>
          <p:nvPr/>
        </p:nvGrpSpPr>
        <p:grpSpPr>
          <a:xfrm>
            <a:off x="9040020" y="2510872"/>
            <a:ext cx="1799438" cy="2155972"/>
            <a:chOff x="5171920" y="2516696"/>
            <a:chExt cx="1799438" cy="2155972"/>
          </a:xfrm>
        </p:grpSpPr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7DFB4294-7D45-472D-9231-01BD4FF83FFF}"/>
                </a:ext>
              </a:extLst>
            </p:cNvPr>
            <p:cNvSpPr/>
            <p:nvPr/>
          </p:nvSpPr>
          <p:spPr>
            <a:xfrm>
              <a:off x="5171920" y="2516696"/>
              <a:ext cx="1799438" cy="2155972"/>
            </a:xfrm>
            <a:custGeom>
              <a:avLst/>
              <a:gdLst>
                <a:gd name="connsiteX0" fmla="*/ 666924 w 1799438"/>
                <a:gd name="connsiteY0" fmla="*/ 0 h 2155972"/>
                <a:gd name="connsiteX1" fmla="*/ 1799438 w 1799438"/>
                <a:gd name="connsiteY1" fmla="*/ 1077986 h 2155972"/>
                <a:gd name="connsiteX2" fmla="*/ 666924 w 1799438"/>
                <a:gd name="connsiteY2" fmla="*/ 2155972 h 2155972"/>
                <a:gd name="connsiteX3" fmla="*/ 33725 w 1799438"/>
                <a:gd name="connsiteY3" fmla="*/ 1971869 h 2155972"/>
                <a:gd name="connsiteX4" fmla="*/ 0 w 1799438"/>
                <a:gd name="connsiteY4" fmla="*/ 1947864 h 2155972"/>
                <a:gd name="connsiteX5" fmla="*/ 53459 w 1799438"/>
                <a:gd name="connsiteY5" fmla="*/ 1909812 h 2155972"/>
                <a:gd name="connsiteX6" fmla="*/ 465589 w 1799438"/>
                <a:gd name="connsiteY6" fmla="*/ 1077986 h 2155972"/>
                <a:gd name="connsiteX7" fmla="*/ 53459 w 1799438"/>
                <a:gd name="connsiteY7" fmla="*/ 246160 h 2155972"/>
                <a:gd name="connsiteX8" fmla="*/ 0 w 1799438"/>
                <a:gd name="connsiteY8" fmla="*/ 208108 h 2155972"/>
                <a:gd name="connsiteX9" fmla="*/ 33725 w 1799438"/>
                <a:gd name="connsiteY9" fmla="*/ 184103 h 2155972"/>
                <a:gd name="connsiteX10" fmla="*/ 666924 w 1799438"/>
                <a:gd name="connsiteY10" fmla="*/ 0 h 21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438" h="2155972">
                  <a:moveTo>
                    <a:pt x="666924" y="0"/>
                  </a:moveTo>
                  <a:cubicBezTo>
                    <a:pt x="1292394" y="0"/>
                    <a:pt x="1799438" y="482631"/>
                    <a:pt x="1799438" y="1077986"/>
                  </a:cubicBezTo>
                  <a:cubicBezTo>
                    <a:pt x="1799438" y="1673341"/>
                    <a:pt x="1292394" y="2155972"/>
                    <a:pt x="666924" y="2155972"/>
                  </a:cubicBezTo>
                  <a:cubicBezTo>
                    <a:pt x="432373" y="2155972"/>
                    <a:pt x="214475" y="2088102"/>
                    <a:pt x="33725" y="1971869"/>
                  </a:cubicBezTo>
                  <a:lnTo>
                    <a:pt x="0" y="1947864"/>
                  </a:lnTo>
                  <a:lnTo>
                    <a:pt x="53459" y="1909812"/>
                  </a:lnTo>
                  <a:cubicBezTo>
                    <a:pt x="305157" y="1712094"/>
                    <a:pt x="465589" y="1412873"/>
                    <a:pt x="465589" y="1077986"/>
                  </a:cubicBezTo>
                  <a:cubicBezTo>
                    <a:pt x="465589" y="743099"/>
                    <a:pt x="305157" y="443878"/>
                    <a:pt x="53459" y="246160"/>
                  </a:cubicBezTo>
                  <a:lnTo>
                    <a:pt x="0" y="208108"/>
                  </a:lnTo>
                  <a:lnTo>
                    <a:pt x="33725" y="184103"/>
                  </a:lnTo>
                  <a:cubicBezTo>
                    <a:pt x="214475" y="67870"/>
                    <a:pt x="432373" y="0"/>
                    <a:pt x="666924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69E75DA-5376-4146-9AC4-D0C570A22AB2}"/>
                </a:ext>
              </a:extLst>
            </p:cNvPr>
            <p:cNvSpPr txBox="1"/>
            <p:nvPr/>
          </p:nvSpPr>
          <p:spPr>
            <a:xfrm>
              <a:off x="5852976" y="3363850"/>
              <a:ext cx="9189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/>
                <a:t>H(Y|X)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158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標題 1">
                <a:extLst>
                  <a:ext uri="{FF2B5EF4-FFF2-40B4-BE49-F238E27FC236}">
                    <a16:creationId xmlns:a16="http://schemas.microsoft.com/office/drawing/2014/main" id="{B372276F-0EF1-463E-8C3F-9499968FF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40861"/>
                <a:ext cx="10515600" cy="1325563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j-cs"/>
                  </a:defRPr>
                </a:lvl1pPr>
              </a:lstStyle>
              <a:p>
                <a:pPr algn="ctr"/>
                <a:r>
                  <a:rPr lang="en-US" altLang="zh-TW" dirty="0"/>
                  <a:t>(16)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algn="ctr"/>
                <a:r>
                  <a:rPr lang="en-US" altLang="zh-TW" dirty="0"/>
                  <a:t>(17)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9" name="標題 1">
                <a:extLst>
                  <a:ext uri="{FF2B5EF4-FFF2-40B4-BE49-F238E27FC236}">
                    <a16:creationId xmlns:a16="http://schemas.microsoft.com/office/drawing/2014/main" id="{B372276F-0EF1-463E-8C3F-9499968F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0861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t="-13303" b="-21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B1668BA3-D61F-4B85-B6AC-D5198810C2A0}"/>
              </a:ext>
            </a:extLst>
          </p:cNvPr>
          <p:cNvGrpSpPr/>
          <p:nvPr/>
        </p:nvGrpSpPr>
        <p:grpSpPr>
          <a:xfrm>
            <a:off x="2461004" y="2000344"/>
            <a:ext cx="7269991" cy="4576528"/>
            <a:chOff x="2309913" y="1981682"/>
            <a:chExt cx="7269991" cy="45765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955D08B8-87A3-4009-B37E-05DAA1A48B6B}"/>
                    </a:ext>
                  </a:extLst>
                </p:cNvPr>
                <p:cNvSpPr txBox="1"/>
                <p:nvPr/>
              </p:nvSpPr>
              <p:spPr>
                <a:xfrm>
                  <a:off x="4793013" y="2690336"/>
                  <a:ext cx="599523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TW" altLang="en-US" sz="4800" dirty="0"/>
                </a:p>
              </p:txBody>
            </p:sp>
          </mc:Choice>
          <mc:Fallback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955D08B8-87A3-4009-B37E-05DAA1A48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013" y="2690336"/>
                  <a:ext cx="599523" cy="7386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18FE0700-C447-4496-AD70-C06A57A58E93}"/>
                    </a:ext>
                  </a:extLst>
                </p:cNvPr>
                <p:cNvSpPr txBox="1"/>
                <p:nvPr/>
              </p:nvSpPr>
              <p:spPr>
                <a:xfrm>
                  <a:off x="7825597" y="2690336"/>
                  <a:ext cx="599523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4800" dirty="0"/>
                </a:p>
              </p:txBody>
            </p:sp>
          </mc:Choice>
          <mc:Fallback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18FE0700-C447-4496-AD70-C06A57A58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97" y="2690336"/>
                  <a:ext cx="599523" cy="7386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F2DDA80-6130-4D89-9802-1EC3FAA842B7}"/>
                </a:ext>
              </a:extLst>
            </p:cNvPr>
            <p:cNvGrpSpPr/>
            <p:nvPr/>
          </p:nvGrpSpPr>
          <p:grpSpPr>
            <a:xfrm>
              <a:off x="5824650" y="1981682"/>
              <a:ext cx="1799438" cy="2155972"/>
              <a:chOff x="5171920" y="2516696"/>
              <a:chExt cx="1799438" cy="2155972"/>
            </a:xfrm>
          </p:grpSpPr>
          <p:sp>
            <p:nvSpPr>
              <p:cNvPr id="34" name="手繪多邊形: 圖案 33">
                <a:extLst>
                  <a:ext uri="{FF2B5EF4-FFF2-40B4-BE49-F238E27FC236}">
                    <a16:creationId xmlns:a16="http://schemas.microsoft.com/office/drawing/2014/main" id="{7DFB4294-7D45-472D-9231-01BD4FF83FFF}"/>
                  </a:ext>
                </a:extLst>
              </p:cNvPr>
              <p:cNvSpPr/>
              <p:nvPr/>
            </p:nvSpPr>
            <p:spPr>
              <a:xfrm>
                <a:off x="5171920" y="2516696"/>
                <a:ext cx="1799438" cy="2155972"/>
              </a:xfrm>
              <a:custGeom>
                <a:avLst/>
                <a:gdLst>
                  <a:gd name="connsiteX0" fmla="*/ 666924 w 1799438"/>
                  <a:gd name="connsiteY0" fmla="*/ 0 h 2155972"/>
                  <a:gd name="connsiteX1" fmla="*/ 1799438 w 1799438"/>
                  <a:gd name="connsiteY1" fmla="*/ 1077986 h 2155972"/>
                  <a:gd name="connsiteX2" fmla="*/ 666924 w 1799438"/>
                  <a:gd name="connsiteY2" fmla="*/ 2155972 h 2155972"/>
                  <a:gd name="connsiteX3" fmla="*/ 33725 w 1799438"/>
                  <a:gd name="connsiteY3" fmla="*/ 1971869 h 2155972"/>
                  <a:gd name="connsiteX4" fmla="*/ 0 w 1799438"/>
                  <a:gd name="connsiteY4" fmla="*/ 1947864 h 2155972"/>
                  <a:gd name="connsiteX5" fmla="*/ 53459 w 1799438"/>
                  <a:gd name="connsiteY5" fmla="*/ 1909812 h 2155972"/>
                  <a:gd name="connsiteX6" fmla="*/ 465589 w 1799438"/>
                  <a:gd name="connsiteY6" fmla="*/ 1077986 h 2155972"/>
                  <a:gd name="connsiteX7" fmla="*/ 53459 w 1799438"/>
                  <a:gd name="connsiteY7" fmla="*/ 246160 h 2155972"/>
                  <a:gd name="connsiteX8" fmla="*/ 0 w 1799438"/>
                  <a:gd name="connsiteY8" fmla="*/ 208108 h 2155972"/>
                  <a:gd name="connsiteX9" fmla="*/ 33725 w 1799438"/>
                  <a:gd name="connsiteY9" fmla="*/ 184103 h 2155972"/>
                  <a:gd name="connsiteX10" fmla="*/ 666924 w 1799438"/>
                  <a:gd name="connsiteY10" fmla="*/ 0 h 2155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9438" h="2155972">
                    <a:moveTo>
                      <a:pt x="666924" y="0"/>
                    </a:moveTo>
                    <a:cubicBezTo>
                      <a:pt x="1292394" y="0"/>
                      <a:pt x="1799438" y="482631"/>
                      <a:pt x="1799438" y="1077986"/>
                    </a:cubicBezTo>
                    <a:cubicBezTo>
                      <a:pt x="1799438" y="1673341"/>
                      <a:pt x="1292394" y="2155972"/>
                      <a:pt x="666924" y="2155972"/>
                    </a:cubicBezTo>
                    <a:cubicBezTo>
                      <a:pt x="432373" y="2155972"/>
                      <a:pt x="214475" y="2088102"/>
                      <a:pt x="33725" y="1971869"/>
                    </a:cubicBezTo>
                    <a:lnTo>
                      <a:pt x="0" y="1947864"/>
                    </a:lnTo>
                    <a:lnTo>
                      <a:pt x="53459" y="1909812"/>
                    </a:lnTo>
                    <a:cubicBezTo>
                      <a:pt x="305157" y="1712094"/>
                      <a:pt x="465589" y="1412873"/>
                      <a:pt x="465589" y="1077986"/>
                    </a:cubicBezTo>
                    <a:cubicBezTo>
                      <a:pt x="465589" y="743099"/>
                      <a:pt x="305157" y="443878"/>
                      <a:pt x="53459" y="246160"/>
                    </a:cubicBezTo>
                    <a:lnTo>
                      <a:pt x="0" y="208108"/>
                    </a:lnTo>
                    <a:lnTo>
                      <a:pt x="33725" y="184103"/>
                    </a:lnTo>
                    <a:cubicBezTo>
                      <a:pt x="214475" y="67870"/>
                      <a:pt x="432373" y="0"/>
                      <a:pt x="666924" y="0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69E75DA-5376-4146-9AC4-D0C570A22AB2}"/>
                  </a:ext>
                </a:extLst>
              </p:cNvPr>
              <p:cNvSpPr txBox="1"/>
              <p:nvPr/>
            </p:nvSpPr>
            <p:spPr>
              <a:xfrm>
                <a:off x="5852976" y="3363850"/>
                <a:ext cx="91898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400" dirty="0"/>
                  <a:t>H(Y|X)</a:t>
                </a:r>
                <a:endParaRPr lang="zh-TW" altLang="en-US" sz="2400" dirty="0"/>
              </a:p>
            </p:txBody>
          </p:sp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338922FC-11AF-4691-A9C0-5564FA82A791}"/>
                </a:ext>
              </a:extLst>
            </p:cNvPr>
            <p:cNvGrpSpPr/>
            <p:nvPr/>
          </p:nvGrpSpPr>
          <p:grpSpPr>
            <a:xfrm>
              <a:off x="2314535" y="1981682"/>
              <a:ext cx="2265028" cy="2155971"/>
              <a:chOff x="6577139" y="2516697"/>
              <a:chExt cx="2265028" cy="2155971"/>
            </a:xfrm>
          </p:grpSpPr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BF68C4EC-D2D1-4625-A2FF-F951B0237FE9}"/>
                  </a:ext>
                </a:extLst>
              </p:cNvPr>
              <p:cNvSpPr/>
              <p:nvPr/>
            </p:nvSpPr>
            <p:spPr>
              <a:xfrm>
                <a:off x="6577139" y="2516697"/>
                <a:ext cx="2265028" cy="2155971"/>
              </a:xfrm>
              <a:prstGeom prst="ellipse">
                <a:avLst/>
              </a:prstGeom>
              <a:solidFill>
                <a:schemeClr val="accent1">
                  <a:alpha val="7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460D3AE-ADBE-4771-A18E-62CCBBD5743F}"/>
                  </a:ext>
                </a:extLst>
              </p:cNvPr>
              <p:cNvSpPr txBox="1"/>
              <p:nvPr/>
            </p:nvSpPr>
            <p:spPr>
              <a:xfrm>
                <a:off x="7280916" y="3363850"/>
                <a:ext cx="85747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400" dirty="0"/>
                  <a:t>H(Y)</a:t>
                </a:r>
                <a:endParaRPr lang="zh-TW" altLang="en-US" sz="2400" dirty="0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9F05EB46-5D32-4417-A7F1-1937E78FC3BD}"/>
                </a:ext>
              </a:extLst>
            </p:cNvPr>
            <p:cNvGrpSpPr/>
            <p:nvPr/>
          </p:nvGrpSpPr>
          <p:grpSpPr>
            <a:xfrm>
              <a:off x="8644103" y="2195615"/>
              <a:ext cx="935801" cy="1739756"/>
              <a:chOff x="4580389" y="2724805"/>
              <a:chExt cx="935801" cy="1739756"/>
            </a:xfrm>
          </p:grpSpPr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D6D6EED9-504D-494B-9305-0E5876FA3F83}"/>
                  </a:ext>
                </a:extLst>
              </p:cNvPr>
              <p:cNvGrpSpPr/>
              <p:nvPr/>
            </p:nvGrpSpPr>
            <p:grpSpPr>
              <a:xfrm>
                <a:off x="4580389" y="2724805"/>
                <a:ext cx="935801" cy="1739756"/>
                <a:chOff x="4580389" y="2724805"/>
                <a:chExt cx="935801" cy="1739756"/>
              </a:xfrm>
            </p:grpSpPr>
            <p:sp>
              <p:nvSpPr>
                <p:cNvPr id="39" name="手繪多邊形: 圖案 38">
                  <a:extLst>
                    <a:ext uri="{FF2B5EF4-FFF2-40B4-BE49-F238E27FC236}">
                      <a16:creationId xmlns:a16="http://schemas.microsoft.com/office/drawing/2014/main" id="{AD8E5005-7FD4-46AD-9F46-C5DD343EC179}"/>
                    </a:ext>
                  </a:extLst>
                </p:cNvPr>
                <p:cNvSpPr/>
                <p:nvPr/>
              </p:nvSpPr>
              <p:spPr>
                <a:xfrm>
                  <a:off x="4580389" y="2724805"/>
                  <a:ext cx="931179" cy="1739756"/>
                </a:xfrm>
                <a:custGeom>
                  <a:avLst/>
                  <a:gdLst>
                    <a:gd name="connsiteX0" fmla="*/ 465590 w 931179"/>
                    <a:gd name="connsiteY0" fmla="*/ 0 h 1739756"/>
                    <a:gd name="connsiteX1" fmla="*/ 519049 w 931179"/>
                    <a:gd name="connsiteY1" fmla="*/ 38052 h 1739756"/>
                    <a:gd name="connsiteX2" fmla="*/ 931179 w 931179"/>
                    <a:gd name="connsiteY2" fmla="*/ 869878 h 1739756"/>
                    <a:gd name="connsiteX3" fmla="*/ 519049 w 931179"/>
                    <a:gd name="connsiteY3" fmla="*/ 1701704 h 1739756"/>
                    <a:gd name="connsiteX4" fmla="*/ 465590 w 931179"/>
                    <a:gd name="connsiteY4" fmla="*/ 1739756 h 1739756"/>
                    <a:gd name="connsiteX5" fmla="*/ 412130 w 931179"/>
                    <a:gd name="connsiteY5" fmla="*/ 1701704 h 1739756"/>
                    <a:gd name="connsiteX6" fmla="*/ 0 w 931179"/>
                    <a:gd name="connsiteY6" fmla="*/ 869878 h 1739756"/>
                    <a:gd name="connsiteX7" fmla="*/ 412130 w 931179"/>
                    <a:gd name="connsiteY7" fmla="*/ 38052 h 1739756"/>
                    <a:gd name="connsiteX8" fmla="*/ 465590 w 931179"/>
                    <a:gd name="connsiteY8" fmla="*/ 0 h 1739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1179" h="1739756">
                      <a:moveTo>
                        <a:pt x="465590" y="0"/>
                      </a:moveTo>
                      <a:lnTo>
                        <a:pt x="519049" y="38052"/>
                      </a:lnTo>
                      <a:cubicBezTo>
                        <a:pt x="770747" y="235770"/>
                        <a:pt x="931179" y="534991"/>
                        <a:pt x="931179" y="869878"/>
                      </a:cubicBezTo>
                      <a:cubicBezTo>
                        <a:pt x="931179" y="1204765"/>
                        <a:pt x="770747" y="1503986"/>
                        <a:pt x="519049" y="1701704"/>
                      </a:cubicBezTo>
                      <a:lnTo>
                        <a:pt x="465590" y="1739756"/>
                      </a:lnTo>
                      <a:lnTo>
                        <a:pt x="412130" y="1701704"/>
                      </a:lnTo>
                      <a:cubicBezTo>
                        <a:pt x="160432" y="1503986"/>
                        <a:pt x="0" y="1204765"/>
                        <a:pt x="0" y="869878"/>
                      </a:cubicBezTo>
                      <a:cubicBezTo>
                        <a:pt x="0" y="534991"/>
                        <a:pt x="160432" y="235770"/>
                        <a:pt x="412130" y="38052"/>
                      </a:cubicBezTo>
                      <a:lnTo>
                        <a:pt x="465590" y="0"/>
                      </a:lnTo>
                      <a:close/>
                    </a:path>
                  </a:pathLst>
                </a:custGeom>
                <a:solidFill>
                  <a:schemeClr val="accent2">
                    <a:alpha val="70000"/>
                  </a:schemeClr>
                </a:solidFill>
                <a:ln w="254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40" name="手繪多邊形: 圖案 39">
                  <a:extLst>
                    <a:ext uri="{FF2B5EF4-FFF2-40B4-BE49-F238E27FC236}">
                      <a16:creationId xmlns:a16="http://schemas.microsoft.com/office/drawing/2014/main" id="{6D37D2B3-8DF7-489B-A18F-0AF8BB54E7EA}"/>
                    </a:ext>
                  </a:extLst>
                </p:cNvPr>
                <p:cNvSpPr/>
                <p:nvPr/>
              </p:nvSpPr>
              <p:spPr>
                <a:xfrm>
                  <a:off x="4585011" y="2724805"/>
                  <a:ext cx="931179" cy="1739756"/>
                </a:xfrm>
                <a:custGeom>
                  <a:avLst/>
                  <a:gdLst>
                    <a:gd name="connsiteX0" fmla="*/ 465590 w 931179"/>
                    <a:gd name="connsiteY0" fmla="*/ 0 h 1739756"/>
                    <a:gd name="connsiteX1" fmla="*/ 519049 w 931179"/>
                    <a:gd name="connsiteY1" fmla="*/ 38052 h 1739756"/>
                    <a:gd name="connsiteX2" fmla="*/ 931179 w 931179"/>
                    <a:gd name="connsiteY2" fmla="*/ 869878 h 1739756"/>
                    <a:gd name="connsiteX3" fmla="*/ 519049 w 931179"/>
                    <a:gd name="connsiteY3" fmla="*/ 1701704 h 1739756"/>
                    <a:gd name="connsiteX4" fmla="*/ 465590 w 931179"/>
                    <a:gd name="connsiteY4" fmla="*/ 1739756 h 1739756"/>
                    <a:gd name="connsiteX5" fmla="*/ 412130 w 931179"/>
                    <a:gd name="connsiteY5" fmla="*/ 1701704 h 1739756"/>
                    <a:gd name="connsiteX6" fmla="*/ 0 w 931179"/>
                    <a:gd name="connsiteY6" fmla="*/ 869878 h 1739756"/>
                    <a:gd name="connsiteX7" fmla="*/ 412130 w 931179"/>
                    <a:gd name="connsiteY7" fmla="*/ 38052 h 1739756"/>
                    <a:gd name="connsiteX8" fmla="*/ 465590 w 931179"/>
                    <a:gd name="connsiteY8" fmla="*/ 0 h 1739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1179" h="1739756">
                      <a:moveTo>
                        <a:pt x="465590" y="0"/>
                      </a:moveTo>
                      <a:lnTo>
                        <a:pt x="519049" y="38052"/>
                      </a:lnTo>
                      <a:cubicBezTo>
                        <a:pt x="770747" y="235770"/>
                        <a:pt x="931179" y="534991"/>
                        <a:pt x="931179" y="869878"/>
                      </a:cubicBezTo>
                      <a:cubicBezTo>
                        <a:pt x="931179" y="1204765"/>
                        <a:pt x="770747" y="1503986"/>
                        <a:pt x="519049" y="1701704"/>
                      </a:cubicBezTo>
                      <a:lnTo>
                        <a:pt x="465590" y="1739756"/>
                      </a:lnTo>
                      <a:lnTo>
                        <a:pt x="412130" y="1701704"/>
                      </a:lnTo>
                      <a:cubicBezTo>
                        <a:pt x="160432" y="1503986"/>
                        <a:pt x="0" y="1204765"/>
                        <a:pt x="0" y="869878"/>
                      </a:cubicBezTo>
                      <a:cubicBezTo>
                        <a:pt x="0" y="534991"/>
                        <a:pt x="160432" y="235770"/>
                        <a:pt x="412130" y="38052"/>
                      </a:cubicBezTo>
                      <a:lnTo>
                        <a:pt x="46559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1BFBFF3B-94E0-49D8-8453-96EB97910AC3}"/>
                  </a:ext>
                </a:extLst>
              </p:cNvPr>
              <p:cNvSpPr txBox="1"/>
              <p:nvPr/>
            </p:nvSpPr>
            <p:spPr>
              <a:xfrm>
                <a:off x="4617241" y="3363850"/>
                <a:ext cx="85747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400" dirty="0"/>
                  <a:t>I(X;Y)</a:t>
                </a:r>
                <a:endParaRPr lang="zh-TW" altLang="en-US" sz="2400" dirty="0"/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4DC86736-7773-4723-83D3-8306E49ACD9B}"/>
                </a:ext>
              </a:extLst>
            </p:cNvPr>
            <p:cNvGrpSpPr/>
            <p:nvPr/>
          </p:nvGrpSpPr>
          <p:grpSpPr>
            <a:xfrm>
              <a:off x="2309913" y="4402238"/>
              <a:ext cx="2265028" cy="2155971"/>
              <a:chOff x="6276577" y="1126908"/>
              <a:chExt cx="2265028" cy="2155971"/>
            </a:xfrm>
          </p:grpSpPr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777BE67D-090C-44ED-91B7-61546E35A933}"/>
                  </a:ext>
                </a:extLst>
              </p:cNvPr>
              <p:cNvSpPr/>
              <p:nvPr/>
            </p:nvSpPr>
            <p:spPr>
              <a:xfrm>
                <a:off x="6276577" y="1126908"/>
                <a:ext cx="2265028" cy="2155971"/>
              </a:xfrm>
              <a:prstGeom prst="ellipse">
                <a:avLst/>
              </a:prstGeom>
              <a:solidFill>
                <a:schemeClr val="accent2">
                  <a:alpha val="70000"/>
                </a:schemeClr>
              </a:solidFill>
              <a:ln w="254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126FF5B7-1449-4008-B651-7734AD0E80CF}"/>
                  </a:ext>
                </a:extLst>
              </p:cNvPr>
              <p:cNvSpPr txBox="1"/>
              <p:nvPr/>
            </p:nvSpPr>
            <p:spPr>
              <a:xfrm>
                <a:off x="6980354" y="1974061"/>
                <a:ext cx="85747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400" dirty="0"/>
                  <a:t>H(X)</a:t>
                </a:r>
                <a:endParaRPr lang="zh-TW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769B1EF7-47D5-4889-9704-6FFD6298CA51}"/>
                    </a:ext>
                  </a:extLst>
                </p:cNvPr>
                <p:cNvSpPr txBox="1"/>
                <p:nvPr/>
              </p:nvSpPr>
              <p:spPr>
                <a:xfrm>
                  <a:off x="4793013" y="5110891"/>
                  <a:ext cx="599523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TW" altLang="en-US" sz="4800" dirty="0"/>
                </a:p>
              </p:txBody>
            </p:sp>
          </mc:Choice>
          <mc:Fallback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769B1EF7-47D5-4889-9704-6FFD6298C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013" y="5110891"/>
                  <a:ext cx="599523" cy="7386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26092CA9-155F-418D-875D-DF7A771CAC81}"/>
                </a:ext>
              </a:extLst>
            </p:cNvPr>
            <p:cNvGrpSpPr/>
            <p:nvPr/>
          </p:nvGrpSpPr>
          <p:grpSpPr>
            <a:xfrm>
              <a:off x="5605986" y="4402238"/>
              <a:ext cx="1799439" cy="2155972"/>
              <a:chOff x="3120596" y="2516696"/>
              <a:chExt cx="1799439" cy="2155972"/>
            </a:xfrm>
          </p:grpSpPr>
          <p:sp>
            <p:nvSpPr>
              <p:cNvPr id="46" name="手繪多邊形: 圖案 45">
                <a:extLst>
                  <a:ext uri="{FF2B5EF4-FFF2-40B4-BE49-F238E27FC236}">
                    <a16:creationId xmlns:a16="http://schemas.microsoft.com/office/drawing/2014/main" id="{43B0EDE8-B4E7-47A0-A253-D868234D9ED1}"/>
                  </a:ext>
                </a:extLst>
              </p:cNvPr>
              <p:cNvSpPr/>
              <p:nvPr/>
            </p:nvSpPr>
            <p:spPr>
              <a:xfrm>
                <a:off x="3120596" y="2516696"/>
                <a:ext cx="1799439" cy="2155972"/>
              </a:xfrm>
              <a:custGeom>
                <a:avLst/>
                <a:gdLst>
                  <a:gd name="connsiteX0" fmla="*/ 1132514 w 1799439"/>
                  <a:gd name="connsiteY0" fmla="*/ 0 h 2155972"/>
                  <a:gd name="connsiteX1" fmla="*/ 1765713 w 1799439"/>
                  <a:gd name="connsiteY1" fmla="*/ 184103 h 2155972"/>
                  <a:gd name="connsiteX2" fmla="*/ 1799439 w 1799439"/>
                  <a:gd name="connsiteY2" fmla="*/ 208108 h 2155972"/>
                  <a:gd name="connsiteX3" fmla="*/ 1745979 w 1799439"/>
                  <a:gd name="connsiteY3" fmla="*/ 246160 h 2155972"/>
                  <a:gd name="connsiteX4" fmla="*/ 1333849 w 1799439"/>
                  <a:gd name="connsiteY4" fmla="*/ 1077986 h 2155972"/>
                  <a:gd name="connsiteX5" fmla="*/ 1745979 w 1799439"/>
                  <a:gd name="connsiteY5" fmla="*/ 1909812 h 2155972"/>
                  <a:gd name="connsiteX6" fmla="*/ 1799439 w 1799439"/>
                  <a:gd name="connsiteY6" fmla="*/ 1947864 h 2155972"/>
                  <a:gd name="connsiteX7" fmla="*/ 1765713 w 1799439"/>
                  <a:gd name="connsiteY7" fmla="*/ 1971869 h 2155972"/>
                  <a:gd name="connsiteX8" fmla="*/ 1132514 w 1799439"/>
                  <a:gd name="connsiteY8" fmla="*/ 2155972 h 2155972"/>
                  <a:gd name="connsiteX9" fmla="*/ 0 w 1799439"/>
                  <a:gd name="connsiteY9" fmla="*/ 1077986 h 2155972"/>
                  <a:gd name="connsiteX10" fmla="*/ 1132514 w 1799439"/>
                  <a:gd name="connsiteY10" fmla="*/ 0 h 2155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9439" h="2155972">
                    <a:moveTo>
                      <a:pt x="1132514" y="0"/>
                    </a:moveTo>
                    <a:cubicBezTo>
                      <a:pt x="1367065" y="0"/>
                      <a:pt x="1584963" y="67870"/>
                      <a:pt x="1765713" y="184103"/>
                    </a:cubicBezTo>
                    <a:lnTo>
                      <a:pt x="1799439" y="208108"/>
                    </a:lnTo>
                    <a:lnTo>
                      <a:pt x="1745979" y="246160"/>
                    </a:lnTo>
                    <a:cubicBezTo>
                      <a:pt x="1494281" y="443878"/>
                      <a:pt x="1333849" y="743099"/>
                      <a:pt x="1333849" y="1077986"/>
                    </a:cubicBezTo>
                    <a:cubicBezTo>
                      <a:pt x="1333849" y="1412873"/>
                      <a:pt x="1494281" y="1712094"/>
                      <a:pt x="1745979" y="1909812"/>
                    </a:cubicBezTo>
                    <a:lnTo>
                      <a:pt x="1799439" y="1947864"/>
                    </a:lnTo>
                    <a:lnTo>
                      <a:pt x="1765713" y="1971869"/>
                    </a:lnTo>
                    <a:cubicBezTo>
                      <a:pt x="1584963" y="2088102"/>
                      <a:pt x="1367065" y="2155972"/>
                      <a:pt x="1132514" y="2155972"/>
                    </a:cubicBezTo>
                    <a:cubicBezTo>
                      <a:pt x="507044" y="2155972"/>
                      <a:pt x="0" y="1673341"/>
                      <a:pt x="0" y="1077986"/>
                    </a:cubicBezTo>
                    <a:cubicBezTo>
                      <a:pt x="0" y="482631"/>
                      <a:pt x="507044" y="0"/>
                      <a:pt x="1132514" y="0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 w="254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CC321C8-E6FE-4B63-9D20-AD81F8754226}"/>
                  </a:ext>
                </a:extLst>
              </p:cNvPr>
              <p:cNvSpPr txBox="1"/>
              <p:nvPr/>
            </p:nvSpPr>
            <p:spPr>
              <a:xfrm>
                <a:off x="3519052" y="3363850"/>
                <a:ext cx="930707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400" dirty="0"/>
                  <a:t>H(X|Y)</a:t>
                </a:r>
                <a:endParaRPr lang="zh-TW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D967170-C740-493F-B998-07D82665BB93}"/>
                    </a:ext>
                  </a:extLst>
                </p:cNvPr>
                <p:cNvSpPr txBox="1"/>
                <p:nvPr/>
              </p:nvSpPr>
              <p:spPr>
                <a:xfrm>
                  <a:off x="7825597" y="5110891"/>
                  <a:ext cx="599523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4800" dirty="0"/>
                </a:p>
              </p:txBody>
            </p:sp>
          </mc:Choice>
          <mc:Fallback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D967170-C740-493F-B998-07D82665BB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97" y="5110891"/>
                  <a:ext cx="599523" cy="7386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7B9CA004-54FC-40FC-9FF7-A761BD1954F1}"/>
                </a:ext>
              </a:extLst>
            </p:cNvPr>
            <p:cNvGrpSpPr/>
            <p:nvPr/>
          </p:nvGrpSpPr>
          <p:grpSpPr>
            <a:xfrm>
              <a:off x="8644103" y="4616170"/>
              <a:ext cx="935801" cy="1739756"/>
              <a:chOff x="4580389" y="2724805"/>
              <a:chExt cx="935801" cy="1739756"/>
            </a:xfrm>
          </p:grpSpPr>
          <p:grpSp>
            <p:nvGrpSpPr>
              <p:cNvPr id="50" name="群組 49">
                <a:extLst>
                  <a:ext uri="{FF2B5EF4-FFF2-40B4-BE49-F238E27FC236}">
                    <a16:creationId xmlns:a16="http://schemas.microsoft.com/office/drawing/2014/main" id="{6A1AEE0B-3849-4A48-87C4-EADAF720375D}"/>
                  </a:ext>
                </a:extLst>
              </p:cNvPr>
              <p:cNvGrpSpPr/>
              <p:nvPr/>
            </p:nvGrpSpPr>
            <p:grpSpPr>
              <a:xfrm>
                <a:off x="4580389" y="2724805"/>
                <a:ext cx="935801" cy="1739756"/>
                <a:chOff x="4580389" y="2724805"/>
                <a:chExt cx="935801" cy="1739756"/>
              </a:xfrm>
            </p:grpSpPr>
            <p:sp>
              <p:nvSpPr>
                <p:cNvPr id="52" name="手繪多邊形: 圖案 51">
                  <a:extLst>
                    <a:ext uri="{FF2B5EF4-FFF2-40B4-BE49-F238E27FC236}">
                      <a16:creationId xmlns:a16="http://schemas.microsoft.com/office/drawing/2014/main" id="{D2B03AFC-8603-43F4-BF8F-2C8EF1D4CD59}"/>
                    </a:ext>
                  </a:extLst>
                </p:cNvPr>
                <p:cNvSpPr/>
                <p:nvPr/>
              </p:nvSpPr>
              <p:spPr>
                <a:xfrm>
                  <a:off x="4580389" y="2724805"/>
                  <a:ext cx="931179" cy="1739756"/>
                </a:xfrm>
                <a:custGeom>
                  <a:avLst/>
                  <a:gdLst>
                    <a:gd name="connsiteX0" fmla="*/ 465590 w 931179"/>
                    <a:gd name="connsiteY0" fmla="*/ 0 h 1739756"/>
                    <a:gd name="connsiteX1" fmla="*/ 519049 w 931179"/>
                    <a:gd name="connsiteY1" fmla="*/ 38052 h 1739756"/>
                    <a:gd name="connsiteX2" fmla="*/ 931179 w 931179"/>
                    <a:gd name="connsiteY2" fmla="*/ 869878 h 1739756"/>
                    <a:gd name="connsiteX3" fmla="*/ 519049 w 931179"/>
                    <a:gd name="connsiteY3" fmla="*/ 1701704 h 1739756"/>
                    <a:gd name="connsiteX4" fmla="*/ 465590 w 931179"/>
                    <a:gd name="connsiteY4" fmla="*/ 1739756 h 1739756"/>
                    <a:gd name="connsiteX5" fmla="*/ 412130 w 931179"/>
                    <a:gd name="connsiteY5" fmla="*/ 1701704 h 1739756"/>
                    <a:gd name="connsiteX6" fmla="*/ 0 w 931179"/>
                    <a:gd name="connsiteY6" fmla="*/ 869878 h 1739756"/>
                    <a:gd name="connsiteX7" fmla="*/ 412130 w 931179"/>
                    <a:gd name="connsiteY7" fmla="*/ 38052 h 1739756"/>
                    <a:gd name="connsiteX8" fmla="*/ 465590 w 931179"/>
                    <a:gd name="connsiteY8" fmla="*/ 0 h 1739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1179" h="1739756">
                      <a:moveTo>
                        <a:pt x="465590" y="0"/>
                      </a:moveTo>
                      <a:lnTo>
                        <a:pt x="519049" y="38052"/>
                      </a:lnTo>
                      <a:cubicBezTo>
                        <a:pt x="770747" y="235770"/>
                        <a:pt x="931179" y="534991"/>
                        <a:pt x="931179" y="869878"/>
                      </a:cubicBezTo>
                      <a:cubicBezTo>
                        <a:pt x="931179" y="1204765"/>
                        <a:pt x="770747" y="1503986"/>
                        <a:pt x="519049" y="1701704"/>
                      </a:cubicBezTo>
                      <a:lnTo>
                        <a:pt x="465590" y="1739756"/>
                      </a:lnTo>
                      <a:lnTo>
                        <a:pt x="412130" y="1701704"/>
                      </a:lnTo>
                      <a:cubicBezTo>
                        <a:pt x="160432" y="1503986"/>
                        <a:pt x="0" y="1204765"/>
                        <a:pt x="0" y="869878"/>
                      </a:cubicBezTo>
                      <a:cubicBezTo>
                        <a:pt x="0" y="534991"/>
                        <a:pt x="160432" y="235770"/>
                        <a:pt x="412130" y="38052"/>
                      </a:cubicBezTo>
                      <a:lnTo>
                        <a:pt x="465590" y="0"/>
                      </a:lnTo>
                      <a:close/>
                    </a:path>
                  </a:pathLst>
                </a:custGeom>
                <a:solidFill>
                  <a:schemeClr val="accent2">
                    <a:alpha val="70000"/>
                  </a:schemeClr>
                </a:solidFill>
                <a:ln w="2540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53" name="手繪多邊形: 圖案 52">
                  <a:extLst>
                    <a:ext uri="{FF2B5EF4-FFF2-40B4-BE49-F238E27FC236}">
                      <a16:creationId xmlns:a16="http://schemas.microsoft.com/office/drawing/2014/main" id="{9BD33C62-804E-48B6-94A8-978727147102}"/>
                    </a:ext>
                  </a:extLst>
                </p:cNvPr>
                <p:cNvSpPr/>
                <p:nvPr/>
              </p:nvSpPr>
              <p:spPr>
                <a:xfrm>
                  <a:off x="4585011" y="2724805"/>
                  <a:ext cx="931179" cy="1739756"/>
                </a:xfrm>
                <a:custGeom>
                  <a:avLst/>
                  <a:gdLst>
                    <a:gd name="connsiteX0" fmla="*/ 465590 w 931179"/>
                    <a:gd name="connsiteY0" fmla="*/ 0 h 1739756"/>
                    <a:gd name="connsiteX1" fmla="*/ 519049 w 931179"/>
                    <a:gd name="connsiteY1" fmla="*/ 38052 h 1739756"/>
                    <a:gd name="connsiteX2" fmla="*/ 931179 w 931179"/>
                    <a:gd name="connsiteY2" fmla="*/ 869878 h 1739756"/>
                    <a:gd name="connsiteX3" fmla="*/ 519049 w 931179"/>
                    <a:gd name="connsiteY3" fmla="*/ 1701704 h 1739756"/>
                    <a:gd name="connsiteX4" fmla="*/ 465590 w 931179"/>
                    <a:gd name="connsiteY4" fmla="*/ 1739756 h 1739756"/>
                    <a:gd name="connsiteX5" fmla="*/ 412130 w 931179"/>
                    <a:gd name="connsiteY5" fmla="*/ 1701704 h 1739756"/>
                    <a:gd name="connsiteX6" fmla="*/ 0 w 931179"/>
                    <a:gd name="connsiteY6" fmla="*/ 869878 h 1739756"/>
                    <a:gd name="connsiteX7" fmla="*/ 412130 w 931179"/>
                    <a:gd name="connsiteY7" fmla="*/ 38052 h 1739756"/>
                    <a:gd name="connsiteX8" fmla="*/ 465590 w 931179"/>
                    <a:gd name="connsiteY8" fmla="*/ 0 h 1739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31179" h="1739756">
                      <a:moveTo>
                        <a:pt x="465590" y="0"/>
                      </a:moveTo>
                      <a:lnTo>
                        <a:pt x="519049" y="38052"/>
                      </a:lnTo>
                      <a:cubicBezTo>
                        <a:pt x="770747" y="235770"/>
                        <a:pt x="931179" y="534991"/>
                        <a:pt x="931179" y="869878"/>
                      </a:cubicBezTo>
                      <a:cubicBezTo>
                        <a:pt x="931179" y="1204765"/>
                        <a:pt x="770747" y="1503986"/>
                        <a:pt x="519049" y="1701704"/>
                      </a:cubicBezTo>
                      <a:lnTo>
                        <a:pt x="465590" y="1739756"/>
                      </a:lnTo>
                      <a:lnTo>
                        <a:pt x="412130" y="1701704"/>
                      </a:lnTo>
                      <a:cubicBezTo>
                        <a:pt x="160432" y="1503986"/>
                        <a:pt x="0" y="1204765"/>
                        <a:pt x="0" y="869878"/>
                      </a:cubicBezTo>
                      <a:cubicBezTo>
                        <a:pt x="0" y="534991"/>
                        <a:pt x="160432" y="235770"/>
                        <a:pt x="412130" y="38052"/>
                      </a:cubicBezTo>
                      <a:lnTo>
                        <a:pt x="465590" y="0"/>
                      </a:lnTo>
                      <a:close/>
                    </a:path>
                  </a:pathLst>
                </a:custGeom>
                <a:solidFill>
                  <a:schemeClr val="accent1">
                    <a:alpha val="7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CECF8C88-CE44-4DC3-A1DD-91A1B4319A78}"/>
                  </a:ext>
                </a:extLst>
              </p:cNvPr>
              <p:cNvSpPr txBox="1"/>
              <p:nvPr/>
            </p:nvSpPr>
            <p:spPr>
              <a:xfrm>
                <a:off x="4617241" y="3363850"/>
                <a:ext cx="857474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2400" dirty="0"/>
                  <a:t>I(X;Y)</a:t>
                </a:r>
                <a:endParaRPr lang="zh-TW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814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B958453-79C4-47F8-A223-FAF86D47AF69}"/>
              </a:ext>
            </a:extLst>
          </p:cNvPr>
          <p:cNvGrpSpPr/>
          <p:nvPr/>
        </p:nvGrpSpPr>
        <p:grpSpPr>
          <a:xfrm>
            <a:off x="1184473" y="2516696"/>
            <a:ext cx="3598877" cy="2155972"/>
            <a:chOff x="1483053" y="2516696"/>
            <a:chExt cx="3598877" cy="2155972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BFAB26BD-F152-4738-9D63-0C131812AABA}"/>
                </a:ext>
              </a:extLst>
            </p:cNvPr>
            <p:cNvSpPr/>
            <p:nvPr/>
          </p:nvSpPr>
          <p:spPr>
            <a:xfrm>
              <a:off x="1492299" y="2516696"/>
              <a:ext cx="1799439" cy="2155972"/>
            </a:xfrm>
            <a:custGeom>
              <a:avLst/>
              <a:gdLst>
                <a:gd name="connsiteX0" fmla="*/ 1132514 w 1799439"/>
                <a:gd name="connsiteY0" fmla="*/ 0 h 2155972"/>
                <a:gd name="connsiteX1" fmla="*/ 1765713 w 1799439"/>
                <a:gd name="connsiteY1" fmla="*/ 184103 h 2155972"/>
                <a:gd name="connsiteX2" fmla="*/ 1799439 w 1799439"/>
                <a:gd name="connsiteY2" fmla="*/ 208108 h 2155972"/>
                <a:gd name="connsiteX3" fmla="*/ 1745979 w 1799439"/>
                <a:gd name="connsiteY3" fmla="*/ 246160 h 2155972"/>
                <a:gd name="connsiteX4" fmla="*/ 1333849 w 1799439"/>
                <a:gd name="connsiteY4" fmla="*/ 1077986 h 2155972"/>
                <a:gd name="connsiteX5" fmla="*/ 1745979 w 1799439"/>
                <a:gd name="connsiteY5" fmla="*/ 1909812 h 2155972"/>
                <a:gd name="connsiteX6" fmla="*/ 1799439 w 1799439"/>
                <a:gd name="connsiteY6" fmla="*/ 1947864 h 2155972"/>
                <a:gd name="connsiteX7" fmla="*/ 1765713 w 1799439"/>
                <a:gd name="connsiteY7" fmla="*/ 1971869 h 2155972"/>
                <a:gd name="connsiteX8" fmla="*/ 1132514 w 1799439"/>
                <a:gd name="connsiteY8" fmla="*/ 2155972 h 2155972"/>
                <a:gd name="connsiteX9" fmla="*/ 0 w 1799439"/>
                <a:gd name="connsiteY9" fmla="*/ 1077986 h 2155972"/>
                <a:gd name="connsiteX10" fmla="*/ 1132514 w 1799439"/>
                <a:gd name="connsiteY10" fmla="*/ 0 h 21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439" h="2155972">
                  <a:moveTo>
                    <a:pt x="1132514" y="0"/>
                  </a:moveTo>
                  <a:cubicBezTo>
                    <a:pt x="1367065" y="0"/>
                    <a:pt x="1584963" y="67870"/>
                    <a:pt x="1765713" y="184103"/>
                  </a:cubicBezTo>
                  <a:lnTo>
                    <a:pt x="1799439" y="208108"/>
                  </a:lnTo>
                  <a:lnTo>
                    <a:pt x="1745979" y="246160"/>
                  </a:lnTo>
                  <a:cubicBezTo>
                    <a:pt x="1494281" y="443878"/>
                    <a:pt x="1333849" y="743099"/>
                    <a:pt x="1333849" y="1077986"/>
                  </a:cubicBezTo>
                  <a:cubicBezTo>
                    <a:pt x="1333849" y="1412873"/>
                    <a:pt x="1494281" y="1712094"/>
                    <a:pt x="1745979" y="1909812"/>
                  </a:cubicBezTo>
                  <a:lnTo>
                    <a:pt x="1799439" y="1947864"/>
                  </a:lnTo>
                  <a:lnTo>
                    <a:pt x="1765713" y="1971869"/>
                  </a:lnTo>
                  <a:cubicBezTo>
                    <a:pt x="1584963" y="2088102"/>
                    <a:pt x="1367065" y="2155972"/>
                    <a:pt x="1132514" y="2155972"/>
                  </a:cubicBezTo>
                  <a:cubicBezTo>
                    <a:pt x="507044" y="2155972"/>
                    <a:pt x="0" y="1673341"/>
                    <a:pt x="0" y="1077986"/>
                  </a:cubicBezTo>
                  <a:cubicBezTo>
                    <a:pt x="0" y="482631"/>
                    <a:pt x="507044" y="0"/>
                    <a:pt x="1132514" y="0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0" name="手繪多邊形: 圖案 9">
              <a:extLst>
                <a:ext uri="{FF2B5EF4-FFF2-40B4-BE49-F238E27FC236}">
                  <a16:creationId xmlns:a16="http://schemas.microsoft.com/office/drawing/2014/main" id="{DA885977-CD65-428D-88AC-049DFFB33C04}"/>
                </a:ext>
              </a:extLst>
            </p:cNvPr>
            <p:cNvSpPr/>
            <p:nvPr/>
          </p:nvSpPr>
          <p:spPr>
            <a:xfrm>
              <a:off x="3282492" y="2516696"/>
              <a:ext cx="1799438" cy="2155972"/>
            </a:xfrm>
            <a:custGeom>
              <a:avLst/>
              <a:gdLst>
                <a:gd name="connsiteX0" fmla="*/ 666924 w 1799438"/>
                <a:gd name="connsiteY0" fmla="*/ 0 h 2155972"/>
                <a:gd name="connsiteX1" fmla="*/ 1799438 w 1799438"/>
                <a:gd name="connsiteY1" fmla="*/ 1077986 h 2155972"/>
                <a:gd name="connsiteX2" fmla="*/ 666924 w 1799438"/>
                <a:gd name="connsiteY2" fmla="*/ 2155972 h 2155972"/>
                <a:gd name="connsiteX3" fmla="*/ 33725 w 1799438"/>
                <a:gd name="connsiteY3" fmla="*/ 1971869 h 2155972"/>
                <a:gd name="connsiteX4" fmla="*/ 0 w 1799438"/>
                <a:gd name="connsiteY4" fmla="*/ 1947864 h 2155972"/>
                <a:gd name="connsiteX5" fmla="*/ 53459 w 1799438"/>
                <a:gd name="connsiteY5" fmla="*/ 1909812 h 2155972"/>
                <a:gd name="connsiteX6" fmla="*/ 465589 w 1799438"/>
                <a:gd name="connsiteY6" fmla="*/ 1077986 h 2155972"/>
                <a:gd name="connsiteX7" fmla="*/ 53459 w 1799438"/>
                <a:gd name="connsiteY7" fmla="*/ 246160 h 2155972"/>
                <a:gd name="connsiteX8" fmla="*/ 0 w 1799438"/>
                <a:gd name="connsiteY8" fmla="*/ 208108 h 2155972"/>
                <a:gd name="connsiteX9" fmla="*/ 33725 w 1799438"/>
                <a:gd name="connsiteY9" fmla="*/ 184103 h 2155972"/>
                <a:gd name="connsiteX10" fmla="*/ 666924 w 1799438"/>
                <a:gd name="connsiteY10" fmla="*/ 0 h 21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438" h="2155972">
                  <a:moveTo>
                    <a:pt x="666924" y="0"/>
                  </a:moveTo>
                  <a:cubicBezTo>
                    <a:pt x="1292394" y="0"/>
                    <a:pt x="1799438" y="482631"/>
                    <a:pt x="1799438" y="1077986"/>
                  </a:cubicBezTo>
                  <a:cubicBezTo>
                    <a:pt x="1799438" y="1673341"/>
                    <a:pt x="1292394" y="2155972"/>
                    <a:pt x="666924" y="2155972"/>
                  </a:cubicBezTo>
                  <a:cubicBezTo>
                    <a:pt x="432373" y="2155972"/>
                    <a:pt x="214475" y="2088102"/>
                    <a:pt x="33725" y="1971869"/>
                  </a:cubicBezTo>
                  <a:lnTo>
                    <a:pt x="0" y="1947864"/>
                  </a:lnTo>
                  <a:lnTo>
                    <a:pt x="53459" y="1909812"/>
                  </a:lnTo>
                  <a:cubicBezTo>
                    <a:pt x="305157" y="1712094"/>
                    <a:pt x="465589" y="1412873"/>
                    <a:pt x="465589" y="1077986"/>
                  </a:cubicBezTo>
                  <a:cubicBezTo>
                    <a:pt x="465589" y="743099"/>
                    <a:pt x="305157" y="443878"/>
                    <a:pt x="53459" y="246160"/>
                  </a:cubicBezTo>
                  <a:lnTo>
                    <a:pt x="0" y="208108"/>
                  </a:lnTo>
                  <a:lnTo>
                    <a:pt x="33725" y="184103"/>
                  </a:lnTo>
                  <a:cubicBezTo>
                    <a:pt x="214475" y="67870"/>
                    <a:pt x="432373" y="0"/>
                    <a:pt x="666924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C59B044C-B600-4B48-A2D8-69115CF6CF37}"/>
                </a:ext>
              </a:extLst>
            </p:cNvPr>
            <p:cNvSpPr/>
            <p:nvPr/>
          </p:nvSpPr>
          <p:spPr>
            <a:xfrm>
              <a:off x="2816903" y="2724805"/>
              <a:ext cx="931179" cy="1739756"/>
            </a:xfrm>
            <a:custGeom>
              <a:avLst/>
              <a:gdLst>
                <a:gd name="connsiteX0" fmla="*/ 465590 w 931179"/>
                <a:gd name="connsiteY0" fmla="*/ 0 h 1739756"/>
                <a:gd name="connsiteX1" fmla="*/ 519049 w 931179"/>
                <a:gd name="connsiteY1" fmla="*/ 38052 h 1739756"/>
                <a:gd name="connsiteX2" fmla="*/ 931179 w 931179"/>
                <a:gd name="connsiteY2" fmla="*/ 869878 h 1739756"/>
                <a:gd name="connsiteX3" fmla="*/ 519049 w 931179"/>
                <a:gd name="connsiteY3" fmla="*/ 1701704 h 1739756"/>
                <a:gd name="connsiteX4" fmla="*/ 465590 w 931179"/>
                <a:gd name="connsiteY4" fmla="*/ 1739756 h 1739756"/>
                <a:gd name="connsiteX5" fmla="*/ 412130 w 931179"/>
                <a:gd name="connsiteY5" fmla="*/ 1701704 h 1739756"/>
                <a:gd name="connsiteX6" fmla="*/ 0 w 931179"/>
                <a:gd name="connsiteY6" fmla="*/ 869878 h 1739756"/>
                <a:gd name="connsiteX7" fmla="*/ 412130 w 931179"/>
                <a:gd name="connsiteY7" fmla="*/ 38052 h 1739756"/>
                <a:gd name="connsiteX8" fmla="*/ 465590 w 931179"/>
                <a:gd name="connsiteY8" fmla="*/ 0 h 173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1179" h="1739756">
                  <a:moveTo>
                    <a:pt x="465590" y="0"/>
                  </a:moveTo>
                  <a:lnTo>
                    <a:pt x="519049" y="38052"/>
                  </a:lnTo>
                  <a:cubicBezTo>
                    <a:pt x="770747" y="235770"/>
                    <a:pt x="931179" y="534991"/>
                    <a:pt x="931179" y="869878"/>
                  </a:cubicBezTo>
                  <a:cubicBezTo>
                    <a:pt x="931179" y="1204765"/>
                    <a:pt x="770747" y="1503986"/>
                    <a:pt x="519049" y="1701704"/>
                  </a:cubicBezTo>
                  <a:lnTo>
                    <a:pt x="465590" y="1739756"/>
                  </a:lnTo>
                  <a:lnTo>
                    <a:pt x="412130" y="1701704"/>
                  </a:lnTo>
                  <a:cubicBezTo>
                    <a:pt x="160432" y="1503986"/>
                    <a:pt x="0" y="1204765"/>
                    <a:pt x="0" y="869878"/>
                  </a:cubicBezTo>
                  <a:cubicBezTo>
                    <a:pt x="0" y="534991"/>
                    <a:pt x="160432" y="235770"/>
                    <a:pt x="412130" y="38052"/>
                  </a:cubicBezTo>
                  <a:lnTo>
                    <a:pt x="46559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10348CC4-FFE7-4A95-8AD0-E9CA8ADA787D}"/>
                </a:ext>
              </a:extLst>
            </p:cNvPr>
            <p:cNvSpPr/>
            <p:nvPr/>
          </p:nvSpPr>
          <p:spPr>
            <a:xfrm>
              <a:off x="2821525" y="2724804"/>
              <a:ext cx="931179" cy="1739756"/>
            </a:xfrm>
            <a:custGeom>
              <a:avLst/>
              <a:gdLst>
                <a:gd name="connsiteX0" fmla="*/ 465590 w 931179"/>
                <a:gd name="connsiteY0" fmla="*/ 0 h 1739756"/>
                <a:gd name="connsiteX1" fmla="*/ 519049 w 931179"/>
                <a:gd name="connsiteY1" fmla="*/ 38052 h 1739756"/>
                <a:gd name="connsiteX2" fmla="*/ 931179 w 931179"/>
                <a:gd name="connsiteY2" fmla="*/ 869878 h 1739756"/>
                <a:gd name="connsiteX3" fmla="*/ 519049 w 931179"/>
                <a:gd name="connsiteY3" fmla="*/ 1701704 h 1739756"/>
                <a:gd name="connsiteX4" fmla="*/ 465590 w 931179"/>
                <a:gd name="connsiteY4" fmla="*/ 1739756 h 1739756"/>
                <a:gd name="connsiteX5" fmla="*/ 412130 w 931179"/>
                <a:gd name="connsiteY5" fmla="*/ 1701704 h 1739756"/>
                <a:gd name="connsiteX6" fmla="*/ 0 w 931179"/>
                <a:gd name="connsiteY6" fmla="*/ 869878 h 1739756"/>
                <a:gd name="connsiteX7" fmla="*/ 412130 w 931179"/>
                <a:gd name="connsiteY7" fmla="*/ 38052 h 1739756"/>
                <a:gd name="connsiteX8" fmla="*/ 465590 w 931179"/>
                <a:gd name="connsiteY8" fmla="*/ 0 h 173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1179" h="1739756">
                  <a:moveTo>
                    <a:pt x="465590" y="0"/>
                  </a:moveTo>
                  <a:lnTo>
                    <a:pt x="519049" y="38052"/>
                  </a:lnTo>
                  <a:cubicBezTo>
                    <a:pt x="770747" y="235770"/>
                    <a:pt x="931179" y="534991"/>
                    <a:pt x="931179" y="869878"/>
                  </a:cubicBezTo>
                  <a:cubicBezTo>
                    <a:pt x="931179" y="1204765"/>
                    <a:pt x="770747" y="1503986"/>
                    <a:pt x="519049" y="1701704"/>
                  </a:cubicBezTo>
                  <a:lnTo>
                    <a:pt x="465590" y="1739756"/>
                  </a:lnTo>
                  <a:lnTo>
                    <a:pt x="412130" y="1701704"/>
                  </a:lnTo>
                  <a:cubicBezTo>
                    <a:pt x="160432" y="1503986"/>
                    <a:pt x="0" y="1204765"/>
                    <a:pt x="0" y="869878"/>
                  </a:cubicBezTo>
                  <a:cubicBezTo>
                    <a:pt x="0" y="534991"/>
                    <a:pt x="160432" y="235770"/>
                    <a:pt x="412130" y="38052"/>
                  </a:cubicBezTo>
                  <a:lnTo>
                    <a:pt x="46559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手繪多邊形: 圖案 13">
              <a:extLst>
                <a:ext uri="{FF2B5EF4-FFF2-40B4-BE49-F238E27FC236}">
                  <a16:creationId xmlns:a16="http://schemas.microsoft.com/office/drawing/2014/main" id="{9E337DB7-4195-4637-9CF7-53C740EA15F4}"/>
                </a:ext>
              </a:extLst>
            </p:cNvPr>
            <p:cNvSpPr/>
            <p:nvPr/>
          </p:nvSpPr>
          <p:spPr>
            <a:xfrm>
              <a:off x="1483053" y="2516696"/>
              <a:ext cx="3598877" cy="2155972"/>
            </a:xfrm>
            <a:custGeom>
              <a:avLst/>
              <a:gdLst>
                <a:gd name="connsiteX0" fmla="*/ 1132514 w 3598877"/>
                <a:gd name="connsiteY0" fmla="*/ 0 h 2155972"/>
                <a:gd name="connsiteX1" fmla="*/ 1765714 w 3598877"/>
                <a:gd name="connsiteY1" fmla="*/ 184103 h 2155972"/>
                <a:gd name="connsiteX2" fmla="*/ 1799439 w 3598877"/>
                <a:gd name="connsiteY2" fmla="*/ 208108 h 2155972"/>
                <a:gd name="connsiteX3" fmla="*/ 1833164 w 3598877"/>
                <a:gd name="connsiteY3" fmla="*/ 184103 h 2155972"/>
                <a:gd name="connsiteX4" fmla="*/ 2466363 w 3598877"/>
                <a:gd name="connsiteY4" fmla="*/ 0 h 2155972"/>
                <a:gd name="connsiteX5" fmla="*/ 3598877 w 3598877"/>
                <a:gd name="connsiteY5" fmla="*/ 1077986 h 2155972"/>
                <a:gd name="connsiteX6" fmla="*/ 2466363 w 3598877"/>
                <a:gd name="connsiteY6" fmla="*/ 2155972 h 2155972"/>
                <a:gd name="connsiteX7" fmla="*/ 1833164 w 3598877"/>
                <a:gd name="connsiteY7" fmla="*/ 1971869 h 2155972"/>
                <a:gd name="connsiteX8" fmla="*/ 1799439 w 3598877"/>
                <a:gd name="connsiteY8" fmla="*/ 1947864 h 2155972"/>
                <a:gd name="connsiteX9" fmla="*/ 1765714 w 3598877"/>
                <a:gd name="connsiteY9" fmla="*/ 1971869 h 2155972"/>
                <a:gd name="connsiteX10" fmla="*/ 1132514 w 3598877"/>
                <a:gd name="connsiteY10" fmla="*/ 2155972 h 2155972"/>
                <a:gd name="connsiteX11" fmla="*/ 0 w 3598877"/>
                <a:gd name="connsiteY11" fmla="*/ 1077986 h 2155972"/>
                <a:gd name="connsiteX12" fmla="*/ 1132514 w 3598877"/>
                <a:gd name="connsiteY12" fmla="*/ 0 h 21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98877" h="2155972">
                  <a:moveTo>
                    <a:pt x="1132514" y="0"/>
                  </a:moveTo>
                  <a:cubicBezTo>
                    <a:pt x="1367066" y="0"/>
                    <a:pt x="1584963" y="67870"/>
                    <a:pt x="1765714" y="184103"/>
                  </a:cubicBezTo>
                  <a:lnTo>
                    <a:pt x="1799439" y="208108"/>
                  </a:lnTo>
                  <a:lnTo>
                    <a:pt x="1833164" y="184103"/>
                  </a:lnTo>
                  <a:cubicBezTo>
                    <a:pt x="2013914" y="67870"/>
                    <a:pt x="2231812" y="0"/>
                    <a:pt x="2466363" y="0"/>
                  </a:cubicBezTo>
                  <a:cubicBezTo>
                    <a:pt x="3091833" y="0"/>
                    <a:pt x="3598877" y="482631"/>
                    <a:pt x="3598877" y="1077986"/>
                  </a:cubicBezTo>
                  <a:cubicBezTo>
                    <a:pt x="3598877" y="1673341"/>
                    <a:pt x="3091833" y="2155972"/>
                    <a:pt x="2466363" y="2155972"/>
                  </a:cubicBezTo>
                  <a:cubicBezTo>
                    <a:pt x="2231812" y="2155972"/>
                    <a:pt x="2013914" y="2088102"/>
                    <a:pt x="1833164" y="1971869"/>
                  </a:cubicBezTo>
                  <a:lnTo>
                    <a:pt x="1799439" y="1947864"/>
                  </a:lnTo>
                  <a:lnTo>
                    <a:pt x="1765714" y="1971869"/>
                  </a:lnTo>
                  <a:cubicBezTo>
                    <a:pt x="1584963" y="2088102"/>
                    <a:pt x="1367066" y="2155972"/>
                    <a:pt x="1132514" y="2155972"/>
                  </a:cubicBezTo>
                  <a:cubicBezTo>
                    <a:pt x="507044" y="2155972"/>
                    <a:pt x="0" y="1673341"/>
                    <a:pt x="0" y="1077986"/>
                  </a:cubicBezTo>
                  <a:cubicBezTo>
                    <a:pt x="0" y="482631"/>
                    <a:pt x="507044" y="0"/>
                    <a:pt x="1132514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8C05063-3A40-4AFD-85B2-B2C743659D57}"/>
                </a:ext>
              </a:extLst>
            </p:cNvPr>
            <p:cNvSpPr txBox="1"/>
            <p:nvPr/>
          </p:nvSpPr>
          <p:spPr>
            <a:xfrm>
              <a:off x="2422190" y="3209963"/>
              <a:ext cx="1720602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4400" dirty="0"/>
                <a:t>H(X,Y)</a:t>
              </a:r>
              <a:endParaRPr lang="zh-TW" altLang="en-US" sz="4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955D08B8-87A3-4009-B37E-05DAA1A48B6B}"/>
                  </a:ext>
                </a:extLst>
              </p:cNvPr>
              <p:cNvSpPr txBox="1"/>
              <p:nvPr/>
            </p:nvSpPr>
            <p:spPr>
              <a:xfrm>
                <a:off x="4835477" y="3219526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48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955D08B8-87A3-4009-B37E-05DAA1A48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477" y="3219526"/>
                <a:ext cx="599523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8FE0700-C447-4496-AD70-C06A57A58E93}"/>
                  </a:ext>
                </a:extLst>
              </p:cNvPr>
              <p:cNvSpPr txBox="1"/>
              <p:nvPr/>
            </p:nvSpPr>
            <p:spPr>
              <a:xfrm>
                <a:off x="9244083" y="3219526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48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18FE0700-C447-4496-AD70-C06A57A58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83" y="3219526"/>
                <a:ext cx="599523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標題 1">
                <a:extLst>
                  <a:ext uri="{FF2B5EF4-FFF2-40B4-BE49-F238E27FC236}">
                    <a16:creationId xmlns:a16="http://schemas.microsoft.com/office/drawing/2014/main" id="{B372276F-0EF1-463E-8C3F-9499968FF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44499"/>
                <a:ext cx="10515600" cy="1325563"/>
              </a:xfrm>
              <a:prstGeom prst="rect">
                <a:avLst/>
              </a:prstGeom>
            </p:spPr>
            <p:txBody>
              <a:bodyPr anchor="ctr"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j-cs"/>
                  </a:defRPr>
                </a:lvl1pPr>
              </a:lstStyle>
              <a:p>
                <a:pPr algn="ctr"/>
                <a:r>
                  <a:rPr lang="en-US" altLang="zh-TW" dirty="0"/>
                  <a:t>(18)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29" name="標題 1">
                <a:extLst>
                  <a:ext uri="{FF2B5EF4-FFF2-40B4-BE49-F238E27FC236}">
                    <a16:creationId xmlns:a16="http://schemas.microsoft.com/office/drawing/2014/main" id="{B372276F-0EF1-463E-8C3F-9499968FF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44499"/>
                <a:ext cx="10515600" cy="1325563"/>
              </a:xfrm>
              <a:prstGeom prst="rect">
                <a:avLst/>
              </a:prstGeom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群組 32">
            <a:extLst>
              <a:ext uri="{FF2B5EF4-FFF2-40B4-BE49-F238E27FC236}">
                <a16:creationId xmlns:a16="http://schemas.microsoft.com/office/drawing/2014/main" id="{2F2DDA80-6130-4D89-9802-1EC3FAA842B7}"/>
              </a:ext>
            </a:extLst>
          </p:cNvPr>
          <p:cNvGrpSpPr/>
          <p:nvPr/>
        </p:nvGrpSpPr>
        <p:grpSpPr>
          <a:xfrm>
            <a:off x="5135238" y="2510872"/>
            <a:ext cx="1799438" cy="2155972"/>
            <a:chOff x="5171920" y="2516696"/>
            <a:chExt cx="1799438" cy="2155972"/>
          </a:xfrm>
        </p:grpSpPr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7DFB4294-7D45-472D-9231-01BD4FF83FFF}"/>
                </a:ext>
              </a:extLst>
            </p:cNvPr>
            <p:cNvSpPr/>
            <p:nvPr/>
          </p:nvSpPr>
          <p:spPr>
            <a:xfrm>
              <a:off x="5171920" y="2516696"/>
              <a:ext cx="1799438" cy="2155972"/>
            </a:xfrm>
            <a:custGeom>
              <a:avLst/>
              <a:gdLst>
                <a:gd name="connsiteX0" fmla="*/ 666924 w 1799438"/>
                <a:gd name="connsiteY0" fmla="*/ 0 h 2155972"/>
                <a:gd name="connsiteX1" fmla="*/ 1799438 w 1799438"/>
                <a:gd name="connsiteY1" fmla="*/ 1077986 h 2155972"/>
                <a:gd name="connsiteX2" fmla="*/ 666924 w 1799438"/>
                <a:gd name="connsiteY2" fmla="*/ 2155972 h 2155972"/>
                <a:gd name="connsiteX3" fmla="*/ 33725 w 1799438"/>
                <a:gd name="connsiteY3" fmla="*/ 1971869 h 2155972"/>
                <a:gd name="connsiteX4" fmla="*/ 0 w 1799438"/>
                <a:gd name="connsiteY4" fmla="*/ 1947864 h 2155972"/>
                <a:gd name="connsiteX5" fmla="*/ 53459 w 1799438"/>
                <a:gd name="connsiteY5" fmla="*/ 1909812 h 2155972"/>
                <a:gd name="connsiteX6" fmla="*/ 465589 w 1799438"/>
                <a:gd name="connsiteY6" fmla="*/ 1077986 h 2155972"/>
                <a:gd name="connsiteX7" fmla="*/ 53459 w 1799438"/>
                <a:gd name="connsiteY7" fmla="*/ 246160 h 2155972"/>
                <a:gd name="connsiteX8" fmla="*/ 0 w 1799438"/>
                <a:gd name="connsiteY8" fmla="*/ 208108 h 2155972"/>
                <a:gd name="connsiteX9" fmla="*/ 33725 w 1799438"/>
                <a:gd name="connsiteY9" fmla="*/ 184103 h 2155972"/>
                <a:gd name="connsiteX10" fmla="*/ 666924 w 1799438"/>
                <a:gd name="connsiteY10" fmla="*/ 0 h 21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438" h="2155972">
                  <a:moveTo>
                    <a:pt x="666924" y="0"/>
                  </a:moveTo>
                  <a:cubicBezTo>
                    <a:pt x="1292394" y="0"/>
                    <a:pt x="1799438" y="482631"/>
                    <a:pt x="1799438" y="1077986"/>
                  </a:cubicBezTo>
                  <a:cubicBezTo>
                    <a:pt x="1799438" y="1673341"/>
                    <a:pt x="1292394" y="2155972"/>
                    <a:pt x="666924" y="2155972"/>
                  </a:cubicBezTo>
                  <a:cubicBezTo>
                    <a:pt x="432373" y="2155972"/>
                    <a:pt x="214475" y="2088102"/>
                    <a:pt x="33725" y="1971869"/>
                  </a:cubicBezTo>
                  <a:lnTo>
                    <a:pt x="0" y="1947864"/>
                  </a:lnTo>
                  <a:lnTo>
                    <a:pt x="53459" y="1909812"/>
                  </a:lnTo>
                  <a:cubicBezTo>
                    <a:pt x="305157" y="1712094"/>
                    <a:pt x="465589" y="1412873"/>
                    <a:pt x="465589" y="1077986"/>
                  </a:cubicBezTo>
                  <a:cubicBezTo>
                    <a:pt x="465589" y="743099"/>
                    <a:pt x="305157" y="443878"/>
                    <a:pt x="53459" y="246160"/>
                  </a:cubicBezTo>
                  <a:lnTo>
                    <a:pt x="0" y="208108"/>
                  </a:lnTo>
                  <a:lnTo>
                    <a:pt x="33725" y="184103"/>
                  </a:lnTo>
                  <a:cubicBezTo>
                    <a:pt x="214475" y="67870"/>
                    <a:pt x="432373" y="0"/>
                    <a:pt x="666924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069E75DA-5376-4146-9AC4-D0C570A22AB2}"/>
                </a:ext>
              </a:extLst>
            </p:cNvPr>
            <p:cNvSpPr txBox="1"/>
            <p:nvPr/>
          </p:nvSpPr>
          <p:spPr>
            <a:xfrm>
              <a:off x="5852976" y="3363850"/>
              <a:ext cx="91898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/>
                <a:t>H(Y|X)</a:t>
              </a:r>
              <a:endParaRPr lang="zh-TW" altLang="en-US" sz="2400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6640A82-93A3-439C-AE6F-192038C05748}"/>
              </a:ext>
            </a:extLst>
          </p:cNvPr>
          <p:cNvGrpSpPr/>
          <p:nvPr/>
        </p:nvGrpSpPr>
        <p:grpSpPr>
          <a:xfrm>
            <a:off x="7577080" y="2510872"/>
            <a:ext cx="1799439" cy="2155972"/>
            <a:chOff x="3120596" y="2516696"/>
            <a:chExt cx="1799439" cy="2155972"/>
          </a:xfrm>
        </p:grpSpPr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B0826633-5EF9-4F7B-B6F1-413C1D44F199}"/>
                </a:ext>
              </a:extLst>
            </p:cNvPr>
            <p:cNvSpPr/>
            <p:nvPr/>
          </p:nvSpPr>
          <p:spPr>
            <a:xfrm>
              <a:off x="3120596" y="2516696"/>
              <a:ext cx="1799439" cy="2155972"/>
            </a:xfrm>
            <a:custGeom>
              <a:avLst/>
              <a:gdLst>
                <a:gd name="connsiteX0" fmla="*/ 1132514 w 1799439"/>
                <a:gd name="connsiteY0" fmla="*/ 0 h 2155972"/>
                <a:gd name="connsiteX1" fmla="*/ 1765713 w 1799439"/>
                <a:gd name="connsiteY1" fmla="*/ 184103 h 2155972"/>
                <a:gd name="connsiteX2" fmla="*/ 1799439 w 1799439"/>
                <a:gd name="connsiteY2" fmla="*/ 208108 h 2155972"/>
                <a:gd name="connsiteX3" fmla="*/ 1745979 w 1799439"/>
                <a:gd name="connsiteY3" fmla="*/ 246160 h 2155972"/>
                <a:gd name="connsiteX4" fmla="*/ 1333849 w 1799439"/>
                <a:gd name="connsiteY4" fmla="*/ 1077986 h 2155972"/>
                <a:gd name="connsiteX5" fmla="*/ 1745979 w 1799439"/>
                <a:gd name="connsiteY5" fmla="*/ 1909812 h 2155972"/>
                <a:gd name="connsiteX6" fmla="*/ 1799439 w 1799439"/>
                <a:gd name="connsiteY6" fmla="*/ 1947864 h 2155972"/>
                <a:gd name="connsiteX7" fmla="*/ 1765713 w 1799439"/>
                <a:gd name="connsiteY7" fmla="*/ 1971869 h 2155972"/>
                <a:gd name="connsiteX8" fmla="*/ 1132514 w 1799439"/>
                <a:gd name="connsiteY8" fmla="*/ 2155972 h 2155972"/>
                <a:gd name="connsiteX9" fmla="*/ 0 w 1799439"/>
                <a:gd name="connsiteY9" fmla="*/ 1077986 h 2155972"/>
                <a:gd name="connsiteX10" fmla="*/ 1132514 w 1799439"/>
                <a:gd name="connsiteY10" fmla="*/ 0 h 21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99439" h="2155972">
                  <a:moveTo>
                    <a:pt x="1132514" y="0"/>
                  </a:moveTo>
                  <a:cubicBezTo>
                    <a:pt x="1367065" y="0"/>
                    <a:pt x="1584963" y="67870"/>
                    <a:pt x="1765713" y="184103"/>
                  </a:cubicBezTo>
                  <a:lnTo>
                    <a:pt x="1799439" y="208108"/>
                  </a:lnTo>
                  <a:lnTo>
                    <a:pt x="1745979" y="246160"/>
                  </a:lnTo>
                  <a:cubicBezTo>
                    <a:pt x="1494281" y="443878"/>
                    <a:pt x="1333849" y="743099"/>
                    <a:pt x="1333849" y="1077986"/>
                  </a:cubicBezTo>
                  <a:cubicBezTo>
                    <a:pt x="1333849" y="1412873"/>
                    <a:pt x="1494281" y="1712094"/>
                    <a:pt x="1745979" y="1909812"/>
                  </a:cubicBezTo>
                  <a:lnTo>
                    <a:pt x="1799439" y="1947864"/>
                  </a:lnTo>
                  <a:lnTo>
                    <a:pt x="1765713" y="1971869"/>
                  </a:lnTo>
                  <a:cubicBezTo>
                    <a:pt x="1584963" y="2088102"/>
                    <a:pt x="1367065" y="2155972"/>
                    <a:pt x="1132514" y="2155972"/>
                  </a:cubicBezTo>
                  <a:cubicBezTo>
                    <a:pt x="507044" y="2155972"/>
                    <a:pt x="0" y="1673341"/>
                    <a:pt x="0" y="1077986"/>
                  </a:cubicBezTo>
                  <a:cubicBezTo>
                    <a:pt x="0" y="482631"/>
                    <a:pt x="507044" y="0"/>
                    <a:pt x="1132514" y="0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33EA4E9-13CC-4E3D-AC3E-9CFB3D42EE62}"/>
                </a:ext>
              </a:extLst>
            </p:cNvPr>
            <p:cNvSpPr txBox="1"/>
            <p:nvPr/>
          </p:nvSpPr>
          <p:spPr>
            <a:xfrm>
              <a:off x="3519052" y="3363850"/>
              <a:ext cx="93070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/>
                <a:t>H(X|Y)</a:t>
              </a:r>
              <a:endParaRPr lang="zh-TW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0CB3305-4773-417C-9EA2-510E4BE9586A}"/>
                  </a:ext>
                </a:extLst>
              </p:cNvPr>
              <p:cNvSpPr txBox="1"/>
              <p:nvPr/>
            </p:nvSpPr>
            <p:spPr>
              <a:xfrm>
                <a:off x="6956116" y="3219526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TW" altLang="en-US" sz="4800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0CB3305-4773-417C-9EA2-510E4BE9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16" y="3219526"/>
                <a:ext cx="599523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E1309F86-2BB1-46DE-B37B-765250F0BE3B}"/>
              </a:ext>
            </a:extLst>
          </p:cNvPr>
          <p:cNvGrpSpPr/>
          <p:nvPr/>
        </p:nvGrpSpPr>
        <p:grpSpPr>
          <a:xfrm>
            <a:off x="10018923" y="2718980"/>
            <a:ext cx="935801" cy="1739756"/>
            <a:chOff x="4580389" y="2724805"/>
            <a:chExt cx="935801" cy="1739756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F1892C23-E841-4092-B1F0-55F7464FD359}"/>
                </a:ext>
              </a:extLst>
            </p:cNvPr>
            <p:cNvGrpSpPr/>
            <p:nvPr/>
          </p:nvGrpSpPr>
          <p:grpSpPr>
            <a:xfrm>
              <a:off x="4580389" y="2724805"/>
              <a:ext cx="935801" cy="1739756"/>
              <a:chOff x="4580389" y="2724805"/>
              <a:chExt cx="935801" cy="1739756"/>
            </a:xfrm>
          </p:grpSpPr>
          <p:sp>
            <p:nvSpPr>
              <p:cNvPr id="28" name="手繪多邊形: 圖案 27">
                <a:extLst>
                  <a:ext uri="{FF2B5EF4-FFF2-40B4-BE49-F238E27FC236}">
                    <a16:creationId xmlns:a16="http://schemas.microsoft.com/office/drawing/2014/main" id="{4F234B7D-DEBA-4289-9FC2-C4854C18F163}"/>
                  </a:ext>
                </a:extLst>
              </p:cNvPr>
              <p:cNvSpPr/>
              <p:nvPr/>
            </p:nvSpPr>
            <p:spPr>
              <a:xfrm>
                <a:off x="4580389" y="2724805"/>
                <a:ext cx="931179" cy="1739756"/>
              </a:xfrm>
              <a:custGeom>
                <a:avLst/>
                <a:gdLst>
                  <a:gd name="connsiteX0" fmla="*/ 465590 w 931179"/>
                  <a:gd name="connsiteY0" fmla="*/ 0 h 1739756"/>
                  <a:gd name="connsiteX1" fmla="*/ 519049 w 931179"/>
                  <a:gd name="connsiteY1" fmla="*/ 38052 h 1739756"/>
                  <a:gd name="connsiteX2" fmla="*/ 931179 w 931179"/>
                  <a:gd name="connsiteY2" fmla="*/ 869878 h 1739756"/>
                  <a:gd name="connsiteX3" fmla="*/ 519049 w 931179"/>
                  <a:gd name="connsiteY3" fmla="*/ 1701704 h 1739756"/>
                  <a:gd name="connsiteX4" fmla="*/ 465590 w 931179"/>
                  <a:gd name="connsiteY4" fmla="*/ 1739756 h 1739756"/>
                  <a:gd name="connsiteX5" fmla="*/ 412130 w 931179"/>
                  <a:gd name="connsiteY5" fmla="*/ 1701704 h 1739756"/>
                  <a:gd name="connsiteX6" fmla="*/ 0 w 931179"/>
                  <a:gd name="connsiteY6" fmla="*/ 869878 h 1739756"/>
                  <a:gd name="connsiteX7" fmla="*/ 412130 w 931179"/>
                  <a:gd name="connsiteY7" fmla="*/ 38052 h 1739756"/>
                  <a:gd name="connsiteX8" fmla="*/ 465590 w 931179"/>
                  <a:gd name="connsiteY8" fmla="*/ 0 h 173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179" h="1739756">
                    <a:moveTo>
                      <a:pt x="465590" y="0"/>
                    </a:moveTo>
                    <a:lnTo>
                      <a:pt x="519049" y="38052"/>
                    </a:lnTo>
                    <a:cubicBezTo>
                      <a:pt x="770747" y="235770"/>
                      <a:pt x="931179" y="534991"/>
                      <a:pt x="931179" y="869878"/>
                    </a:cubicBezTo>
                    <a:cubicBezTo>
                      <a:pt x="931179" y="1204765"/>
                      <a:pt x="770747" y="1503986"/>
                      <a:pt x="519049" y="1701704"/>
                    </a:cubicBezTo>
                    <a:lnTo>
                      <a:pt x="465590" y="1739756"/>
                    </a:lnTo>
                    <a:lnTo>
                      <a:pt x="412130" y="1701704"/>
                    </a:lnTo>
                    <a:cubicBezTo>
                      <a:pt x="160432" y="1503986"/>
                      <a:pt x="0" y="1204765"/>
                      <a:pt x="0" y="869878"/>
                    </a:cubicBezTo>
                    <a:cubicBezTo>
                      <a:pt x="0" y="534991"/>
                      <a:pt x="160432" y="235770"/>
                      <a:pt x="412130" y="38052"/>
                    </a:cubicBezTo>
                    <a:lnTo>
                      <a:pt x="465590" y="0"/>
                    </a:ln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 w="254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6" name="手繪多邊形: 圖案 35">
                <a:extLst>
                  <a:ext uri="{FF2B5EF4-FFF2-40B4-BE49-F238E27FC236}">
                    <a16:creationId xmlns:a16="http://schemas.microsoft.com/office/drawing/2014/main" id="{19AF750E-AA1A-4787-A23C-476AD202BC00}"/>
                  </a:ext>
                </a:extLst>
              </p:cNvPr>
              <p:cNvSpPr/>
              <p:nvPr/>
            </p:nvSpPr>
            <p:spPr>
              <a:xfrm>
                <a:off x="4585011" y="2724805"/>
                <a:ext cx="931179" cy="1739756"/>
              </a:xfrm>
              <a:custGeom>
                <a:avLst/>
                <a:gdLst>
                  <a:gd name="connsiteX0" fmla="*/ 465590 w 931179"/>
                  <a:gd name="connsiteY0" fmla="*/ 0 h 1739756"/>
                  <a:gd name="connsiteX1" fmla="*/ 519049 w 931179"/>
                  <a:gd name="connsiteY1" fmla="*/ 38052 h 1739756"/>
                  <a:gd name="connsiteX2" fmla="*/ 931179 w 931179"/>
                  <a:gd name="connsiteY2" fmla="*/ 869878 h 1739756"/>
                  <a:gd name="connsiteX3" fmla="*/ 519049 w 931179"/>
                  <a:gd name="connsiteY3" fmla="*/ 1701704 h 1739756"/>
                  <a:gd name="connsiteX4" fmla="*/ 465590 w 931179"/>
                  <a:gd name="connsiteY4" fmla="*/ 1739756 h 1739756"/>
                  <a:gd name="connsiteX5" fmla="*/ 412130 w 931179"/>
                  <a:gd name="connsiteY5" fmla="*/ 1701704 h 1739756"/>
                  <a:gd name="connsiteX6" fmla="*/ 0 w 931179"/>
                  <a:gd name="connsiteY6" fmla="*/ 869878 h 1739756"/>
                  <a:gd name="connsiteX7" fmla="*/ 412130 w 931179"/>
                  <a:gd name="connsiteY7" fmla="*/ 38052 h 1739756"/>
                  <a:gd name="connsiteX8" fmla="*/ 465590 w 931179"/>
                  <a:gd name="connsiteY8" fmla="*/ 0 h 173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1179" h="1739756">
                    <a:moveTo>
                      <a:pt x="465590" y="0"/>
                    </a:moveTo>
                    <a:lnTo>
                      <a:pt x="519049" y="38052"/>
                    </a:lnTo>
                    <a:cubicBezTo>
                      <a:pt x="770747" y="235770"/>
                      <a:pt x="931179" y="534991"/>
                      <a:pt x="931179" y="869878"/>
                    </a:cubicBezTo>
                    <a:cubicBezTo>
                      <a:pt x="931179" y="1204765"/>
                      <a:pt x="770747" y="1503986"/>
                      <a:pt x="519049" y="1701704"/>
                    </a:cubicBezTo>
                    <a:lnTo>
                      <a:pt x="465590" y="1739756"/>
                    </a:lnTo>
                    <a:lnTo>
                      <a:pt x="412130" y="1701704"/>
                    </a:lnTo>
                    <a:cubicBezTo>
                      <a:pt x="160432" y="1503986"/>
                      <a:pt x="0" y="1204765"/>
                      <a:pt x="0" y="869878"/>
                    </a:cubicBezTo>
                    <a:cubicBezTo>
                      <a:pt x="0" y="534991"/>
                      <a:pt x="160432" y="235770"/>
                      <a:pt x="412130" y="38052"/>
                    </a:cubicBezTo>
                    <a:lnTo>
                      <a:pt x="465590" y="0"/>
                    </a:ln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37B3B4B-A65A-4622-A376-CF1995DADF8F}"/>
                </a:ext>
              </a:extLst>
            </p:cNvPr>
            <p:cNvSpPr txBox="1"/>
            <p:nvPr/>
          </p:nvSpPr>
          <p:spPr>
            <a:xfrm>
              <a:off x="4617241" y="3363850"/>
              <a:ext cx="8574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400" dirty="0"/>
                <a:t>I(X;Y)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009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203</Words>
  <Application>Microsoft Office PowerPoint</Application>
  <PresentationFormat>寬螢幕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致生 陳</dc:creator>
  <cp:lastModifiedBy>致生 陳</cp:lastModifiedBy>
  <cp:revision>11</cp:revision>
  <dcterms:created xsi:type="dcterms:W3CDTF">2020-05-02T07:10:25Z</dcterms:created>
  <dcterms:modified xsi:type="dcterms:W3CDTF">2020-05-02T08:03:42Z</dcterms:modified>
</cp:coreProperties>
</file>