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  <p:sldId id="260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934"/>
    <a:srgbClr val="EDE6E3"/>
    <a:srgbClr val="3638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C78503-D17C-49D0-BEE7-8C794A33D3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4C99EBB-9245-4F1A-8B60-00DA309C5B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EC41205-B799-41EC-8634-6771040E0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07653-A2B6-4E7D-812C-F7F7BCB98DAC}" type="datetimeFigureOut">
              <a:rPr lang="zh-TW" altLang="en-US" smtClean="0"/>
              <a:t>2020/4/18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047CAC-ECFB-4EB4-93F4-4EBF7926D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A3DA5E-4328-403A-BFA5-3C8219EF8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28AA-3A58-442B-9F2A-EF66E206C1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8253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594CC7-CCFE-4DA4-8E05-755FE07F3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C754886-F1DD-4D69-87C9-9F3F0B216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41DDC2-F37B-4832-916A-110202E98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07653-A2B6-4E7D-812C-F7F7BCB98DAC}" type="datetimeFigureOut">
              <a:rPr lang="zh-TW" altLang="en-US" smtClean="0"/>
              <a:t>2020/4/18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4E46B20-6A62-4361-A5A5-7A36EF663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33211B-0064-41C8-A171-9B1F05B2D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28AA-3A58-442B-9F2A-EF66E206C1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9134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48C5E4B-ECD2-468E-8A9E-FCBD2633B3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5FDE2B0-7047-4EA9-9381-91F825AF4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0613B0-0225-4B25-A4FF-66B70AC63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07653-A2B6-4E7D-812C-F7F7BCB98DAC}" type="datetimeFigureOut">
              <a:rPr lang="zh-TW" altLang="en-US" smtClean="0"/>
              <a:t>2020/4/18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B2AF3F-8969-4139-9885-A939A05DE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284DD1-D919-46AA-9F00-E3131356B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28AA-3A58-442B-9F2A-EF66E206C1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920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FE60C7-BDC0-4E16-A431-BA0E3DB69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BBA4FC-9395-4B10-80F0-FFDAA1E45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0D36FE5-9D33-4FE7-9246-39BC051B6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07653-A2B6-4E7D-812C-F7F7BCB98DAC}" type="datetimeFigureOut">
              <a:rPr lang="zh-TW" altLang="en-US" smtClean="0"/>
              <a:t>2020/4/18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018DA6-A155-4503-9A99-44A54A311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F8F723-B50F-4A9D-968F-AECCCAA95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28AA-3A58-442B-9F2A-EF66E206C1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7738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63BE4C-24DD-4356-A816-5F46C73AA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235BAA2-E9AC-4C2F-B879-4DE5008E3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7DB8B1-EF49-4958-8263-B90016447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07653-A2B6-4E7D-812C-F7F7BCB98DAC}" type="datetimeFigureOut">
              <a:rPr lang="zh-TW" altLang="en-US" smtClean="0"/>
              <a:t>2020/4/18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7AF21EB-F644-451A-927F-DD03B718B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F87FA0-69BF-4B28-992E-A7973656F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28AA-3A58-442B-9F2A-EF66E206C1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7179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D540F6-CF68-405C-95B2-A4BCC8C18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3FB8A1-481C-45CF-A100-761DA6074C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13AC514-FB35-4BE3-BF2A-AB1D7B58E4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6C7C827-B4CF-4847-95DF-940DEF05F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07653-A2B6-4E7D-812C-F7F7BCB98DAC}" type="datetimeFigureOut">
              <a:rPr lang="zh-TW" altLang="en-US" smtClean="0"/>
              <a:t>2020/4/18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DF53AF5-AD95-4388-8394-C2D34C645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94AF077-4305-4D55-B24C-730D50E30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28AA-3A58-442B-9F2A-EF66E206C1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2686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17BD6F-A2DB-42B8-86B7-EDD1DF7D3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AF40262-4CF0-48D5-ADD2-6B6B4D04E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764DD0D-F97A-47BF-AF53-FF237884C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1ECA03D-8292-44BE-BB0F-6E1DB5CD4F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0D9E875-ED05-4BF7-8476-8517DE209C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88C2279-8859-43EC-8517-8D2EC48DA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07653-A2B6-4E7D-812C-F7F7BCB98DAC}" type="datetimeFigureOut">
              <a:rPr lang="zh-TW" altLang="en-US" smtClean="0"/>
              <a:t>2020/4/18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4F2ADEA-FCB3-48BF-97A0-5EF826E73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D0F8B7D-8DE8-49B9-A963-40461BB2D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28AA-3A58-442B-9F2A-EF66E206C1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9815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36A0B1-325A-4ABD-ADBD-A8344B9D7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48E27D7-DE8B-4EE8-BC82-0C8A1BC22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07653-A2B6-4E7D-812C-F7F7BCB98DAC}" type="datetimeFigureOut">
              <a:rPr lang="zh-TW" altLang="en-US" smtClean="0"/>
              <a:t>2020/4/18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67D456E-78E3-4A87-AB70-C279520BB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16972B1-47AD-4B62-B05E-EDCF2D086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28AA-3A58-442B-9F2A-EF66E206C1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999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6089236-8AC0-40AE-BAF5-E85937302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07653-A2B6-4E7D-812C-F7F7BCB98DAC}" type="datetimeFigureOut">
              <a:rPr lang="zh-TW" altLang="en-US" smtClean="0"/>
              <a:t>2020/4/18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CD45EFF-D63E-48CD-B872-971C98227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18DB8B4-C843-4694-A9EB-7DE260A83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28AA-3A58-442B-9F2A-EF66E206C1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5072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6DC5E1-D108-4CED-8446-E3E49F902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75266E-A061-44DD-8D18-9E3235967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4D50A9F-191C-4CC5-967B-D74814DE05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73B5C28-8401-4481-B1B2-40EF57672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07653-A2B6-4E7D-812C-F7F7BCB98DAC}" type="datetimeFigureOut">
              <a:rPr lang="zh-TW" altLang="en-US" smtClean="0"/>
              <a:t>2020/4/18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B84FD1A-D6EF-439F-952F-B82AEDAB5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FDF289C-E56F-4FFD-AF5B-D8D24213E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28AA-3A58-442B-9F2A-EF66E206C1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6741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910728-8706-40BA-BA9F-DD70FD6A7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FE381A3-2B84-400A-9B11-A5C05FEE52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96DF263-CE24-4820-8BD8-57436FA66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1453D36-DB85-4949-968D-15BF56D83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07653-A2B6-4E7D-812C-F7F7BCB98DAC}" type="datetimeFigureOut">
              <a:rPr lang="zh-TW" altLang="en-US" smtClean="0"/>
              <a:t>2020/4/18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99C62E4-EEB5-4F7D-849B-718649746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41684AF-F4C4-4C7B-A5BC-1DCF242A2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28AA-3A58-442B-9F2A-EF66E206C1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4175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8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2B1BE6C-733B-4F21-9663-4C6E74846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044BBCE-626B-458B-86BA-8682A9977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D029A63-A408-4DBF-B3ED-D2CB3D0F0C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EDE6E3"/>
                </a:solidFill>
              </a:defRPr>
            </a:lvl1pPr>
          </a:lstStyle>
          <a:p>
            <a:fld id="{1BD07653-A2B6-4E7D-812C-F7F7BCB98DAC}" type="datetimeFigureOut">
              <a:rPr lang="zh-TW" altLang="en-US" smtClean="0"/>
              <a:pPr/>
              <a:t>2020/4/18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22A3A77-5CC7-4901-8E1A-0BBDFF3D4A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EDE6E3"/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D43618-F552-49C7-8854-EEC4282F14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EDE6E3"/>
                </a:solidFill>
              </a:defRPr>
            </a:lvl1pPr>
          </a:lstStyle>
          <a:p>
            <a:fld id="{6E8E28AA-3A58-442B-9F2A-EF66E206C1B4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6415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EDE6E3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EDE6E3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EDE6E3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EDE6E3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EDE6E3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EDE6E3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4456B7-8042-456A-9EEC-387C9157D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Large-Scale Domain Adaptation via Teacher-Student Learning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DC5242C-1184-43D7-99D3-BC35EB3D4A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en-US" altLang="zh-TW" dirty="0"/>
              <a:t>2017 Microsoft AI and Research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0570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64B144-3C82-4AA3-BF18-AD87072BA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T/S learning for domain adaptation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E10C14-0D8A-424C-9E1A-19FC774A7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We train AM in near-field domain (source domain)</a:t>
            </a:r>
          </a:p>
          <a:p>
            <a:r>
              <a:rPr lang="en-US" altLang="zh-TW" dirty="0"/>
              <a:t>How to adapt model to far-field domain (target domain) efficiently?</a:t>
            </a:r>
          </a:p>
          <a:p>
            <a:r>
              <a:rPr lang="en-US" altLang="zh-TW" dirty="0"/>
              <a:t>Scenario</a:t>
            </a:r>
          </a:p>
          <a:p>
            <a:pPr lvl="1"/>
            <a:r>
              <a:rPr lang="en-US" altLang="zh-TW" dirty="0"/>
              <a:t>Get labeled data in target domain is </a:t>
            </a:r>
            <a:r>
              <a:rPr lang="en-US" altLang="zh-TW" dirty="0">
                <a:solidFill>
                  <a:srgbClr val="FFA934"/>
                </a:solidFill>
              </a:rPr>
              <a:t>expensive</a:t>
            </a:r>
            <a:endParaRPr lang="zh-TW" altLang="en-US" dirty="0">
              <a:solidFill>
                <a:srgbClr val="FFA934"/>
              </a:solidFill>
            </a:endParaRPr>
          </a:p>
          <a:p>
            <a:pPr lvl="1"/>
            <a:r>
              <a:rPr lang="en-US" altLang="zh-TW" dirty="0"/>
              <a:t>Get parallel data is </a:t>
            </a:r>
            <a:r>
              <a:rPr lang="en-US" altLang="zh-TW" dirty="0">
                <a:solidFill>
                  <a:srgbClr val="FFA934"/>
                </a:solidFill>
              </a:rPr>
              <a:t>cheap or can be simulated</a:t>
            </a:r>
          </a:p>
          <a:p>
            <a:r>
              <a:rPr lang="en-US" altLang="zh-TW" dirty="0"/>
              <a:t>(Source, Target) domain:</a:t>
            </a:r>
          </a:p>
          <a:p>
            <a:pPr lvl="1"/>
            <a:r>
              <a:rPr lang="en-US" altLang="zh-TW" dirty="0"/>
              <a:t>(near-field, far-field)</a:t>
            </a:r>
          </a:p>
          <a:p>
            <a:pPr lvl="1"/>
            <a:r>
              <a:rPr lang="en-US" altLang="zh-TW" dirty="0"/>
              <a:t>(adult, children)</a:t>
            </a:r>
          </a:p>
          <a:p>
            <a:pPr lvl="1"/>
            <a:r>
              <a:rPr lang="en-US" altLang="zh-TW" dirty="0"/>
              <a:t>(clean, noisy)</a:t>
            </a:r>
          </a:p>
          <a:p>
            <a:pPr lvl="1"/>
            <a:r>
              <a:rPr lang="en-US" altLang="zh-TW" dirty="0"/>
              <a:t>…</a:t>
            </a:r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4794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BF31451A-4FA0-4B7E-9492-E3F1B279B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058" y="1825625"/>
            <a:ext cx="4500742" cy="4351338"/>
          </a:xfrm>
          <a:prstGeom prst="rect">
            <a:avLst/>
          </a:prstGeom>
        </p:spPr>
      </p:pic>
      <p:sp>
        <p:nvSpPr>
          <p:cNvPr id="7" name="標題 1">
            <a:extLst>
              <a:ext uri="{FF2B5EF4-FFF2-40B4-BE49-F238E27FC236}">
                <a16:creationId xmlns:a16="http://schemas.microsoft.com/office/drawing/2014/main" id="{ECF69C82-C844-4A47-8306-020CC48D3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Algorithm</a:t>
            </a:r>
            <a:endParaRPr lang="zh-TW" altLang="en-US" dirty="0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9184C569-BDC6-42E5-A0A1-BB6B4A70D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37808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Clone the student network from the teacher network.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Use parallel unlabeled source data (</a:t>
            </a:r>
            <a:r>
              <a:rPr lang="zh-TW" altLang="en-US" dirty="0"/>
              <a:t>𝑥</a:t>
            </a:r>
            <a:r>
              <a:rPr lang="zh-TW" altLang="en-US" baseline="-25000" dirty="0"/>
              <a:t>𝑠𝑟𝑐</a:t>
            </a:r>
            <a:r>
              <a:rPr lang="en-US" altLang="zh-TW" dirty="0"/>
              <a:t>,</a:t>
            </a:r>
            <a:r>
              <a:rPr lang="zh-TW" altLang="en-US" dirty="0"/>
              <a:t> 𝑥</a:t>
            </a:r>
            <a:r>
              <a:rPr lang="zh-TW" altLang="en-US" baseline="-25000" dirty="0"/>
              <a:t>𝑡𝑔𝑡</a:t>
            </a:r>
            <a:r>
              <a:rPr lang="en-US" altLang="zh-TW" dirty="0"/>
              <a:t>)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altLang="zh-TW" dirty="0"/>
              <a:t>Forward to get </a:t>
            </a:r>
            <a:r>
              <a:rPr lang="zh-TW" altLang="en-US" dirty="0"/>
              <a:t>𝑃</a:t>
            </a:r>
            <a:r>
              <a:rPr lang="zh-TW" altLang="en-US" baseline="-25000" dirty="0"/>
              <a:t>𝑇</a:t>
            </a:r>
            <a:r>
              <a:rPr lang="en-US" altLang="zh-TW" dirty="0"/>
              <a:t>(</a:t>
            </a:r>
            <a:r>
              <a:rPr lang="zh-TW" altLang="en-US" dirty="0"/>
              <a:t>𝑠</a:t>
            </a:r>
            <a:r>
              <a:rPr lang="zh-TW" altLang="en-US" baseline="-25000" dirty="0"/>
              <a:t>𝑖</a:t>
            </a:r>
            <a:r>
              <a:rPr lang="zh-TW" altLang="en-US" dirty="0"/>
              <a:t> </a:t>
            </a:r>
            <a:r>
              <a:rPr lang="en-US" altLang="zh-TW" dirty="0"/>
              <a:t>|</a:t>
            </a:r>
            <a:r>
              <a:rPr lang="zh-TW" altLang="en-US" dirty="0"/>
              <a:t>𝑥</a:t>
            </a:r>
            <a:r>
              <a:rPr lang="zh-TW" altLang="en-US" baseline="-25000" dirty="0"/>
              <a:t>𝑠𝑟𝑐</a:t>
            </a:r>
            <a:r>
              <a:rPr lang="en-US" altLang="zh-TW" dirty="0"/>
              <a:t>) and </a:t>
            </a:r>
            <a:r>
              <a:rPr lang="zh-TW" altLang="en-US" dirty="0"/>
              <a:t>𝑃</a:t>
            </a:r>
            <a:r>
              <a:rPr lang="zh-TW" altLang="en-US" baseline="-25000" dirty="0"/>
              <a:t>𝑆</a:t>
            </a:r>
            <a:r>
              <a:rPr lang="en-US" altLang="zh-TW" dirty="0"/>
              <a:t>(</a:t>
            </a:r>
            <a:r>
              <a:rPr lang="zh-TW" altLang="en-US" dirty="0"/>
              <a:t>𝑠</a:t>
            </a:r>
            <a:r>
              <a:rPr lang="zh-TW" altLang="en-US" baseline="-25000" dirty="0"/>
              <a:t>𝑖</a:t>
            </a:r>
            <a:r>
              <a:rPr lang="zh-TW" altLang="en-US" dirty="0"/>
              <a:t> </a:t>
            </a:r>
            <a:r>
              <a:rPr lang="en-US" altLang="zh-TW" dirty="0"/>
              <a:t>|</a:t>
            </a:r>
            <a:r>
              <a:rPr lang="zh-TW" altLang="en-US" dirty="0"/>
              <a:t>𝑥</a:t>
            </a:r>
            <a:r>
              <a:rPr lang="zh-TW" altLang="en-US" baseline="-25000" dirty="0"/>
              <a:t>𝑡𝑔𝑡</a:t>
            </a:r>
            <a:r>
              <a:rPr lang="en-US" altLang="zh-TW" dirty="0"/>
              <a:t>)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altLang="zh-TW" dirty="0"/>
              <a:t>Xent(</a:t>
            </a:r>
            <a:r>
              <a:rPr lang="zh-TW" altLang="en-US" dirty="0"/>
              <a:t>𝑃</a:t>
            </a:r>
            <a:r>
              <a:rPr lang="zh-TW" altLang="en-US" baseline="-25000" dirty="0"/>
              <a:t>𝑇</a:t>
            </a:r>
            <a:r>
              <a:rPr lang="en-US" altLang="zh-TW" dirty="0"/>
              <a:t>,</a:t>
            </a:r>
            <a:r>
              <a:rPr lang="zh-TW" altLang="en-US" dirty="0"/>
              <a:t>𝑃</a:t>
            </a:r>
            <a:r>
              <a:rPr lang="zh-TW" altLang="en-US" baseline="-25000" dirty="0"/>
              <a:t>𝑆</a:t>
            </a:r>
            <a:r>
              <a:rPr lang="en-US" altLang="zh-TW" dirty="0"/>
              <a:t>)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altLang="zh-TW" dirty="0"/>
              <a:t>Backprob.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Repeat 2 until converge</a:t>
            </a:r>
          </a:p>
        </p:txBody>
      </p:sp>
    </p:spTree>
    <p:extLst>
      <p:ext uri="{BB962C8B-B14F-4D97-AF65-F5344CB8AC3E}">
        <p14:creationId xmlns:p14="http://schemas.microsoft.com/office/powerpoint/2010/main" val="735630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F7ADC8-E040-47CA-8F6F-0A2968B62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Results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47AD48D-DD82-4BA6-A54F-0176A500C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617" y="1690688"/>
            <a:ext cx="5905500" cy="22479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3AF8BB6-4151-47FF-B022-DF785A6A3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2004" y="4305299"/>
            <a:ext cx="5800725" cy="1724025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55AABEBF-9217-4DAE-A099-8586BFE4729C}"/>
              </a:ext>
            </a:extLst>
          </p:cNvPr>
          <p:cNvSpPr txBox="1"/>
          <p:nvPr/>
        </p:nvSpPr>
        <p:spPr>
          <a:xfrm>
            <a:off x="1630048" y="2399139"/>
            <a:ext cx="23259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A934"/>
                </a:solidFill>
              </a:rPr>
              <a:t>Source = clean</a:t>
            </a:r>
          </a:p>
          <a:p>
            <a:pPr algn="ctr"/>
            <a:r>
              <a:rPr lang="en-US" altLang="zh-TW" sz="2400" dirty="0">
                <a:solidFill>
                  <a:srgbClr val="FFA934"/>
                </a:solidFill>
              </a:rPr>
              <a:t>Target = noisy</a:t>
            </a:r>
            <a:endParaRPr lang="zh-TW" altLang="en-US" sz="2400" dirty="0">
              <a:solidFill>
                <a:srgbClr val="FFA934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670E167-FC40-4B64-B8BE-CE273AB2EA3D}"/>
              </a:ext>
            </a:extLst>
          </p:cNvPr>
          <p:cNvSpPr txBox="1"/>
          <p:nvPr/>
        </p:nvSpPr>
        <p:spPr>
          <a:xfrm>
            <a:off x="1630048" y="4751812"/>
            <a:ext cx="23259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A934"/>
                </a:solidFill>
              </a:rPr>
              <a:t>Source = adult</a:t>
            </a:r>
          </a:p>
          <a:p>
            <a:pPr algn="ctr"/>
            <a:r>
              <a:rPr lang="en-US" altLang="zh-TW" sz="2400" dirty="0">
                <a:solidFill>
                  <a:srgbClr val="FFA934"/>
                </a:solidFill>
              </a:rPr>
              <a:t>Target = children</a:t>
            </a:r>
            <a:endParaRPr lang="zh-TW" altLang="en-US" sz="2400" dirty="0">
              <a:solidFill>
                <a:srgbClr val="FFA9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885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BF31451A-4FA0-4B7E-9492-E3F1B279B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058" y="1825625"/>
            <a:ext cx="4500742" cy="4351338"/>
          </a:xfrm>
          <a:prstGeom prst="rect">
            <a:avLst/>
          </a:prstGeom>
        </p:spPr>
      </p:pic>
      <p:sp>
        <p:nvSpPr>
          <p:cNvPr id="7" name="標題 1">
            <a:extLst>
              <a:ext uri="{FF2B5EF4-FFF2-40B4-BE49-F238E27FC236}">
                <a16:creationId xmlns:a16="http://schemas.microsoft.com/office/drawing/2014/main" id="{ECF69C82-C844-4A47-8306-020CC48D3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Algorithm (with distilling) 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內容版面配置區 2">
                <a:extLst>
                  <a:ext uri="{FF2B5EF4-FFF2-40B4-BE49-F238E27FC236}">
                    <a16:creationId xmlns:a16="http://schemas.microsoft.com/office/drawing/2014/main" id="{9184C569-BDC6-42E5-A0A1-BB6B4A70D5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837808" cy="4351338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altLang="zh-TW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Clone the student network from the teacher network.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TW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Use parallel unlabeled source data (</a:t>
                </a:r>
                <a:r>
                  <a:rPr lang="zh-TW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𝑥</a:t>
                </a:r>
                <a:r>
                  <a:rPr lang="zh-TW" altLang="en-US" baseline="-25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𝑠𝑟𝑐</a:t>
                </a:r>
                <a:r>
                  <a:rPr lang="en-US" altLang="zh-TW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</a:t>
                </a:r>
                <a:r>
                  <a:rPr lang="zh-TW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𝑥</a:t>
                </a:r>
                <a:r>
                  <a:rPr lang="zh-TW" altLang="en-US" baseline="-25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𝑡𝑔𝑡</a:t>
                </a:r>
                <a:r>
                  <a:rPr lang="en-US" altLang="zh-TW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</a:t>
                </a:r>
              </a:p>
              <a:p>
                <a:pPr marL="971550" lvl="1" indent="-514350">
                  <a:buFont typeface="+mj-lt"/>
                  <a:buAutoNum type="alphaLcPeriod"/>
                </a:pPr>
                <a:r>
                  <a:rPr lang="en-US" altLang="zh-TW" dirty="0"/>
                  <a:t>Forward to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FFA934"/>
                            </a:solidFill>
                            <a:latin typeface="Cambria Math" panose="02040503050406030204" pitchFamily="18" charset="0"/>
                          </a:rPr>
                          <m:t>𝐿𝑜𝑔𝑖𝑡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𝑠𝑟𝑐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dirty="0"/>
                  <a:t> </a:t>
                </a:r>
                <a:r>
                  <a:rPr lang="en-US" altLang="zh-TW" i="1" dirty="0"/>
                  <a:t> </a:t>
                </a:r>
                <a:r>
                  <a:rPr lang="en-US" altLang="zh-TW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FFA934"/>
                            </a:solidFill>
                            <a:latin typeface="Cambria Math" panose="02040503050406030204" pitchFamily="18" charset="0"/>
                          </a:rPr>
                          <m:t>𝐿𝑜𝑔𝑖𝑡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𝑡𝑔𝑡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dirty="0"/>
              </a:p>
              <a:p>
                <a:pPr marL="971550" lvl="1" indent="-514350">
                  <a:buFont typeface="+mj-lt"/>
                  <a:buAutoNum type="alphaLcPeriod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b="0" i="0" smtClean="0">
                        <a:solidFill>
                          <a:srgbClr val="FFA934"/>
                        </a:solidFill>
                        <a:latin typeface="Cambria Math" panose="02040503050406030204" pitchFamily="18" charset="0"/>
                      </a:rPr>
                      <m:t>MSE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solidFill>
                                      <a:srgbClr val="FFA934"/>
                                    </a:solidFill>
                                    <a:latin typeface="Cambria Math" panose="02040503050406030204" pitchFamily="18" charset="0"/>
                                  </a:rPr>
                                  <m:t>𝐿𝑜𝑔𝑖𝑡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type m:val="lin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solidFill>
                                      <a:srgbClr val="FFA934"/>
                                    </a:solidFill>
                                    <a:latin typeface="Cambria Math" panose="02040503050406030204" pitchFamily="18" charset="0"/>
                                  </a:rPr>
                                  <m:t>𝐿𝑜𝑔𝑖𝑡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d>
                  </m:oMath>
                </a14:m>
                <a:endParaRPr lang="en-US" altLang="zh-TW" dirty="0"/>
              </a:p>
              <a:p>
                <a:pPr marL="971550" lvl="1" indent="-514350">
                  <a:buFont typeface="+mj-lt"/>
                  <a:buAutoNum type="alphaLcPeriod"/>
                </a:pPr>
                <a:r>
                  <a:rPr lang="en-US" altLang="zh-TW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Backprob.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TW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Repeat 2 until converge</a:t>
                </a:r>
              </a:p>
            </p:txBody>
          </p:sp>
        </mc:Choice>
        <mc:Fallback>
          <p:sp>
            <p:nvSpPr>
              <p:cNvPr id="8" name="內容版面配置區 2">
                <a:extLst>
                  <a:ext uri="{FF2B5EF4-FFF2-40B4-BE49-F238E27FC236}">
                    <a16:creationId xmlns:a16="http://schemas.microsoft.com/office/drawing/2014/main" id="{9184C569-BDC6-42E5-A0A1-BB6B4A70D5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837808" cy="4351338"/>
              </a:xfrm>
              <a:blipFill>
                <a:blip r:embed="rId3"/>
                <a:stretch>
                  <a:fillRect l="-2508" t="-33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987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960341-1AF3-4933-993B-5FBD5C159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Toy Example</a:t>
            </a:r>
            <a:endParaRPr lang="zh-TW" altLang="en-US" dirty="0"/>
          </a:p>
        </p:txBody>
      </p:sp>
      <p:pic>
        <p:nvPicPr>
          <p:cNvPr id="5" name="內容版面配置區 4" descr="一張含有 城市, 室外, 建築物, 街道 的圖片&#10;&#10;自動產生的描述">
            <a:extLst>
              <a:ext uri="{FF2B5EF4-FFF2-40B4-BE49-F238E27FC236}">
                <a16:creationId xmlns:a16="http://schemas.microsoft.com/office/drawing/2014/main" id="{02E1A9AE-3185-46D5-A493-D8B046FA2F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616" y="1825625"/>
            <a:ext cx="4840184" cy="4351338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內容版面配置區 2">
                <a:extLst>
                  <a:ext uri="{FF2B5EF4-FFF2-40B4-BE49-F238E27FC236}">
                    <a16:creationId xmlns:a16="http://schemas.microsoft.com/office/drawing/2014/main" id="{B0AAF419-CFF6-40BF-9DE1-8ED473C842D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5675416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rgbClr val="EDE6E3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rgbClr val="EDE6E3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rgbClr val="EDE6E3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EDE6E3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EDE6E3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dirty="0"/>
                  <a:t>Teacher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altLang="zh-TW" dirty="0"/>
                  <a:t>:</a:t>
                </a:r>
              </a:p>
              <a:p>
                <a:pPr lvl="1"/>
                <a:r>
                  <a:rPr lang="en-US" altLang="zh-TW" dirty="0"/>
                  <a:t>MNIST 6/9 classifier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𝑠𝑟𝑐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99.9%</m:t>
                    </m:r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𝑡𝑔𝑡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0%</m:t>
                    </m:r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How to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altLang="zh-TW" dirty="0"/>
                  <a:t>?</a:t>
                </a:r>
                <a:endParaRPr lang="zh-TW" altLang="en-US" dirty="0"/>
              </a:p>
            </p:txBody>
          </p:sp>
        </mc:Choice>
        <mc:Fallback>
          <p:sp>
            <p:nvSpPr>
              <p:cNvPr id="6" name="內容版面配置區 2">
                <a:extLst>
                  <a:ext uri="{FF2B5EF4-FFF2-40B4-BE49-F238E27FC236}">
                    <a16:creationId xmlns:a16="http://schemas.microsoft.com/office/drawing/2014/main" id="{B0AAF419-CFF6-40BF-9DE1-8ED473C84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5675416" cy="4351338"/>
              </a:xfrm>
              <a:prstGeom prst="rect">
                <a:avLst/>
              </a:prstGeom>
              <a:blipFill>
                <a:blip r:embed="rId3"/>
                <a:stretch>
                  <a:fillRect l="-1933" t="-2241" b="-18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圖片 7">
            <a:extLst>
              <a:ext uri="{FF2B5EF4-FFF2-40B4-BE49-F238E27FC236}">
                <a16:creationId xmlns:a16="http://schemas.microsoft.com/office/drawing/2014/main" id="{F2C32093-6450-47A5-8523-B2FFE7F471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9671" y="3712514"/>
            <a:ext cx="4472474" cy="178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96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23ED08-0D97-4120-95BF-B3D9E4AA1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Parallel Data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2F3FD5-443E-4455-B8A4-BF092310E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Fashion Mnist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A0369EB-6BE8-4D1E-928A-546E4631C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2557886"/>
            <a:ext cx="1028700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891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DBB009-92D5-483D-B12B-D4E6AFFD7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Results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3381241-42E4-4401-A3E9-DA0D9325FB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𝑠𝑟𝑐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11.94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</m:t>
                    </m:r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𝑡𝑔𝑡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99.84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</m:t>
                    </m:r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NO labeled 6/9 in target domain used to train student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3381241-42E4-4401-A3E9-DA0D9325FB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3385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</TotalTime>
  <Words>260</Words>
  <Application>Microsoft Office PowerPoint</Application>
  <PresentationFormat>寬螢幕</PresentationFormat>
  <Paragraphs>49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微軟正黑體</vt:lpstr>
      <vt:lpstr>Arial</vt:lpstr>
      <vt:lpstr>Calibri</vt:lpstr>
      <vt:lpstr>Cambria Math</vt:lpstr>
      <vt:lpstr>Office 佈景主題</vt:lpstr>
      <vt:lpstr>Large-Scale Domain Adaptation via Teacher-Student Learning</vt:lpstr>
      <vt:lpstr>T/S learning for domain adaptation</vt:lpstr>
      <vt:lpstr>Algorithm</vt:lpstr>
      <vt:lpstr>Results</vt:lpstr>
      <vt:lpstr>Algorithm (with distilling) </vt:lpstr>
      <vt:lpstr>Toy Example</vt:lpstr>
      <vt:lpstr>Parallel Data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致生 陳</dc:creator>
  <cp:lastModifiedBy>致生 陳</cp:lastModifiedBy>
  <cp:revision>15</cp:revision>
  <dcterms:created xsi:type="dcterms:W3CDTF">2020-04-18T08:49:52Z</dcterms:created>
  <dcterms:modified xsi:type="dcterms:W3CDTF">2020-04-18T12:29:04Z</dcterms:modified>
</cp:coreProperties>
</file>