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4472C4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6F3E-98FD-4F67-AE17-DC03A3723542}" type="datetimeFigureOut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E07E-07A6-4671-B1D8-56EE6C5240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525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6F3E-98FD-4F67-AE17-DC03A3723542}" type="datetimeFigureOut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E07E-07A6-4671-B1D8-56EE6C5240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9036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6F3E-98FD-4F67-AE17-DC03A3723542}" type="datetimeFigureOut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E07E-07A6-4671-B1D8-56EE6C5240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2839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6F3E-98FD-4F67-AE17-DC03A3723542}" type="datetimeFigureOut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E07E-07A6-4671-B1D8-56EE6C5240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581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6F3E-98FD-4F67-AE17-DC03A3723542}" type="datetimeFigureOut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E07E-07A6-4671-B1D8-56EE6C5240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7076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6F3E-98FD-4F67-AE17-DC03A3723542}" type="datetimeFigureOut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E07E-07A6-4671-B1D8-56EE6C5240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119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6F3E-98FD-4F67-AE17-DC03A3723542}" type="datetimeFigureOut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E07E-07A6-4671-B1D8-56EE6C5240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1955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6F3E-98FD-4F67-AE17-DC03A3723542}" type="datetimeFigureOut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E07E-07A6-4671-B1D8-56EE6C5240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4988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6F3E-98FD-4F67-AE17-DC03A3723542}" type="datetimeFigureOut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E07E-07A6-4671-B1D8-56EE6C5240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7687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6F3E-98FD-4F67-AE17-DC03A3723542}" type="datetimeFigureOut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E07E-07A6-4671-B1D8-56EE6C5240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4486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6F3E-98FD-4F67-AE17-DC03A3723542}" type="datetimeFigureOut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E07E-07A6-4671-B1D8-56EE6C5240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776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46F3E-98FD-4F67-AE17-DC03A3723542}" type="datetimeFigureOut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AE07E-07A6-4671-B1D8-56EE6C5240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9536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415349" y="3912813"/>
            <a:ext cx="44461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579615" y="2562837"/>
            <a:ext cx="76339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3408327" y="3912813"/>
            <a:ext cx="60383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5232248" y="2562835"/>
            <a:ext cx="45942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3168556" y="2562837"/>
                <a:ext cx="30032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556" y="2562837"/>
                <a:ext cx="300325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3168556" y="3796018"/>
                <a:ext cx="3003259" cy="6029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556" y="3796018"/>
                <a:ext cx="3003259" cy="6029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862053" y="2562835"/>
            <a:ext cx="2541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Measurement Update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456987" y="3912813"/>
            <a:ext cx="194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State Prediction</a:t>
            </a:r>
            <a:endParaRPr lang="zh-TW" altLang="en-US" dirty="0"/>
          </a:p>
        </p:txBody>
      </p:sp>
      <p:cxnSp>
        <p:nvCxnSpPr>
          <p:cNvPr id="13" name="接點: 肘形 12"/>
          <p:cNvCxnSpPr>
            <a:stCxn id="8" idx="2"/>
            <a:endCxn id="9" idx="0"/>
          </p:cNvCxnSpPr>
          <p:nvPr/>
        </p:nvCxnSpPr>
        <p:spPr>
          <a:xfrm rot="16200000" flipH="1">
            <a:off x="4309164" y="2584319"/>
            <a:ext cx="980644" cy="1676343"/>
          </a:xfrm>
          <a:prstGeom prst="bentConnector3">
            <a:avLst>
              <a:gd name="adj1" fmla="val 40485"/>
            </a:avLst>
          </a:prstGeom>
          <a:ln w="28575"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接點: 肘形 15"/>
          <p:cNvCxnSpPr>
            <a:cxnSpLocks/>
            <a:stCxn id="15" idx="2"/>
            <a:endCxn id="14" idx="0"/>
          </p:cNvCxnSpPr>
          <p:nvPr/>
        </p:nvCxnSpPr>
        <p:spPr>
          <a:xfrm rot="5400000">
            <a:off x="4095780" y="2546632"/>
            <a:ext cx="980646" cy="1751716"/>
          </a:xfrm>
          <a:prstGeom prst="bentConnector3">
            <a:avLst>
              <a:gd name="adj1" fmla="val 64272"/>
            </a:avLst>
          </a:prstGeom>
          <a:ln w="28575">
            <a:headEnd type="arrow" w="med" len="med"/>
            <a:tailEnd type="none"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pic>
        <p:nvPicPr>
          <p:cNvPr id="30" name="圖片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884" y="2282205"/>
            <a:ext cx="4671958" cy="2280569"/>
          </a:xfrm>
          <a:prstGeom prst="rect">
            <a:avLst/>
          </a:prstGeom>
        </p:spPr>
      </p:pic>
      <p:sp>
        <p:nvSpPr>
          <p:cNvPr id="31" name="矩形: 圓角 30"/>
          <p:cNvSpPr/>
          <p:nvPr/>
        </p:nvSpPr>
        <p:spPr>
          <a:xfrm>
            <a:off x="1178321" y="2562835"/>
            <a:ext cx="2150366" cy="369332"/>
          </a:xfrm>
          <a:prstGeom prst="roundRect">
            <a:avLst/>
          </a:prstGeom>
          <a:solidFill>
            <a:schemeClr val="accent6">
              <a:alpha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2" name="矩形: 圓角 31"/>
          <p:cNvSpPr/>
          <p:nvPr/>
        </p:nvSpPr>
        <p:spPr>
          <a:xfrm>
            <a:off x="8984156" y="3447397"/>
            <a:ext cx="1298178" cy="369332"/>
          </a:xfrm>
          <a:prstGeom prst="roundRect">
            <a:avLst/>
          </a:prstGeom>
          <a:solidFill>
            <a:schemeClr val="accent6">
              <a:alpha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3" name="矩形: 圓角 32"/>
          <p:cNvSpPr/>
          <p:nvPr/>
        </p:nvSpPr>
        <p:spPr>
          <a:xfrm>
            <a:off x="7313763" y="3447397"/>
            <a:ext cx="1029906" cy="369332"/>
          </a:xfrm>
          <a:prstGeom prst="roundRect">
            <a:avLst/>
          </a:prstGeom>
          <a:solidFill>
            <a:srgbClr val="C00000">
              <a:alpha val="40000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4" name="矩形: 圓角 33"/>
          <p:cNvSpPr/>
          <p:nvPr/>
        </p:nvSpPr>
        <p:spPr>
          <a:xfrm>
            <a:off x="1794099" y="3907881"/>
            <a:ext cx="1534588" cy="369332"/>
          </a:xfrm>
          <a:prstGeom prst="roundRect">
            <a:avLst/>
          </a:prstGeom>
          <a:solidFill>
            <a:srgbClr val="C00000">
              <a:alpha val="40000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1139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415349" y="3912813"/>
            <a:ext cx="44461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579615" y="2562837"/>
            <a:ext cx="76339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408327" y="3912813"/>
            <a:ext cx="60383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232248" y="2562835"/>
            <a:ext cx="45942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3168556" y="2562837"/>
                <a:ext cx="30032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556" y="2562837"/>
                <a:ext cx="300325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3168556" y="3796018"/>
                <a:ext cx="3003259" cy="6029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556" y="3796018"/>
                <a:ext cx="3003259" cy="6029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862053" y="2562835"/>
            <a:ext cx="2541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Measurement Update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456987" y="3912813"/>
            <a:ext cx="194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State Prediction</a:t>
            </a:r>
            <a:endParaRPr lang="zh-TW" altLang="en-US" dirty="0"/>
          </a:p>
        </p:txBody>
      </p:sp>
      <p:cxnSp>
        <p:nvCxnSpPr>
          <p:cNvPr id="12" name="接點: 肘形 11"/>
          <p:cNvCxnSpPr>
            <a:stCxn id="5" idx="2"/>
            <a:endCxn id="4" idx="0"/>
          </p:cNvCxnSpPr>
          <p:nvPr/>
        </p:nvCxnSpPr>
        <p:spPr>
          <a:xfrm rot="16200000" flipH="1">
            <a:off x="4309164" y="2584319"/>
            <a:ext cx="980644" cy="1676343"/>
          </a:xfrm>
          <a:prstGeom prst="bentConnector3">
            <a:avLst>
              <a:gd name="adj1" fmla="val 40485"/>
            </a:avLst>
          </a:prstGeom>
          <a:ln w="28575"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接點: 肘形 12"/>
          <p:cNvCxnSpPr>
            <a:cxnSpLocks/>
            <a:stCxn id="7" idx="2"/>
            <a:endCxn id="6" idx="0"/>
          </p:cNvCxnSpPr>
          <p:nvPr/>
        </p:nvCxnSpPr>
        <p:spPr>
          <a:xfrm rot="5400000">
            <a:off x="4095780" y="2546632"/>
            <a:ext cx="980646" cy="1751716"/>
          </a:xfrm>
          <a:prstGeom prst="bentConnector3">
            <a:avLst>
              <a:gd name="adj1" fmla="val 64272"/>
            </a:avLst>
          </a:prstGeom>
          <a:ln w="28575">
            <a:headEnd type="arrow" w="med" len="med"/>
            <a:tailEnd type="none"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" name="矩形: 圓角 13"/>
          <p:cNvSpPr/>
          <p:nvPr/>
        </p:nvSpPr>
        <p:spPr>
          <a:xfrm>
            <a:off x="4572726" y="2562835"/>
            <a:ext cx="659522" cy="369332"/>
          </a:xfrm>
          <a:prstGeom prst="roundRect">
            <a:avLst/>
          </a:prstGeom>
          <a:solidFill>
            <a:schemeClr val="accent6">
              <a:alpha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矩形: 圓角 14"/>
          <p:cNvSpPr/>
          <p:nvPr/>
        </p:nvSpPr>
        <p:spPr>
          <a:xfrm>
            <a:off x="4694666" y="3907881"/>
            <a:ext cx="720683" cy="369332"/>
          </a:xfrm>
          <a:prstGeom prst="roundRect">
            <a:avLst/>
          </a:prstGeom>
          <a:solidFill>
            <a:srgbClr val="C00000">
              <a:alpha val="40000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691673" y="2578224"/>
            <a:ext cx="1032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>
                <a:solidFill>
                  <a:schemeClr val="accent2"/>
                </a:solidFill>
              </a:rPr>
              <a:t>事前機率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4299614" y="2219882"/>
            <a:ext cx="1205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>
                <a:solidFill>
                  <a:schemeClr val="accent6"/>
                </a:solidFill>
              </a:rPr>
              <a:t>觀測值機率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3316731" y="2219882"/>
            <a:ext cx="1032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>
                <a:solidFill>
                  <a:schemeClr val="accent1"/>
                </a:solidFill>
              </a:rPr>
              <a:t>事後機率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4586103" y="4277213"/>
            <a:ext cx="2594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rgbClr val="C00000"/>
                </a:solidFill>
              </a:rPr>
              <a:t>Motion Model</a:t>
            </a:r>
            <a:r>
              <a:rPr lang="zh-TW" altLang="en-US" sz="1600" dirty="0">
                <a:solidFill>
                  <a:srgbClr val="C00000"/>
                </a:solidFill>
              </a:rPr>
              <a:t>到該點的機率</a:t>
            </a:r>
          </a:p>
        </p:txBody>
      </p:sp>
      <p:sp>
        <p:nvSpPr>
          <p:cNvPr id="21" name="左大括弧 20"/>
          <p:cNvSpPr/>
          <p:nvPr/>
        </p:nvSpPr>
        <p:spPr>
          <a:xfrm rot="16200000">
            <a:off x="4869491" y="3996485"/>
            <a:ext cx="420604" cy="1560353"/>
          </a:xfrm>
          <a:prstGeom prst="leftBrace">
            <a:avLst>
              <a:gd name="adj1" fmla="val 4604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4412653" y="5088580"/>
            <a:ext cx="1334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/>
              <a:t>Convolution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30981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071" y="2959697"/>
            <a:ext cx="7286625" cy="16097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008071" y="2959697"/>
            <a:ext cx="7286625" cy="1167686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008071" y="4127383"/>
            <a:ext cx="7286625" cy="442039"/>
          </a:xfrm>
          <a:prstGeom prst="rect">
            <a:avLst/>
          </a:prstGeom>
          <a:solidFill>
            <a:srgbClr val="C0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4900269" y="2436477"/>
            <a:ext cx="1502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chemeClr val="accent1"/>
                </a:solidFill>
              </a:rPr>
              <a:t>Known</a:t>
            </a:r>
            <a:endParaRPr lang="zh-TW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771337" y="4569422"/>
            <a:ext cx="1760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C00000"/>
                </a:solidFill>
              </a:rPr>
              <a:t>Unknown</a:t>
            </a:r>
            <a:endParaRPr lang="zh-TW" alt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597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8136294" y="2562835"/>
            <a:ext cx="193143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097763" y="2562837"/>
            <a:ext cx="218336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1968759" y="2562837"/>
                <a:ext cx="82109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bel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zh-TW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8759" y="2562837"/>
                <a:ext cx="8210939" cy="369332"/>
              </a:xfrm>
              <a:prstGeom prst="rect">
                <a:avLst/>
              </a:prstGeom>
              <a:blipFill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5239137" y="1589164"/>
            <a:ext cx="1670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C00000"/>
                </a:solidFill>
              </a:rPr>
              <a:t>Bayes Rule</a:t>
            </a:r>
            <a:endParaRPr lang="zh-TW" altLang="en-US" sz="2400" b="1" dirty="0">
              <a:solidFill>
                <a:srgbClr val="C0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275046" y="2224280"/>
            <a:ext cx="18287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>
                <a:solidFill>
                  <a:schemeClr val="accent1"/>
                </a:solidFill>
              </a:rPr>
              <a:t>事後機率</a:t>
            </a:r>
            <a:r>
              <a:rPr lang="en-US" altLang="zh-TW" sz="1600" dirty="0">
                <a:solidFill>
                  <a:schemeClr val="accent1"/>
                </a:solidFill>
              </a:rPr>
              <a:t>:</a:t>
            </a:r>
            <a:r>
              <a:rPr lang="zh-TW" altLang="en-US" sz="1600" dirty="0">
                <a:solidFill>
                  <a:schemeClr val="accent1"/>
                </a:solidFill>
              </a:rPr>
              <a:t> </a:t>
            </a:r>
            <a:r>
              <a:rPr lang="en-US" altLang="zh-TW" sz="1600" dirty="0">
                <a:solidFill>
                  <a:schemeClr val="accent1"/>
                </a:solidFill>
              </a:rPr>
              <a:t>Believe</a:t>
            </a:r>
            <a:endParaRPr lang="zh-TW" altLang="en-US" sz="1600" dirty="0">
              <a:solidFill>
                <a:schemeClr val="accent1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7903030" y="2224280"/>
            <a:ext cx="2397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>
                <a:solidFill>
                  <a:schemeClr val="accent2"/>
                </a:solidFill>
              </a:rPr>
              <a:t>事前機率</a:t>
            </a:r>
            <a:r>
              <a:rPr lang="en-US" altLang="zh-TW" sz="1600" dirty="0">
                <a:solidFill>
                  <a:schemeClr val="accent2"/>
                </a:solidFill>
              </a:rPr>
              <a:t>: </a:t>
            </a:r>
            <a:r>
              <a:rPr lang="en-US" altLang="zh-TW" sz="1600" b="1" dirty="0">
                <a:solidFill>
                  <a:schemeClr val="accent2"/>
                </a:solidFill>
              </a:rPr>
              <a:t>Motion Model</a:t>
            </a:r>
            <a:endParaRPr lang="zh-TW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13" name="矩形: 圓角 12"/>
          <p:cNvSpPr/>
          <p:nvPr/>
        </p:nvSpPr>
        <p:spPr>
          <a:xfrm>
            <a:off x="5804454" y="2562835"/>
            <a:ext cx="2217777" cy="369332"/>
          </a:xfrm>
          <a:prstGeom prst="roundRect">
            <a:avLst/>
          </a:prstGeom>
          <a:solidFill>
            <a:schemeClr val="accent6">
              <a:alpha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690391" y="2219882"/>
            <a:ext cx="2331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>
                <a:solidFill>
                  <a:schemeClr val="accent6"/>
                </a:solidFill>
              </a:rPr>
              <a:t>觀測值機率</a:t>
            </a:r>
            <a:r>
              <a:rPr lang="en-US" altLang="zh-TW" sz="1600" dirty="0">
                <a:solidFill>
                  <a:schemeClr val="accent6"/>
                </a:solidFill>
              </a:rPr>
              <a:t>:</a:t>
            </a:r>
            <a:r>
              <a:rPr lang="zh-TW" altLang="en-US" sz="1600" dirty="0">
                <a:solidFill>
                  <a:schemeClr val="accent6"/>
                </a:solidFill>
              </a:rPr>
              <a:t> </a:t>
            </a:r>
            <a:r>
              <a:rPr lang="en-US" altLang="zh-TW" sz="1600" b="1" dirty="0">
                <a:solidFill>
                  <a:schemeClr val="accent6"/>
                </a:solidFill>
              </a:rPr>
              <a:t>Obs</a:t>
            </a:r>
            <a:r>
              <a:rPr lang="zh-TW" altLang="en-US" sz="1600" b="1" dirty="0">
                <a:solidFill>
                  <a:schemeClr val="accent6"/>
                </a:solidFill>
              </a:rPr>
              <a:t> </a:t>
            </a:r>
            <a:r>
              <a:rPr lang="en-US" altLang="zh-TW" sz="1600" b="1" dirty="0">
                <a:solidFill>
                  <a:schemeClr val="accent6"/>
                </a:solidFill>
              </a:rPr>
              <a:t>Model</a:t>
            </a:r>
            <a:endParaRPr lang="zh-TW" altLang="en-US" sz="1600" b="1" dirty="0">
              <a:solidFill>
                <a:schemeClr val="accent6"/>
              </a:solidFill>
            </a:endParaRPr>
          </a:p>
        </p:txBody>
      </p:sp>
      <p:grpSp>
        <p:nvGrpSpPr>
          <p:cNvPr id="16" name="群組 15"/>
          <p:cNvGrpSpPr/>
          <p:nvPr/>
        </p:nvGrpSpPr>
        <p:grpSpPr>
          <a:xfrm>
            <a:off x="3666929" y="3154248"/>
            <a:ext cx="4814598" cy="676660"/>
            <a:chOff x="2733868" y="3169327"/>
            <a:chExt cx="4814598" cy="67666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文字方塊 4"/>
                <p:cNvSpPr txBox="1"/>
                <p:nvPr/>
              </p:nvSpPr>
              <p:spPr>
                <a:xfrm>
                  <a:off x="4599992" y="3169327"/>
                  <a:ext cx="2948474" cy="6766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1: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1: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5" name="文字方塊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9992" y="3169327"/>
                  <a:ext cx="2948474" cy="67666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文字方塊 14"/>
            <p:cNvSpPr txBox="1"/>
            <p:nvPr/>
          </p:nvSpPr>
          <p:spPr>
            <a:xfrm>
              <a:off x="2733868" y="3338380"/>
              <a:ext cx="21553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/>
                <a:t>Normalization constant:</a:t>
              </a:r>
              <a:endParaRPr lang="zh-TW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12222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3696695" y="4413822"/>
            <a:ext cx="1302737" cy="298137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2612571" y="3641599"/>
            <a:ext cx="223935" cy="277260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4058258" y="3641599"/>
            <a:ext cx="579612" cy="277260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6530315" y="2822720"/>
            <a:ext cx="579612" cy="277260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3328803" y="2003841"/>
            <a:ext cx="450095" cy="277260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5596140" y="2003841"/>
            <a:ext cx="450095" cy="277260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102635" y="1732413"/>
                <a:ext cx="8210939" cy="818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altLang="zh-TW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TW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1:</m:t>
                                  </m:r>
                                  <m:r>
                                    <a:rPr lang="en-US" altLang="zh-TW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TW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1:</m:t>
                                  </m:r>
                                  <m:r>
                                    <a:rPr lang="en-US" altLang="zh-TW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en-US" altLang="zh-TW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TW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1:</m:t>
                                  </m:r>
                                  <m:r>
                                    <a:rPr lang="en-US" altLang="zh-TW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TW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1:</m:t>
                                  </m:r>
                                  <m:r>
                                    <a:rPr lang="en-US" altLang="zh-TW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35" y="1732413"/>
                <a:ext cx="8210939" cy="8188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/>
              <p:cNvSpPr txBox="1"/>
              <p:nvPr/>
            </p:nvSpPr>
            <p:spPr>
              <a:xfrm>
                <a:off x="1875452" y="2551292"/>
                <a:ext cx="6438122" cy="818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1: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1: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1: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1: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5452" y="2551292"/>
                <a:ext cx="6438122" cy="8188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1324945" y="3370171"/>
                <a:ext cx="6988629" cy="818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1: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1: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1: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1: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945" y="3370171"/>
                <a:ext cx="6988629" cy="8188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/>
              <p:cNvSpPr txBox="1"/>
              <p:nvPr/>
            </p:nvSpPr>
            <p:spPr>
              <a:xfrm>
                <a:off x="2929813" y="4189050"/>
                <a:ext cx="5383762" cy="818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1: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1: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813" y="4189050"/>
                <a:ext cx="5383762" cy="8188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/>
              <p:cNvSpPr txBox="1"/>
              <p:nvPr/>
            </p:nvSpPr>
            <p:spPr>
              <a:xfrm>
                <a:off x="8910734" y="1972575"/>
                <a:ext cx="155821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dirty="0">
                    <a:latin typeface="微軟正黑體 Light" panose="020B0304030504040204" pitchFamily="34" charset="-120"/>
                    <a:ea typeface="微軟正黑體 Light" panose="020B0304030504040204" pitchFamily="34" charset="-120"/>
                  </a:rPr>
                  <a:t>引入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TW" altLang="en-US" sz="1600" dirty="0"/>
                  <a:t> </a:t>
                </a:r>
              </a:p>
            </p:txBody>
          </p:sp>
        </mc:Choice>
        <mc:Fallback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0734" y="1972575"/>
                <a:ext cx="1558211" cy="338554"/>
              </a:xfrm>
              <a:prstGeom prst="rect">
                <a:avLst/>
              </a:prstGeom>
              <a:blipFill>
                <a:blip r:embed="rId6"/>
                <a:stretch>
                  <a:fillRect l="-2353" t="-9091" b="-2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/>
              <p:cNvSpPr txBox="1"/>
              <p:nvPr/>
            </p:nvSpPr>
            <p:spPr>
              <a:xfrm>
                <a:off x="8910734" y="2668343"/>
                <a:ext cx="30697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TW" altLang="en-US" sz="1600" dirty="0"/>
                  <a:t> </a:t>
                </a:r>
                <a:r>
                  <a:rPr lang="zh-TW" altLang="en-US" sz="1600" dirty="0">
                    <a:latin typeface="微軟正黑體 Light" panose="020B0304030504040204" pitchFamily="34" charset="-120"/>
                    <a:ea typeface="微軟正黑體 Light" panose="020B0304030504040204" pitchFamily="34" charset="-120"/>
                  </a:rPr>
                  <a:t>對於</a:t>
                </a:r>
                <a:r>
                  <a:rPr lang="zh-TW" alt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TW" altLang="en-US" sz="1600" dirty="0">
                    <a:latin typeface="微軟正黑體 Light" panose="020B0304030504040204" pitchFamily="34" charset="-120"/>
                    <a:ea typeface="微軟正黑體 Light" panose="020B0304030504040204" pitchFamily="34" charset="-120"/>
                  </a:rPr>
                  <a:t>來說是</a:t>
                </a:r>
                <a:r>
                  <a:rPr lang="zh-TW" altLang="en-US" sz="1600" dirty="0">
                    <a:solidFill>
                      <a:srgbClr val="C00000"/>
                    </a:solidFill>
                    <a:latin typeface="微軟正黑體 Light" panose="020B0304030504040204" pitchFamily="34" charset="-120"/>
                    <a:ea typeface="微軟正黑體 Light" panose="020B0304030504040204" pitchFamily="34" charset="-120"/>
                  </a:rPr>
                  <a:t>未來控制</a:t>
                </a:r>
                <a:r>
                  <a:rPr lang="zh-TW" altLang="en-US" sz="1600" dirty="0">
                    <a:latin typeface="微軟正黑體 Light" panose="020B0304030504040204" pitchFamily="34" charset="-120"/>
                    <a:ea typeface="微軟正黑體 Light" panose="020B0304030504040204" pitchFamily="34" charset="-120"/>
                  </a:rPr>
                  <a:t>，所以可拿掉</a:t>
                </a:r>
              </a:p>
            </p:txBody>
          </p:sp>
        </mc:Choice>
        <mc:Fallback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0734" y="2668343"/>
                <a:ext cx="3069772" cy="584775"/>
              </a:xfrm>
              <a:prstGeom prst="rect">
                <a:avLst/>
              </a:prstGeom>
              <a:blipFill>
                <a:blip r:embed="rId7"/>
                <a:stretch>
                  <a:fillRect l="-1193" t="-5208" b="-114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/>
          <p:cNvCxnSpPr>
            <a:stCxn id="4" idx="3"/>
            <a:endCxn id="8" idx="1"/>
          </p:cNvCxnSpPr>
          <p:nvPr/>
        </p:nvCxnSpPr>
        <p:spPr>
          <a:xfrm flipV="1">
            <a:off x="8313574" y="2141852"/>
            <a:ext cx="597160" cy="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cxnSpLocks/>
            <a:stCxn id="5" idx="3"/>
            <a:endCxn id="9" idx="1"/>
          </p:cNvCxnSpPr>
          <p:nvPr/>
        </p:nvCxnSpPr>
        <p:spPr>
          <a:xfrm flipV="1">
            <a:off x="8313574" y="2960731"/>
            <a:ext cx="597160" cy="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字方塊 27"/>
              <p:cNvSpPr txBox="1"/>
              <p:nvPr/>
            </p:nvSpPr>
            <p:spPr>
              <a:xfrm>
                <a:off x="8910734" y="3610333"/>
                <a:ext cx="155821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dirty="0">
                    <a:latin typeface="微軟正黑體 Light" panose="020B0304030504040204" pitchFamily="34" charset="-120"/>
                    <a:ea typeface="微軟正黑體 Light" panose="020B0304030504040204" pitchFamily="34" charset="-120"/>
                  </a:rPr>
                  <a:t>獨立出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TW" altLang="en-US" sz="1600" dirty="0"/>
                  <a:t> </a:t>
                </a:r>
              </a:p>
            </p:txBody>
          </p:sp>
        </mc:Choice>
        <mc:Fallback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0734" y="3610333"/>
                <a:ext cx="1558211" cy="338554"/>
              </a:xfrm>
              <a:prstGeom prst="rect">
                <a:avLst/>
              </a:prstGeom>
              <a:blipFill>
                <a:blip r:embed="rId8"/>
                <a:stretch>
                  <a:fillRect l="-2353" t="-8929" b="-178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單箭頭接點 28"/>
          <p:cNvCxnSpPr>
            <a:cxnSpLocks/>
            <a:stCxn id="6" idx="3"/>
          </p:cNvCxnSpPr>
          <p:nvPr/>
        </p:nvCxnSpPr>
        <p:spPr>
          <a:xfrm>
            <a:off x="8313574" y="3779611"/>
            <a:ext cx="597160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6530315" y="5225489"/>
            <a:ext cx="957503" cy="305349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字方塊 34"/>
              <p:cNvSpPr txBox="1"/>
              <p:nvPr/>
            </p:nvSpPr>
            <p:spPr>
              <a:xfrm>
                <a:off x="4273419" y="5007929"/>
                <a:ext cx="4040155" cy="818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bel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419" y="5007929"/>
                <a:ext cx="4040155" cy="81887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線單箭頭接點 39"/>
          <p:cNvCxnSpPr>
            <a:cxnSpLocks/>
            <a:stCxn id="7" idx="3"/>
            <a:endCxn id="42" idx="1"/>
          </p:cNvCxnSpPr>
          <p:nvPr/>
        </p:nvCxnSpPr>
        <p:spPr>
          <a:xfrm>
            <a:off x="8313575" y="4598490"/>
            <a:ext cx="573833" cy="948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5915608" y="4413822"/>
            <a:ext cx="1492898" cy="298137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字方塊 41"/>
              <p:cNvSpPr txBox="1"/>
              <p:nvPr/>
            </p:nvSpPr>
            <p:spPr>
              <a:xfrm>
                <a:off x="8887408" y="4192472"/>
                <a:ext cx="309309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TW" altLang="en-US" sz="1600" dirty="0">
                    <a:latin typeface="微軟正黑體 Light" panose="020B0304030504040204" pitchFamily="34" charset="-120"/>
                    <a:ea typeface="微軟正黑體 Light" panose="020B0304030504040204" pitchFamily="34" charset="-120"/>
                  </a:rPr>
                  <a:t>已經濃縮了</a:t>
                </a:r>
                <a:r>
                  <a:rPr lang="en-US" altLang="zh-TW" sz="1600" dirty="0">
                    <a:latin typeface="微軟正黑體 Light" panose="020B0304030504040204" pitchFamily="34" charset="-120"/>
                    <a:ea typeface="微軟正黑體 Light" panose="020B0304030504040204" pitchFamily="34" charset="-12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1: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TW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1: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TW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TW" sz="1600" dirty="0">
                    <a:latin typeface="微軟正黑體 Light" panose="020B0304030504040204" pitchFamily="34" charset="-120"/>
                    <a:ea typeface="微軟正黑體 Light" panose="020B0304030504040204" pitchFamily="34" charset="-120"/>
                  </a:rPr>
                  <a:t>)</a:t>
                </a:r>
                <a:r>
                  <a:rPr lang="zh-TW" altLang="en-US" sz="1600" dirty="0">
                    <a:latin typeface="微軟正黑體 Light" panose="020B0304030504040204" pitchFamily="34" charset="-120"/>
                    <a:ea typeface="微軟正黑體 Light" panose="020B0304030504040204" pitchFamily="34" charset="-120"/>
                  </a:rPr>
                  <a:t>，因此由</a:t>
                </a:r>
                <a:r>
                  <a:rPr lang="en-US" altLang="zh-TW" sz="1600" b="1" dirty="0">
                    <a:solidFill>
                      <a:srgbClr val="C00000"/>
                    </a:solidFill>
                    <a:latin typeface="微軟正黑體 Light" panose="020B0304030504040204" pitchFamily="34" charset="-120"/>
                    <a:ea typeface="微軟正黑體 Light" panose="020B0304030504040204" pitchFamily="34" charset="-120"/>
                  </a:rPr>
                  <a:t>1</a:t>
                </a:r>
                <a:r>
                  <a:rPr lang="en-US" altLang="zh-TW" sz="1600" b="1" baseline="30000" dirty="0">
                    <a:solidFill>
                      <a:srgbClr val="C00000"/>
                    </a:solidFill>
                    <a:latin typeface="微軟正黑體 Light" panose="020B0304030504040204" pitchFamily="34" charset="-120"/>
                    <a:ea typeface="微軟正黑體 Light" panose="020B0304030504040204" pitchFamily="34" charset="-120"/>
                  </a:rPr>
                  <a:t>st</a:t>
                </a:r>
                <a:r>
                  <a:rPr lang="en-US" altLang="zh-TW" sz="1600" b="1" dirty="0">
                    <a:solidFill>
                      <a:srgbClr val="C00000"/>
                    </a:solidFill>
                    <a:latin typeface="微軟正黑體 Light" panose="020B0304030504040204" pitchFamily="34" charset="-120"/>
                    <a:ea typeface="微軟正黑體 Light" panose="020B0304030504040204" pitchFamily="34" charset="-120"/>
                  </a:rPr>
                  <a:t> Markov Assumption</a:t>
                </a:r>
                <a:r>
                  <a:rPr lang="zh-TW" altLang="en-US" sz="1600" dirty="0">
                    <a:latin typeface="微軟正黑體 Light" panose="020B0304030504040204" pitchFamily="34" charset="-120"/>
                    <a:ea typeface="微軟正黑體 Light" panose="020B0304030504040204" pitchFamily="34" charset="-120"/>
                  </a:rPr>
                  <a:t>假設可以拿掉</a:t>
                </a:r>
                <a:r>
                  <a:rPr lang="en-US" altLang="zh-TW" sz="1600" dirty="0">
                    <a:latin typeface="微軟正黑體 Light" panose="020B0304030504040204" pitchFamily="34" charset="-120"/>
                    <a:ea typeface="微軟正黑體 Light" panose="020B0304030504040204" pitchFamily="34" charset="-120"/>
                  </a:rPr>
                  <a:t>!</a:t>
                </a:r>
                <a:endParaRPr lang="zh-TW" altLang="en-US" sz="1600" dirty="0">
                  <a:latin typeface="微軟正黑體 Light" panose="020B0304030504040204" pitchFamily="34" charset="-120"/>
                  <a:ea typeface="微軟正黑體 Light" panose="020B0304030504040204" pitchFamily="34" charset="-120"/>
                </a:endParaRPr>
              </a:p>
            </p:txBody>
          </p:sp>
        </mc:Choice>
        <mc:Fallback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7408" y="4192472"/>
                <a:ext cx="3093097" cy="830997"/>
              </a:xfrm>
              <a:prstGeom prst="rect">
                <a:avLst/>
              </a:prstGeom>
              <a:blipFill>
                <a:blip r:embed="rId10"/>
                <a:stretch>
                  <a:fillRect l="-1183" t="-2941" r="-7495" b="-80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矩形 44"/>
          <p:cNvSpPr/>
          <p:nvPr/>
        </p:nvSpPr>
        <p:spPr>
          <a:xfrm>
            <a:off x="5430416" y="4413822"/>
            <a:ext cx="401217" cy="298137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7" name="接點: 肘形 46"/>
          <p:cNvCxnSpPr>
            <a:stCxn id="41" idx="0"/>
            <a:endCxn id="45" idx="0"/>
          </p:cNvCxnSpPr>
          <p:nvPr/>
        </p:nvCxnSpPr>
        <p:spPr>
          <a:xfrm rot="16200000" flipV="1">
            <a:off x="6146541" y="3898306"/>
            <a:ext cx="12700" cy="1031032"/>
          </a:xfrm>
          <a:prstGeom prst="bentConnector3">
            <a:avLst>
              <a:gd name="adj1" fmla="val 1800000"/>
            </a:avLst>
          </a:prstGeom>
          <a:noFill/>
          <a:ln w="28575">
            <a:solidFill>
              <a:schemeClr val="accent1"/>
            </a:solidFill>
            <a:prstDash val="sys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6" name="群組 55"/>
          <p:cNvGrpSpPr/>
          <p:nvPr/>
        </p:nvGrpSpPr>
        <p:grpSpPr>
          <a:xfrm>
            <a:off x="2760194" y="1101470"/>
            <a:ext cx="6342376" cy="461665"/>
            <a:chOff x="2760194" y="1101470"/>
            <a:chExt cx="6342376" cy="461665"/>
          </a:xfrm>
        </p:grpSpPr>
        <p:sp>
          <p:nvSpPr>
            <p:cNvPr id="16" name="矩形 15"/>
            <p:cNvSpPr/>
            <p:nvPr/>
          </p:nvSpPr>
          <p:spPr>
            <a:xfrm>
              <a:off x="4797817" y="1147636"/>
              <a:ext cx="450095" cy="369332"/>
            </a:xfrm>
            <a:prstGeom prst="rect">
              <a:avLst/>
            </a:prstGeom>
            <a:solidFill>
              <a:srgbClr val="C00000">
                <a:alpha val="40000"/>
              </a:srgbClr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4" name="文字方塊 43"/>
            <p:cNvSpPr txBox="1"/>
            <p:nvPr/>
          </p:nvSpPr>
          <p:spPr>
            <a:xfrm>
              <a:off x="2760194" y="1101470"/>
              <a:ext cx="20969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b="1" dirty="0">
                  <a:solidFill>
                    <a:schemeClr val="accent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每行的改動用</a:t>
              </a:r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5247912" y="1101470"/>
              <a:ext cx="38546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b="1" dirty="0">
                  <a:solidFill>
                    <a:schemeClr val="accent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表示，並且箭號後面有解釋</a:t>
              </a:r>
            </a:p>
          </p:txBody>
        </p:sp>
      </p:grpSp>
      <p:sp>
        <p:nvSpPr>
          <p:cNvPr id="52" name="文字方塊 51"/>
          <p:cNvSpPr txBox="1"/>
          <p:nvPr/>
        </p:nvSpPr>
        <p:spPr>
          <a:xfrm>
            <a:off x="8910734" y="5248091"/>
            <a:ext cx="2967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它其實就是 </a:t>
            </a:r>
            <a:r>
              <a:rPr lang="en-US" altLang="zh-TW" sz="16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believe ! </a:t>
            </a:r>
            <a:r>
              <a:rPr lang="zh-TW" altLang="en-US" sz="1600" dirty="0">
                <a:solidFill>
                  <a:srgbClr val="C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遞迴達成</a:t>
            </a:r>
            <a:r>
              <a:rPr lang="en-US" altLang="zh-TW" sz="16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!</a:t>
            </a:r>
            <a:endParaRPr lang="zh-TW" altLang="en-US" sz="1600" dirty="0"/>
          </a:p>
        </p:txBody>
      </p:sp>
      <p:cxnSp>
        <p:nvCxnSpPr>
          <p:cNvPr id="54" name="直線單箭頭接點 53"/>
          <p:cNvCxnSpPr>
            <a:cxnSpLocks/>
            <a:stCxn id="35" idx="3"/>
            <a:endCxn id="52" idx="1"/>
          </p:cNvCxnSpPr>
          <p:nvPr/>
        </p:nvCxnSpPr>
        <p:spPr>
          <a:xfrm flipV="1">
            <a:off x="8313574" y="5417368"/>
            <a:ext cx="597160" cy="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5047303" y="5229094"/>
            <a:ext cx="1353497" cy="298137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文字方塊 57"/>
          <p:cNvSpPr txBox="1"/>
          <p:nvPr/>
        </p:nvSpPr>
        <p:spPr>
          <a:xfrm>
            <a:off x="5203590" y="5784224"/>
            <a:ext cx="1040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chemeClr val="accent1"/>
                </a:solidFill>
              </a:rPr>
              <a:t>CTRV</a:t>
            </a:r>
            <a:r>
              <a:rPr lang="zh-TW" altLang="en-US" sz="1600" dirty="0">
                <a:solidFill>
                  <a:schemeClr val="accent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估算</a:t>
            </a:r>
          </a:p>
        </p:txBody>
      </p:sp>
      <p:cxnSp>
        <p:nvCxnSpPr>
          <p:cNvPr id="60" name="直線單箭頭接點 59"/>
          <p:cNvCxnSpPr>
            <a:stCxn id="57" idx="2"/>
            <a:endCxn id="58" idx="0"/>
          </p:cNvCxnSpPr>
          <p:nvPr/>
        </p:nvCxnSpPr>
        <p:spPr>
          <a:xfrm flipH="1">
            <a:off x="5724051" y="5527231"/>
            <a:ext cx="1" cy="256993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prstDash val="sys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191474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4404049" y="3905120"/>
            <a:ext cx="304346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5551714" y="2582104"/>
            <a:ext cx="193143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569775" y="3335471"/>
            <a:ext cx="851311" cy="277260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2584580" y="2562837"/>
                <a:ext cx="50198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zh-TW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580" y="2562837"/>
                <a:ext cx="5019869" cy="369332"/>
              </a:xfrm>
              <a:prstGeom prst="rect">
                <a:avLst/>
              </a:prstGeom>
              <a:blipFill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6092890" y="3335471"/>
            <a:ext cx="1278294" cy="298137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794310" y="3335471"/>
            <a:ext cx="214605" cy="298137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接點: 肘形 6"/>
          <p:cNvCxnSpPr>
            <a:cxnSpLocks/>
            <a:stCxn id="5" idx="0"/>
            <a:endCxn id="6" idx="0"/>
          </p:cNvCxnSpPr>
          <p:nvPr/>
        </p:nvCxnSpPr>
        <p:spPr>
          <a:xfrm rot="16200000" flipV="1">
            <a:off x="6316825" y="2920259"/>
            <a:ext cx="12700" cy="830424"/>
          </a:xfrm>
          <a:prstGeom prst="bentConnector3">
            <a:avLst>
              <a:gd name="adj1" fmla="val 1800000"/>
            </a:avLst>
          </a:prstGeom>
          <a:noFill/>
          <a:ln w="28575">
            <a:solidFill>
              <a:schemeClr val="accent1"/>
            </a:solidFill>
            <a:prstDash val="sys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/>
              <p:cNvSpPr txBox="1"/>
              <p:nvPr/>
            </p:nvSpPr>
            <p:spPr>
              <a:xfrm>
                <a:off x="3890865" y="3289435"/>
                <a:ext cx="37135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zh-TW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865" y="3289435"/>
                <a:ext cx="3713584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字方塊 11"/>
              <p:cNvSpPr txBox="1"/>
              <p:nvPr/>
            </p:nvSpPr>
            <p:spPr>
              <a:xfrm>
                <a:off x="8026013" y="3181713"/>
                <a:ext cx="36202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TW" altLang="en-US" sz="1600" dirty="0">
                    <a:latin typeface="微軟正黑體 Light" panose="020B0304030504040204" pitchFamily="34" charset="-120"/>
                    <a:ea typeface="微軟正黑體 Light" panose="020B0304030504040204" pitchFamily="34" charset="-120"/>
                  </a:rPr>
                  <a:t>已經濃縮了</a:t>
                </a:r>
                <a:r>
                  <a:rPr lang="en-US" altLang="zh-TW" sz="1600" dirty="0">
                    <a:latin typeface="微軟正黑體 Light" panose="020B0304030504040204" pitchFamily="34" charset="-120"/>
                    <a:ea typeface="微軟正黑體 Light" panose="020B0304030504040204" pitchFamily="34" charset="-12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1: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TW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1: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TW" sz="1600" dirty="0">
                    <a:latin typeface="微軟正黑體 Light" panose="020B0304030504040204" pitchFamily="34" charset="-120"/>
                    <a:ea typeface="微軟正黑體 Light" panose="020B0304030504040204" pitchFamily="34" charset="-120"/>
                  </a:rPr>
                  <a:t>)</a:t>
                </a:r>
                <a:r>
                  <a:rPr lang="zh-TW" altLang="en-US" sz="1600" dirty="0">
                    <a:latin typeface="微軟正黑體 Light" panose="020B0304030504040204" pitchFamily="34" charset="-120"/>
                    <a:ea typeface="微軟正黑體 Light" panose="020B0304030504040204" pitchFamily="34" charset="-120"/>
                  </a:rPr>
                  <a:t>，因此由</a:t>
                </a:r>
                <a:r>
                  <a:rPr lang="en-US" altLang="zh-TW" sz="1600" b="1" dirty="0">
                    <a:solidFill>
                      <a:srgbClr val="C00000"/>
                    </a:solidFill>
                    <a:latin typeface="微軟正黑體 Light" panose="020B0304030504040204" pitchFamily="34" charset="-120"/>
                    <a:ea typeface="微軟正黑體 Light" panose="020B0304030504040204" pitchFamily="34" charset="-120"/>
                  </a:rPr>
                  <a:t>1</a:t>
                </a:r>
                <a:r>
                  <a:rPr lang="en-US" altLang="zh-TW" sz="1600" b="1" baseline="30000" dirty="0">
                    <a:solidFill>
                      <a:srgbClr val="C00000"/>
                    </a:solidFill>
                    <a:latin typeface="微軟正黑體 Light" panose="020B0304030504040204" pitchFamily="34" charset="-120"/>
                    <a:ea typeface="微軟正黑體 Light" panose="020B0304030504040204" pitchFamily="34" charset="-120"/>
                  </a:rPr>
                  <a:t>st</a:t>
                </a:r>
                <a:r>
                  <a:rPr lang="en-US" altLang="zh-TW" sz="1600" b="1" dirty="0">
                    <a:solidFill>
                      <a:srgbClr val="C00000"/>
                    </a:solidFill>
                    <a:latin typeface="微軟正黑體 Light" panose="020B0304030504040204" pitchFamily="34" charset="-120"/>
                    <a:ea typeface="微軟正黑體 Light" panose="020B0304030504040204" pitchFamily="34" charset="-120"/>
                  </a:rPr>
                  <a:t> Markov Assumption</a:t>
                </a:r>
                <a:r>
                  <a:rPr lang="zh-TW" altLang="en-US" sz="1600" dirty="0">
                    <a:latin typeface="微軟正黑體 Light" panose="020B0304030504040204" pitchFamily="34" charset="-120"/>
                    <a:ea typeface="微軟正黑體 Light" panose="020B0304030504040204" pitchFamily="34" charset="-120"/>
                  </a:rPr>
                  <a:t>假設可以拿掉</a:t>
                </a:r>
                <a:r>
                  <a:rPr lang="en-US" altLang="zh-TW" sz="1600" dirty="0">
                    <a:latin typeface="微軟正黑體 Light" panose="020B0304030504040204" pitchFamily="34" charset="-120"/>
                    <a:ea typeface="微軟正黑體 Light" panose="020B0304030504040204" pitchFamily="34" charset="-120"/>
                  </a:rPr>
                  <a:t>!</a:t>
                </a:r>
                <a:endParaRPr lang="zh-TW" altLang="en-US" sz="1600" dirty="0">
                  <a:latin typeface="微軟正黑體 Light" panose="020B0304030504040204" pitchFamily="34" charset="-120"/>
                  <a:ea typeface="微軟正黑體 Light" panose="020B0304030504040204" pitchFamily="34" charset="-120"/>
                </a:endParaRPr>
              </a:p>
            </p:txBody>
          </p:sp>
        </mc:Choice>
        <mc:Fallback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013" y="3181713"/>
                <a:ext cx="3620278" cy="584775"/>
              </a:xfrm>
              <a:prstGeom prst="rect">
                <a:avLst/>
              </a:prstGeom>
              <a:blipFill>
                <a:blip r:embed="rId4"/>
                <a:stretch>
                  <a:fillRect l="-1012" t="-4167" b="-114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單箭頭接點 12"/>
          <p:cNvCxnSpPr>
            <a:cxnSpLocks/>
            <a:stCxn id="10" idx="3"/>
            <a:endCxn id="12" idx="1"/>
          </p:cNvCxnSpPr>
          <p:nvPr/>
        </p:nvCxnSpPr>
        <p:spPr>
          <a:xfrm>
            <a:off x="7604449" y="3474101"/>
            <a:ext cx="421564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16"/>
              <p:cNvSpPr txBox="1"/>
              <p:nvPr/>
            </p:nvSpPr>
            <p:spPr>
              <a:xfrm>
                <a:off x="1800809" y="1865420"/>
                <a:ext cx="35176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bel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809" y="1865420"/>
                <a:ext cx="351764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字方塊 23"/>
              <p:cNvSpPr txBox="1"/>
              <p:nvPr/>
            </p:nvSpPr>
            <p:spPr>
              <a:xfrm>
                <a:off x="2733869" y="3721797"/>
                <a:ext cx="4870580" cy="818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zh-TW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bel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869" y="3721797"/>
                <a:ext cx="4870580" cy="8188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字方塊 25"/>
          <p:cNvSpPr txBox="1"/>
          <p:nvPr/>
        </p:nvSpPr>
        <p:spPr>
          <a:xfrm>
            <a:off x="5318450" y="2243549"/>
            <a:ext cx="2397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>
                <a:solidFill>
                  <a:schemeClr val="accent2"/>
                </a:solidFill>
              </a:rPr>
              <a:t>事前機率</a:t>
            </a:r>
            <a:r>
              <a:rPr lang="en-US" altLang="zh-TW" sz="1600" dirty="0">
                <a:solidFill>
                  <a:schemeClr val="accent2"/>
                </a:solidFill>
              </a:rPr>
              <a:t>: </a:t>
            </a:r>
            <a:r>
              <a:rPr lang="en-US" altLang="zh-TW" sz="1600" b="1" dirty="0">
                <a:solidFill>
                  <a:schemeClr val="accent2"/>
                </a:solidFill>
              </a:rPr>
              <a:t>Motion Model</a:t>
            </a:r>
            <a:endParaRPr lang="zh-TW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27" name="矩形: 圓角 26"/>
          <p:cNvSpPr/>
          <p:nvPr/>
        </p:nvSpPr>
        <p:spPr>
          <a:xfrm>
            <a:off x="3219874" y="2582104"/>
            <a:ext cx="2217777" cy="369332"/>
          </a:xfrm>
          <a:prstGeom prst="roundRect">
            <a:avLst/>
          </a:prstGeom>
          <a:solidFill>
            <a:schemeClr val="accent6">
              <a:alpha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3105811" y="2239151"/>
            <a:ext cx="2331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>
                <a:solidFill>
                  <a:schemeClr val="accent6"/>
                </a:solidFill>
              </a:rPr>
              <a:t>觀測值機率</a:t>
            </a:r>
            <a:r>
              <a:rPr lang="en-US" altLang="zh-TW" sz="1600" dirty="0">
                <a:solidFill>
                  <a:schemeClr val="accent6"/>
                </a:solidFill>
              </a:rPr>
              <a:t>:</a:t>
            </a:r>
            <a:r>
              <a:rPr lang="zh-TW" altLang="en-US" sz="1600" dirty="0">
                <a:solidFill>
                  <a:schemeClr val="accent6"/>
                </a:solidFill>
              </a:rPr>
              <a:t> </a:t>
            </a:r>
            <a:r>
              <a:rPr lang="en-US" altLang="zh-TW" sz="1600" b="1" dirty="0">
                <a:solidFill>
                  <a:schemeClr val="accent6"/>
                </a:solidFill>
              </a:rPr>
              <a:t>Obs</a:t>
            </a:r>
            <a:r>
              <a:rPr lang="zh-TW" altLang="en-US" sz="1600" b="1" dirty="0">
                <a:solidFill>
                  <a:schemeClr val="accent6"/>
                </a:solidFill>
              </a:rPr>
              <a:t> </a:t>
            </a:r>
            <a:r>
              <a:rPr lang="en-US" altLang="zh-TW" sz="1600" b="1" dirty="0">
                <a:solidFill>
                  <a:schemeClr val="accent6"/>
                </a:solidFill>
              </a:rPr>
              <a:t>Model</a:t>
            </a:r>
            <a:endParaRPr lang="zh-TW" altLang="en-US" sz="1600" b="1" dirty="0">
              <a:solidFill>
                <a:schemeClr val="accent6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5131837" y="4335234"/>
            <a:ext cx="1884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accent2"/>
                </a:solidFill>
              </a:rPr>
              <a:t>“</a:t>
            </a:r>
            <a:r>
              <a:rPr lang="zh-TW" altLang="en-US" sz="1600" b="1" dirty="0">
                <a:solidFill>
                  <a:schemeClr val="accent2"/>
                </a:solidFill>
              </a:rPr>
              <a:t>遞迴的</a:t>
            </a:r>
            <a:r>
              <a:rPr lang="en-US" altLang="zh-TW" sz="1600" b="1" dirty="0">
                <a:solidFill>
                  <a:schemeClr val="accent2"/>
                </a:solidFill>
              </a:rPr>
              <a:t>”</a:t>
            </a:r>
            <a:r>
              <a:rPr lang="zh-TW" altLang="en-US" sz="1600" b="1" dirty="0">
                <a:solidFill>
                  <a:schemeClr val="accent2"/>
                </a:solidFill>
              </a:rPr>
              <a:t> </a:t>
            </a:r>
            <a:r>
              <a:rPr lang="zh-TW" altLang="en-US" sz="1600" dirty="0">
                <a:solidFill>
                  <a:schemeClr val="accent2"/>
                </a:solidFill>
              </a:rPr>
              <a:t>事前機率</a:t>
            </a:r>
            <a:r>
              <a:rPr lang="en-US" altLang="zh-TW" sz="1600" dirty="0">
                <a:solidFill>
                  <a:schemeClr val="accent2"/>
                </a:solidFill>
              </a:rPr>
              <a:t>: </a:t>
            </a:r>
            <a:r>
              <a:rPr lang="en-US" altLang="zh-TW" sz="1600" b="1" dirty="0">
                <a:solidFill>
                  <a:schemeClr val="accent2"/>
                </a:solidFill>
              </a:rPr>
              <a:t>Motion Model</a:t>
            </a:r>
            <a:endParaRPr lang="zh-TW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38" name="矩形: 圓角 37"/>
          <p:cNvSpPr/>
          <p:nvPr/>
        </p:nvSpPr>
        <p:spPr>
          <a:xfrm>
            <a:off x="3340358" y="3905120"/>
            <a:ext cx="877079" cy="369332"/>
          </a:xfrm>
          <a:prstGeom prst="roundRect">
            <a:avLst/>
          </a:prstGeom>
          <a:solidFill>
            <a:schemeClr val="accent6">
              <a:alpha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2453951" y="4335234"/>
            <a:ext cx="2090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accent6"/>
                </a:solidFill>
              </a:rPr>
              <a:t>“</a:t>
            </a:r>
            <a:r>
              <a:rPr lang="zh-TW" altLang="en-US" sz="1600" b="1" dirty="0">
                <a:solidFill>
                  <a:schemeClr val="accent6"/>
                </a:solidFill>
              </a:rPr>
              <a:t>簡化的</a:t>
            </a:r>
            <a:r>
              <a:rPr lang="en-US" altLang="zh-TW" sz="1600" b="1" dirty="0">
                <a:solidFill>
                  <a:schemeClr val="accent6"/>
                </a:solidFill>
              </a:rPr>
              <a:t>”</a:t>
            </a:r>
            <a:r>
              <a:rPr lang="zh-TW" altLang="en-US" sz="1600" b="1" dirty="0">
                <a:solidFill>
                  <a:schemeClr val="accent6"/>
                </a:solidFill>
              </a:rPr>
              <a:t> </a:t>
            </a:r>
            <a:r>
              <a:rPr lang="zh-TW" altLang="en-US" sz="1600" dirty="0">
                <a:solidFill>
                  <a:schemeClr val="accent6"/>
                </a:solidFill>
              </a:rPr>
              <a:t>觀測值機率</a:t>
            </a:r>
            <a:r>
              <a:rPr lang="en-US" altLang="zh-TW" sz="1600" dirty="0">
                <a:solidFill>
                  <a:schemeClr val="accent6"/>
                </a:solidFill>
              </a:rPr>
              <a:t>:</a:t>
            </a:r>
            <a:r>
              <a:rPr lang="zh-TW" altLang="en-US" sz="1600" dirty="0">
                <a:solidFill>
                  <a:schemeClr val="accent6"/>
                </a:solidFill>
              </a:rPr>
              <a:t> </a:t>
            </a:r>
            <a:r>
              <a:rPr lang="en-US" altLang="zh-TW" sz="1600" b="1" dirty="0">
                <a:solidFill>
                  <a:schemeClr val="accent6"/>
                </a:solidFill>
              </a:rPr>
              <a:t>Obs</a:t>
            </a:r>
            <a:r>
              <a:rPr lang="zh-TW" altLang="en-US" sz="1600" b="1" dirty="0">
                <a:solidFill>
                  <a:schemeClr val="accent6"/>
                </a:solidFill>
              </a:rPr>
              <a:t> </a:t>
            </a:r>
            <a:r>
              <a:rPr lang="en-US" altLang="zh-TW" sz="1600" b="1" dirty="0">
                <a:solidFill>
                  <a:schemeClr val="accent6"/>
                </a:solidFill>
              </a:rPr>
              <a:t>Model</a:t>
            </a:r>
            <a:endParaRPr lang="zh-TW" altLang="en-US" sz="16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942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2542606" y="3384352"/>
            <a:ext cx="76339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4651362" y="4571202"/>
            <a:ext cx="93166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4548385" y="3384350"/>
            <a:ext cx="73179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1932063" y="4548004"/>
            <a:ext cx="73179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2506757" y="3377693"/>
                <a:ext cx="3017126" cy="385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bel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bel</m:t>
                        </m:r>
                      </m:e>
                    </m:acc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757" y="3377693"/>
                <a:ext cx="3017126" cy="385105"/>
              </a:xfrm>
              <a:prstGeom prst="rect">
                <a:avLst/>
              </a:prstGeom>
              <a:blipFill>
                <a:blip r:embed="rId2"/>
                <a:stretch>
                  <a:fillRect t="-3175" r="-18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10757835" y="4559523"/>
            <a:ext cx="44461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9345078" y="3382094"/>
            <a:ext cx="76339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750813" y="4559523"/>
            <a:ext cx="60383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0997711" y="3382092"/>
            <a:ext cx="45942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/>
              <p:cNvSpPr txBox="1"/>
              <p:nvPr/>
            </p:nvSpPr>
            <p:spPr>
              <a:xfrm>
                <a:off x="8934019" y="3382094"/>
                <a:ext cx="30032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019" y="3382094"/>
                <a:ext cx="300325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/>
              <p:cNvSpPr txBox="1"/>
              <p:nvPr/>
            </p:nvSpPr>
            <p:spPr>
              <a:xfrm>
                <a:off x="8511042" y="4442728"/>
                <a:ext cx="3003259" cy="6029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1042" y="4442728"/>
                <a:ext cx="3003259" cy="6029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6808308" y="3382092"/>
            <a:ext cx="2541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Measurement Update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799473" y="4559523"/>
            <a:ext cx="194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State Prediction</a:t>
            </a:r>
            <a:endParaRPr lang="zh-TW" altLang="en-US" dirty="0"/>
          </a:p>
        </p:txBody>
      </p:sp>
      <p:cxnSp>
        <p:nvCxnSpPr>
          <p:cNvPr id="13" name="接點: 肘形 12"/>
          <p:cNvCxnSpPr>
            <a:cxnSpLocks/>
            <a:stCxn id="6" idx="2"/>
            <a:endCxn id="5" idx="0"/>
          </p:cNvCxnSpPr>
          <p:nvPr/>
        </p:nvCxnSpPr>
        <p:spPr>
          <a:xfrm rot="16200000" flipH="1">
            <a:off x="9949413" y="3528791"/>
            <a:ext cx="808097" cy="1253366"/>
          </a:xfrm>
          <a:prstGeom prst="bentConnector3">
            <a:avLst>
              <a:gd name="adj1" fmla="val 39608"/>
            </a:avLst>
          </a:prstGeom>
          <a:ln w="28575"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接點: 肘形 13"/>
          <p:cNvCxnSpPr>
            <a:cxnSpLocks/>
            <a:stCxn id="8" idx="2"/>
            <a:endCxn id="7" idx="0"/>
          </p:cNvCxnSpPr>
          <p:nvPr/>
        </p:nvCxnSpPr>
        <p:spPr>
          <a:xfrm rot="5400000">
            <a:off x="9736029" y="3068127"/>
            <a:ext cx="808099" cy="2174693"/>
          </a:xfrm>
          <a:prstGeom prst="bentConnector3">
            <a:avLst>
              <a:gd name="adj1" fmla="val 65011"/>
            </a:avLst>
          </a:prstGeom>
          <a:ln w="28575">
            <a:headEnd type="arrow" w="med" len="med"/>
            <a:tailEnd type="none"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" name="矩形: 圓角 14"/>
          <p:cNvSpPr/>
          <p:nvPr/>
        </p:nvSpPr>
        <p:spPr>
          <a:xfrm>
            <a:off x="10338189" y="3382092"/>
            <a:ext cx="659522" cy="369332"/>
          </a:xfrm>
          <a:prstGeom prst="roundRect">
            <a:avLst/>
          </a:prstGeom>
          <a:solidFill>
            <a:schemeClr val="accent6">
              <a:alpha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: 圓角 15"/>
          <p:cNvSpPr/>
          <p:nvPr/>
        </p:nvSpPr>
        <p:spPr>
          <a:xfrm>
            <a:off x="10037152" y="4554591"/>
            <a:ext cx="720683" cy="369332"/>
          </a:xfrm>
          <a:prstGeom prst="roundRect">
            <a:avLst/>
          </a:prstGeom>
          <a:solidFill>
            <a:srgbClr val="C00000">
              <a:alpha val="40000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10920563" y="3039139"/>
            <a:ext cx="1032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>
                <a:solidFill>
                  <a:schemeClr val="accent2"/>
                </a:solidFill>
              </a:rPr>
              <a:t>事前機率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9822826" y="3039139"/>
            <a:ext cx="1205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>
                <a:solidFill>
                  <a:schemeClr val="accent6"/>
                </a:solidFill>
              </a:rPr>
              <a:t>觀測值機率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8793075" y="3039139"/>
            <a:ext cx="1032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>
                <a:solidFill>
                  <a:schemeClr val="accent1"/>
                </a:solidFill>
              </a:rPr>
              <a:t>事後機率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9052731" y="4923923"/>
            <a:ext cx="2594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rgbClr val="C00000"/>
                </a:solidFill>
              </a:rPr>
              <a:t>Motion Model</a:t>
            </a:r>
            <a:r>
              <a:rPr lang="zh-TW" altLang="en-US" sz="1600" dirty="0">
                <a:solidFill>
                  <a:srgbClr val="C00000"/>
                </a:solidFill>
              </a:rPr>
              <a:t>到該點的機率</a:t>
            </a:r>
          </a:p>
        </p:txBody>
      </p:sp>
      <p:sp>
        <p:nvSpPr>
          <p:cNvPr id="21" name="左大括弧 20"/>
          <p:cNvSpPr/>
          <p:nvPr/>
        </p:nvSpPr>
        <p:spPr>
          <a:xfrm rot="16200000">
            <a:off x="10211977" y="4643195"/>
            <a:ext cx="420604" cy="1560353"/>
          </a:xfrm>
          <a:prstGeom prst="leftBrace">
            <a:avLst>
              <a:gd name="adj1" fmla="val 4604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9755139" y="5735290"/>
            <a:ext cx="1334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/>
              <a:t>Convolution</a:t>
            </a:r>
            <a:endParaRPr lang="zh-TW" altLang="en-US" sz="16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0" y="3385580"/>
            <a:ext cx="2541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Measurement Update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字方塊 24"/>
              <p:cNvSpPr txBox="1"/>
              <p:nvPr/>
            </p:nvSpPr>
            <p:spPr>
              <a:xfrm>
                <a:off x="1833538" y="4391375"/>
                <a:ext cx="4351404" cy="818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bel</m:t>
                          </m:r>
                        </m:e>
                      </m:acc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bel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3538" y="4391375"/>
                <a:ext cx="4351404" cy="8188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字方塊 25"/>
          <p:cNvSpPr txBox="1"/>
          <p:nvPr/>
        </p:nvSpPr>
        <p:spPr>
          <a:xfrm>
            <a:off x="0" y="4548004"/>
            <a:ext cx="194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Motion Update</a:t>
            </a:r>
            <a:endParaRPr lang="zh-TW" altLang="en-US" dirty="0"/>
          </a:p>
        </p:txBody>
      </p:sp>
      <p:sp>
        <p:nvSpPr>
          <p:cNvPr id="29" name="矩形: 圓角 28"/>
          <p:cNvSpPr/>
          <p:nvPr/>
        </p:nvSpPr>
        <p:spPr>
          <a:xfrm>
            <a:off x="3563708" y="3384350"/>
            <a:ext cx="858522" cy="369332"/>
          </a:xfrm>
          <a:prstGeom prst="roundRect">
            <a:avLst/>
          </a:prstGeom>
          <a:solidFill>
            <a:schemeClr val="accent6">
              <a:alpha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4456984" y="3045794"/>
            <a:ext cx="1032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>
                <a:solidFill>
                  <a:schemeClr val="accent2"/>
                </a:solidFill>
              </a:rPr>
              <a:t>事前機率</a:t>
            </a:r>
          </a:p>
        </p:txBody>
      </p:sp>
      <p:sp>
        <p:nvSpPr>
          <p:cNvPr id="31" name="文字方塊 30"/>
          <p:cNvSpPr txBox="1"/>
          <p:nvPr/>
        </p:nvSpPr>
        <p:spPr>
          <a:xfrm>
            <a:off x="3234469" y="3041397"/>
            <a:ext cx="1205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>
                <a:solidFill>
                  <a:schemeClr val="accent6"/>
                </a:solidFill>
              </a:rPr>
              <a:t>觀測值機率</a:t>
            </a:r>
          </a:p>
        </p:txBody>
      </p:sp>
      <p:sp>
        <p:nvSpPr>
          <p:cNvPr id="32" name="文字方塊 31"/>
          <p:cNvSpPr txBox="1"/>
          <p:nvPr/>
        </p:nvSpPr>
        <p:spPr>
          <a:xfrm>
            <a:off x="2178827" y="3041397"/>
            <a:ext cx="1032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>
                <a:solidFill>
                  <a:schemeClr val="accent1"/>
                </a:solidFill>
              </a:rPr>
              <a:t>事後機率</a:t>
            </a:r>
          </a:p>
        </p:txBody>
      </p:sp>
      <p:sp>
        <p:nvSpPr>
          <p:cNvPr id="34" name="矩形: 圓角 33"/>
          <p:cNvSpPr/>
          <p:nvPr/>
        </p:nvSpPr>
        <p:spPr>
          <a:xfrm>
            <a:off x="3134539" y="4571202"/>
            <a:ext cx="1375470" cy="369332"/>
          </a:xfrm>
          <a:prstGeom prst="roundRect">
            <a:avLst/>
          </a:prstGeom>
          <a:solidFill>
            <a:srgbClr val="C00000">
              <a:alpha val="40000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3025976" y="4940534"/>
            <a:ext cx="2594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rgbClr val="C00000"/>
                </a:solidFill>
              </a:rPr>
              <a:t>Motion Model</a:t>
            </a:r>
            <a:r>
              <a:rPr lang="zh-TW" altLang="en-US" sz="1600" dirty="0">
                <a:solidFill>
                  <a:srgbClr val="C00000"/>
                </a:solidFill>
              </a:rPr>
              <a:t>到該點的機率</a:t>
            </a:r>
          </a:p>
        </p:txBody>
      </p:sp>
      <p:cxnSp>
        <p:nvCxnSpPr>
          <p:cNvPr id="37" name="接點: 肘形 36"/>
          <p:cNvCxnSpPr>
            <a:cxnSpLocks/>
            <a:stCxn id="27" idx="2"/>
            <a:endCxn id="36" idx="0"/>
          </p:cNvCxnSpPr>
          <p:nvPr/>
        </p:nvCxnSpPr>
        <p:spPr>
          <a:xfrm rot="16200000" flipH="1">
            <a:off x="3611992" y="3065998"/>
            <a:ext cx="817518" cy="2192890"/>
          </a:xfrm>
          <a:prstGeom prst="bentConnector3">
            <a:avLst>
              <a:gd name="adj1" fmla="val 39728"/>
            </a:avLst>
          </a:prstGeom>
          <a:ln w="28575"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接點: 肘形 40"/>
          <p:cNvCxnSpPr>
            <a:cxnSpLocks/>
            <a:stCxn id="28" idx="2"/>
            <a:endCxn id="33" idx="0"/>
          </p:cNvCxnSpPr>
          <p:nvPr/>
        </p:nvCxnSpPr>
        <p:spPr>
          <a:xfrm rot="5400000">
            <a:off x="3208961" y="2842682"/>
            <a:ext cx="794322" cy="2616322"/>
          </a:xfrm>
          <a:prstGeom prst="bentConnector3">
            <a:avLst>
              <a:gd name="adj1" fmla="val 68795"/>
            </a:avLst>
          </a:prstGeom>
          <a:ln w="28575">
            <a:headEnd type="arrow" w="med" len="med"/>
            <a:tailEnd type="none"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3" name="左大括弧 52"/>
          <p:cNvSpPr/>
          <p:nvPr/>
        </p:nvSpPr>
        <p:spPr>
          <a:xfrm rot="16200000">
            <a:off x="4214324" y="3919058"/>
            <a:ext cx="420604" cy="3000635"/>
          </a:xfrm>
          <a:prstGeom prst="leftBrace">
            <a:avLst>
              <a:gd name="adj1" fmla="val 4604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文字方塊 53"/>
          <p:cNvSpPr txBox="1"/>
          <p:nvPr/>
        </p:nvSpPr>
        <p:spPr>
          <a:xfrm>
            <a:off x="3755091" y="5731294"/>
            <a:ext cx="1334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/>
              <a:t>Convolution</a:t>
            </a:r>
            <a:endParaRPr lang="zh-TW" altLang="en-US" sz="1600" dirty="0"/>
          </a:p>
        </p:txBody>
      </p:sp>
      <p:cxnSp>
        <p:nvCxnSpPr>
          <p:cNvPr id="76" name="直線接點 75"/>
          <p:cNvCxnSpPr/>
          <p:nvPr/>
        </p:nvCxnSpPr>
        <p:spPr>
          <a:xfrm>
            <a:off x="6438122" y="2799184"/>
            <a:ext cx="0" cy="3461657"/>
          </a:xfrm>
          <a:prstGeom prst="line">
            <a:avLst/>
          </a:prstGeom>
          <a:ln w="381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804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1702</TotalTime>
  <Words>305</Words>
  <Application>Microsoft Office PowerPoint</Application>
  <PresentationFormat>寬螢幕</PresentationFormat>
  <Paragraphs>62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微軟正黑體 Light</vt:lpstr>
      <vt:lpstr>新細明體</vt:lpstr>
      <vt:lpstr>Arial</vt:lpstr>
      <vt:lpstr>Calibri</vt:lpstr>
      <vt:lpstr>Calibri Light</vt:lpstr>
      <vt:lpstr>Cambria Math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bobon</dc:creator>
  <cp:lastModifiedBy>bobon</cp:lastModifiedBy>
  <cp:revision>48</cp:revision>
  <dcterms:created xsi:type="dcterms:W3CDTF">2017-02-06T15:57:36Z</dcterms:created>
  <dcterms:modified xsi:type="dcterms:W3CDTF">2017-05-11T15:59:07Z</dcterms:modified>
</cp:coreProperties>
</file>