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07" r:id="rId5"/>
    <p:sldId id="264" r:id="rId6"/>
    <p:sldId id="309" r:id="rId7"/>
    <p:sldId id="262" r:id="rId8"/>
    <p:sldId id="263" r:id="rId9"/>
    <p:sldId id="266" r:id="rId10"/>
    <p:sldId id="267" r:id="rId11"/>
    <p:sldId id="268" r:id="rId12"/>
    <p:sldId id="269" r:id="rId13"/>
    <p:sldId id="265" r:id="rId14"/>
    <p:sldId id="302" r:id="rId15"/>
    <p:sldId id="295" r:id="rId16"/>
    <p:sldId id="271" r:id="rId17"/>
    <p:sldId id="272" r:id="rId18"/>
    <p:sldId id="278" r:id="rId19"/>
    <p:sldId id="280" r:id="rId20"/>
    <p:sldId id="281" r:id="rId21"/>
    <p:sldId id="274" r:id="rId22"/>
    <p:sldId id="275" r:id="rId23"/>
    <p:sldId id="276" r:id="rId24"/>
    <p:sldId id="283" r:id="rId25"/>
    <p:sldId id="279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4" r:id="rId36"/>
    <p:sldId id="299" r:id="rId37"/>
    <p:sldId id="300" r:id="rId38"/>
    <p:sldId id="301" r:id="rId39"/>
    <p:sldId id="308" r:id="rId40"/>
    <p:sldId id="306" r:id="rId41"/>
    <p:sldId id="303" r:id="rId42"/>
    <p:sldId id="305" r:id="rId43"/>
    <p:sldId id="304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934"/>
    <a:srgbClr val="5BC3EB"/>
    <a:srgbClr val="EDE6E3"/>
    <a:srgbClr val="A67EBD"/>
    <a:srgbClr val="98A821"/>
    <a:srgbClr val="F45025"/>
    <a:srgbClr val="C00000"/>
    <a:srgbClr val="363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A0797-3A85-45A0-B520-209798B0F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E1A8DF-5E7C-4E48-9EE7-F21747B3D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121C1-1C89-4668-AAFA-A3A99DE9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294F-E54F-4B72-92EC-481F901BAF6B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42DB9C-CCA0-44F3-B315-3ACE037E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7D9-BFD7-4061-8D9C-CADDC863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A7B-BF50-4243-93DE-9B7BC4EEAB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4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84D73-E65D-4FB8-97C2-0BA1369E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70D1BB-3355-4042-9D2A-F2C9173D0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96051D-C213-424F-9C12-60A197C3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294F-E54F-4B72-92EC-481F901BAF6B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898D56-30EB-4718-AFD5-9CD0868E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A9C78-14D0-4269-A51C-4BAE89D5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A7B-BF50-4243-93DE-9B7BC4EEAB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88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4C1D2A-FB8E-4055-987D-7AB044816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0BF7D0-C206-4D15-909A-4B76FC38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9D5041-4955-4D5F-9543-3795AF37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294F-E54F-4B72-92EC-481F901BAF6B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EDB567-195A-4EDF-B729-CB24CFFF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780818-0A66-4244-9A1A-43E9CF56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A7B-BF50-4243-93DE-9B7BC4EEAB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13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5DB03-EF89-4E2D-BA91-A928D238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AC3B14-7909-4E74-9565-D15249C6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9EF833-C22D-434A-8F27-36A46949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294F-E54F-4B72-92EC-481F901BAF6B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5A12BF-526B-44C7-85A8-EC932B7E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0E42D-8ADD-46BF-8395-C97D73D3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A7B-BF50-4243-93DE-9B7BC4EEAB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6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FAB9C-6FD8-4776-813C-C609E7DD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1AF308-D7AF-49D7-B637-E9985CCD5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2CC5EB-BA74-4283-9025-098728BE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294F-E54F-4B72-92EC-481F901BAF6B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C77CCE-8115-433A-9C0D-59CBD916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2305E9-C929-4780-9DB2-65C82688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A7B-BF50-4243-93DE-9B7BC4EEAB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87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B7826-8927-48F0-9EAB-D44751EF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49EA3-7834-493F-A80A-55C5622B0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E66EB7-3251-47AC-81EC-06662E21A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E88A9F-8696-4566-8D58-26D84BBE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294F-E54F-4B72-92EC-481F901BAF6B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4DFF77-BBEC-4814-9F40-B0E1CDCF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606294-EF3E-4E15-9BE1-9EAF2FF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A7B-BF50-4243-93DE-9B7BC4EEAB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77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65003-6BDF-4FC0-9C65-EF0A68C5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A863B-200D-498E-BF9F-92F018ED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3D748C-0CDD-4EEE-A599-D633E9E7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3F804A-0B25-489F-8BE6-00535593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8067D3-665D-44DA-BBD8-36180ECE5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D8F9FA-5F0D-442E-BB06-763E0FF3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294F-E54F-4B72-92EC-481F901BAF6B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359430-6F33-4047-81D6-0E804FD6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BBC9EC-4273-42D5-A5F9-3597C2AD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A7B-BF50-4243-93DE-9B7BC4EEAB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1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7F42E-1C88-4491-9F9F-D08C351C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9D1599-DC45-4EB3-9F13-1C42E339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294F-E54F-4B72-92EC-481F901BAF6B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90C99B-BE5D-4EBE-94E9-F832E249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D26791-444C-43F9-B558-4FF90EDF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A7B-BF50-4243-93DE-9B7BC4EEAB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72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CF1B4C-F37F-43C2-B44B-8C7CCAB1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294F-E54F-4B72-92EC-481F901BAF6B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D14604-0938-48CE-9BBD-E26D9AF6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9FD82A-FBF7-42C4-B27C-C7F89A11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A7B-BF50-4243-93DE-9B7BC4EEAB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1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71679-2240-436F-9001-15B1B166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A3C63-39A6-4245-B710-E949AAC6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87379-F768-4A89-B24A-7B207D30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32C902-C849-42A3-BE98-3E2EAD8A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294F-E54F-4B72-92EC-481F901BAF6B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22AB99-2026-43BA-B0EB-F79DDA4A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F93288-173C-4FD5-9040-932811D4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A7B-BF50-4243-93DE-9B7BC4EEAB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03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ED034-3DC0-4582-B85F-DB359470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B8E3AC-6537-4234-89CF-2CEDB439E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63425C-1688-49DE-82E0-B72A30DB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A732CE-82EA-49F3-8CBF-5180E65F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294F-E54F-4B72-92EC-481F901BAF6B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12B590-E3C5-4215-85AE-9F0429DE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2BBDE6-E2DF-4D4A-98AD-5685DAB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DA7B-BF50-4243-93DE-9B7BC4EEAB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66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7CE759-733F-4785-B061-15968FF2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C40476-3AB8-4CC6-9302-0D94D99A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2A7458-A93C-4D24-B720-ECB416A47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2B5294F-E54F-4B72-92EC-481F901BAF6B}" type="datetimeFigureOut">
              <a:rPr lang="zh-TW" altLang="en-US" smtClean="0"/>
              <a:pPr/>
              <a:t>2020/5/31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9F2CF8-34C1-4D33-85A8-860E39DB9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F6EFB-65FE-46C9-B930-92AD64F4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F0EDA7B-BF50-4243-93DE-9B7BC4EEAB5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39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DE6E3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DE6E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DE6E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DE6E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DE6E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DE6E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nER51ZyJaC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ondemon/CTC_Practice/blob/master/CTC_Practice_Answer.ipynb" TargetMode="External"/><Relationship Id="rId7" Type="http://schemas.openxmlformats.org/officeDocument/2006/relationships/image" Target="../media/image85.png"/><Relationship Id="rId2" Type="http://schemas.openxmlformats.org/officeDocument/2006/relationships/hyperlink" Target="https://github.com/DingKe/ml-tutorial/blob/master/ctc/CTC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eech.ee.ntu.edu.tw/~tlkagk/courses/DLHLP20/ASR2%20(v6).pdf" TargetMode="External"/><Relationship Id="rId5" Type="http://schemas.openxmlformats.org/officeDocument/2006/relationships/hyperlink" Target="http://speech.ee.ntu.edu.tw/~tlkagk/courses/DLHLP20/ASR%20(v12).pdf" TargetMode="External"/><Relationship Id="rId4" Type="http://schemas.openxmlformats.org/officeDocument/2006/relationships/hyperlink" Target="https://distill.pub/2017/ctc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hyperlink" Target="https://github.com/espnet/espne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net/espnet" TargetMode="Externa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70A8F-5716-473D-840F-AA1768BB1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EDE6E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CTC </a:t>
            </a:r>
            <a:r>
              <a:rPr lang="en-US" altLang="zh-TW" dirty="0"/>
              <a:t>Model and Loss</a:t>
            </a:r>
            <a:endParaRPr lang="zh-TW" altLang="en-US" dirty="0">
              <a:solidFill>
                <a:srgbClr val="EDE6E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62A406-308F-40C8-A613-D50CA2728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/>
              <a:t>棒棒生</a:t>
            </a:r>
          </a:p>
        </p:txBody>
      </p:sp>
    </p:spTree>
    <p:extLst>
      <p:ext uri="{BB962C8B-B14F-4D97-AF65-F5344CB8AC3E}">
        <p14:creationId xmlns:p14="http://schemas.microsoft.com/office/powerpoint/2010/main" val="8518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E500B-BACE-4295-AC8A-46B37C3B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如何走完所有 </a:t>
            </a:r>
            <a:r>
              <a:rPr lang="en-US" altLang="zh-TW" dirty="0"/>
              <a:t>Alignment? </a:t>
            </a:r>
            <a:r>
              <a:rPr lang="zh-TW" altLang="en-US" dirty="0"/>
              <a:t>遊戲規則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C91AED6-5B5D-40FB-9420-3568DB3F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80039"/>
            <a:ext cx="6096000" cy="43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6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9D6C-B129-4A2F-97E5-E7694FCC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如何走完所有 </a:t>
            </a:r>
            <a:r>
              <a:rPr lang="en-US" altLang="zh-TW" dirty="0"/>
              <a:t>Alignment? (</a:t>
            </a:r>
            <a:r>
              <a:rPr lang="zh-TW" altLang="en-US" dirty="0"/>
              <a:t>一個特殊情形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21486E-A10C-405C-A576-7BA4779B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80" y="1990725"/>
            <a:ext cx="6894840" cy="442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8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ADB8527-7580-4052-9898-0D0ABFE89C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一條 </a:t>
                </a:r>
                <a:r>
                  <a:rPr lang="en-US" altLang="zh-TW" dirty="0"/>
                  <a:t>path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就是一個合法 </a:t>
                </a:r>
                <a:r>
                  <a:rPr lang="en-US" altLang="zh-TW" dirty="0"/>
                  <a:t>alignment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ADB8527-7580-4052-9898-0D0ABFE89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0882A5E2-97B5-4E1A-84DE-65CA6AA5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03" y="1825625"/>
            <a:ext cx="6061044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9C15D14-A955-4DE9-A83D-F121C626DA85}"/>
                  </a:ext>
                </a:extLst>
              </p:cNvPr>
              <p:cNvSpPr txBox="1"/>
              <p:nvPr/>
            </p:nvSpPr>
            <p:spPr>
              <a:xfrm>
                <a:off x="7839075" y="4001294"/>
                <a:ext cx="3771900" cy="100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400" b="0" i="0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cat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TW" altLang="en-US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合</m:t>
                          </m:r>
                          <m:r>
                            <a:rPr lang="zh-TW" altLang="en-US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法的</m:t>
                          </m:r>
                          <m:r>
                            <m:rPr>
                              <m:brk m:alnAt="7"/>
                            </m:rPr>
                            <a:rPr lang="zh-TW" altLang="en-US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zh-TW" altLang="en-US" sz="2400" b="0" i="1" smtClean="0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𝜋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rgbClr val="EDE6E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9C15D14-A955-4DE9-A83D-F121C626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075" y="4001294"/>
                <a:ext cx="3771900" cy="1001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B483D5C4-842B-4F7D-A470-70E0166A75E7}"/>
              </a:ext>
            </a:extLst>
          </p:cNvPr>
          <p:cNvSpPr/>
          <p:nvPr/>
        </p:nvSpPr>
        <p:spPr>
          <a:xfrm>
            <a:off x="6764322" y="5167313"/>
            <a:ext cx="665178" cy="919162"/>
          </a:xfrm>
          <a:prstGeom prst="rect">
            <a:avLst/>
          </a:prstGeom>
          <a:solidFill>
            <a:srgbClr val="C00000">
              <a:alpha val="20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63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88FC8CE-F4B4-4A65-A0E7-A35BE26335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一條 </a:t>
                </a:r>
                <a:r>
                  <a:rPr lang="en-US" altLang="zh-TW" dirty="0"/>
                  <a:t>Alignment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TW" altLang="en-US" dirty="0"/>
                  <a:t> 的機率怎麼算</a:t>
                </a:r>
                <a:r>
                  <a:rPr lang="en-US" altLang="zh-TW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88FC8CE-F4B4-4A65-A0E7-A35BE2633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C4B9EA4-0470-4173-9BB7-607A3BA76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3609" y="1819615"/>
                <a:ext cx="10578484" cy="435036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dirty="0"/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zh-TW" altLang="en-US" dirty="0"/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Example: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C4B9EA4-0470-4173-9BB7-607A3BA76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3609" y="1819615"/>
                <a:ext cx="10578484" cy="4350366"/>
              </a:xfrm>
              <a:blipFill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8C6096B-26F1-48EF-A1A8-5B3048DB3FE8}"/>
              </a:ext>
            </a:extLst>
          </p:cNvPr>
          <p:cNvCxnSpPr>
            <a:cxnSpLocks/>
          </p:cNvCxnSpPr>
          <p:nvPr/>
        </p:nvCxnSpPr>
        <p:spPr>
          <a:xfrm flipV="1">
            <a:off x="4900474" y="3429796"/>
            <a:ext cx="284085" cy="289948"/>
          </a:xfrm>
          <a:prstGeom prst="line">
            <a:avLst/>
          </a:prstGeom>
          <a:ln w="19050">
            <a:solidFill>
              <a:srgbClr val="F450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B611F82-6297-4C9C-9776-6E16474B15F5}"/>
              </a:ext>
            </a:extLst>
          </p:cNvPr>
          <p:cNvCxnSpPr>
            <a:cxnSpLocks/>
          </p:cNvCxnSpPr>
          <p:nvPr/>
        </p:nvCxnSpPr>
        <p:spPr>
          <a:xfrm flipV="1">
            <a:off x="6591370" y="3497802"/>
            <a:ext cx="882897" cy="221942"/>
          </a:xfrm>
          <a:prstGeom prst="line">
            <a:avLst/>
          </a:prstGeom>
          <a:ln w="19050">
            <a:solidFill>
              <a:srgbClr val="F450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C433C1A-055C-42E9-8B82-D3B949125DAE}"/>
              </a:ext>
            </a:extLst>
          </p:cNvPr>
          <p:cNvCxnSpPr>
            <a:cxnSpLocks/>
          </p:cNvCxnSpPr>
          <p:nvPr/>
        </p:nvCxnSpPr>
        <p:spPr>
          <a:xfrm flipV="1">
            <a:off x="8844836" y="3497802"/>
            <a:ext cx="1346729" cy="187775"/>
          </a:xfrm>
          <a:prstGeom prst="line">
            <a:avLst/>
          </a:prstGeom>
          <a:ln w="19050">
            <a:solidFill>
              <a:srgbClr val="F450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D87423B8-94B9-41AF-8A1D-73AF4404175B}"/>
              </a:ext>
            </a:extLst>
          </p:cNvPr>
          <p:cNvSpPr txBox="1"/>
          <p:nvPr/>
        </p:nvSpPr>
        <p:spPr>
          <a:xfrm>
            <a:off x="9702553" y="3865950"/>
            <a:ext cx="16512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000" dirty="0">
                <a:solidFill>
                  <a:srgbClr val="F45025"/>
                </a:solidFill>
              </a:rPr>
              <a:t>CTC indep. assumption</a:t>
            </a:r>
            <a:endParaRPr lang="zh-TW" altLang="en-US" sz="2000" dirty="0">
              <a:solidFill>
                <a:srgbClr val="F450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9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88FC8CE-F4B4-4A65-A0E7-A35BE263355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87867"/>
                <a:ext cx="10515600" cy="55825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𝑐𝑎𝑡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𝜙𝜙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88FC8CE-F4B4-4A65-A0E7-A35BE2633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87867"/>
                <a:ext cx="10515600" cy="558250"/>
              </a:xfrm>
              <a:blipFill>
                <a:blip r:embed="rId2"/>
                <a:stretch>
                  <a:fillRect b="-11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6" name="表格 4">
                <a:extLst>
                  <a:ext uri="{FF2B5EF4-FFF2-40B4-BE49-F238E27FC236}">
                    <a16:creationId xmlns:a16="http://schemas.microsoft.com/office/drawing/2014/main" id="{C77B0D17-2428-4B1B-922F-00F4FB0408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7236022"/>
                  </p:ext>
                </p:extLst>
              </p:nvPr>
            </p:nvGraphicFramePr>
            <p:xfrm>
              <a:off x="3959684" y="2429958"/>
              <a:ext cx="5444481" cy="4096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783">
                      <a:extLst>
                        <a:ext uri="{9D8B030D-6E8A-4147-A177-3AD203B41FA5}">
                          <a16:colId xmlns:a16="http://schemas.microsoft.com/office/drawing/2014/main" val="3339350361"/>
                        </a:ext>
                      </a:extLst>
                    </a:gridCol>
                    <a:gridCol w="777783">
                      <a:extLst>
                        <a:ext uri="{9D8B030D-6E8A-4147-A177-3AD203B41FA5}">
                          <a16:colId xmlns:a16="http://schemas.microsoft.com/office/drawing/2014/main" val="1738001590"/>
                        </a:ext>
                      </a:extLst>
                    </a:gridCol>
                    <a:gridCol w="777783">
                      <a:extLst>
                        <a:ext uri="{9D8B030D-6E8A-4147-A177-3AD203B41FA5}">
                          <a16:colId xmlns:a16="http://schemas.microsoft.com/office/drawing/2014/main" val="3954943388"/>
                        </a:ext>
                      </a:extLst>
                    </a:gridCol>
                    <a:gridCol w="777783">
                      <a:extLst>
                        <a:ext uri="{9D8B030D-6E8A-4147-A177-3AD203B41FA5}">
                          <a16:colId xmlns:a16="http://schemas.microsoft.com/office/drawing/2014/main" val="3689586363"/>
                        </a:ext>
                      </a:extLst>
                    </a:gridCol>
                    <a:gridCol w="777783">
                      <a:extLst>
                        <a:ext uri="{9D8B030D-6E8A-4147-A177-3AD203B41FA5}">
                          <a16:colId xmlns:a16="http://schemas.microsoft.com/office/drawing/2014/main" val="2802069147"/>
                        </a:ext>
                      </a:extLst>
                    </a:gridCol>
                    <a:gridCol w="777783">
                      <a:extLst>
                        <a:ext uri="{9D8B030D-6E8A-4147-A177-3AD203B41FA5}">
                          <a16:colId xmlns:a16="http://schemas.microsoft.com/office/drawing/2014/main" val="1326772926"/>
                        </a:ext>
                      </a:extLst>
                    </a:gridCol>
                    <a:gridCol w="777783">
                      <a:extLst>
                        <a:ext uri="{9D8B030D-6E8A-4147-A177-3AD203B41FA5}">
                          <a16:colId xmlns:a16="http://schemas.microsoft.com/office/drawing/2014/main" val="3783589188"/>
                        </a:ext>
                      </a:extLst>
                    </a:gridCol>
                  </a:tblGrid>
                  <a:tr h="512059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967336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3764035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c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859755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5082702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a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0403939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051123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t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3679959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80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TW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zh-TW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36254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6" name="表格 4">
                <a:extLst>
                  <a:ext uri="{FF2B5EF4-FFF2-40B4-BE49-F238E27FC236}">
                    <a16:creationId xmlns:a16="http://schemas.microsoft.com/office/drawing/2014/main" id="{C77B0D17-2428-4B1B-922F-00F4FB0408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7236022"/>
                  </p:ext>
                </p:extLst>
              </p:nvPr>
            </p:nvGraphicFramePr>
            <p:xfrm>
              <a:off x="3959684" y="2429958"/>
              <a:ext cx="5444481" cy="40964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783">
                      <a:extLst>
                        <a:ext uri="{9D8B030D-6E8A-4147-A177-3AD203B41FA5}">
                          <a16:colId xmlns:a16="http://schemas.microsoft.com/office/drawing/2014/main" val="3339350361"/>
                        </a:ext>
                      </a:extLst>
                    </a:gridCol>
                    <a:gridCol w="777783">
                      <a:extLst>
                        <a:ext uri="{9D8B030D-6E8A-4147-A177-3AD203B41FA5}">
                          <a16:colId xmlns:a16="http://schemas.microsoft.com/office/drawing/2014/main" val="1738001590"/>
                        </a:ext>
                      </a:extLst>
                    </a:gridCol>
                    <a:gridCol w="777783">
                      <a:extLst>
                        <a:ext uri="{9D8B030D-6E8A-4147-A177-3AD203B41FA5}">
                          <a16:colId xmlns:a16="http://schemas.microsoft.com/office/drawing/2014/main" val="3954943388"/>
                        </a:ext>
                      </a:extLst>
                    </a:gridCol>
                    <a:gridCol w="777783">
                      <a:extLst>
                        <a:ext uri="{9D8B030D-6E8A-4147-A177-3AD203B41FA5}">
                          <a16:colId xmlns:a16="http://schemas.microsoft.com/office/drawing/2014/main" val="3689586363"/>
                        </a:ext>
                      </a:extLst>
                    </a:gridCol>
                    <a:gridCol w="777783">
                      <a:extLst>
                        <a:ext uri="{9D8B030D-6E8A-4147-A177-3AD203B41FA5}">
                          <a16:colId xmlns:a16="http://schemas.microsoft.com/office/drawing/2014/main" val="2802069147"/>
                        </a:ext>
                      </a:extLst>
                    </a:gridCol>
                    <a:gridCol w="777783">
                      <a:extLst>
                        <a:ext uri="{9D8B030D-6E8A-4147-A177-3AD203B41FA5}">
                          <a16:colId xmlns:a16="http://schemas.microsoft.com/office/drawing/2014/main" val="1326772926"/>
                        </a:ext>
                      </a:extLst>
                    </a:gridCol>
                    <a:gridCol w="777783">
                      <a:extLst>
                        <a:ext uri="{9D8B030D-6E8A-4147-A177-3AD203B41FA5}">
                          <a16:colId xmlns:a16="http://schemas.microsoft.com/office/drawing/2014/main" val="3783589188"/>
                        </a:ext>
                      </a:extLst>
                    </a:gridCol>
                  </a:tblGrid>
                  <a:tr h="512059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8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967336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1" t="-101190" r="-601563" b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575" t="-101190" r="-506299" b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3764035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c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01190" r="-402344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0859755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1" t="-297647" r="-601563" b="-3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5082702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a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402381" r="-302344" b="-3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0403939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1" t="-502381" r="-601563" b="-2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9051123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t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602381" r="-202344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3679959"/>
                      </a:ext>
                    </a:extLst>
                  </a:tr>
                  <a:tr h="51205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1" t="-702381" r="-601563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3937" t="-702381" r="-103937" b="-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9219" t="-702381" r="-3125" b="-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6254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4" name="橢圓 63">
            <a:extLst>
              <a:ext uri="{FF2B5EF4-FFF2-40B4-BE49-F238E27FC236}">
                <a16:creationId xmlns:a16="http://schemas.microsoft.com/office/drawing/2014/main" id="{B7255B8D-170F-4F44-8E44-7F9E50677D6A}"/>
              </a:ext>
            </a:extLst>
          </p:cNvPr>
          <p:cNvSpPr/>
          <p:nvPr/>
        </p:nvSpPr>
        <p:spPr>
          <a:xfrm>
            <a:off x="4221248" y="2592982"/>
            <a:ext cx="199592" cy="217160"/>
          </a:xfrm>
          <a:prstGeom prst="ellipse">
            <a:avLst/>
          </a:prstGeom>
          <a:solidFill>
            <a:srgbClr val="FFA93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8FB4419-7DD5-4C06-B2CB-97884C5F27C3}"/>
              </a:ext>
            </a:extLst>
          </p:cNvPr>
          <p:cNvCxnSpPr>
            <a:cxnSpLocks/>
            <a:stCxn id="64" idx="5"/>
          </p:cNvCxnSpPr>
          <p:nvPr/>
        </p:nvCxnSpPr>
        <p:spPr>
          <a:xfrm>
            <a:off x="4391610" y="2778340"/>
            <a:ext cx="478872" cy="324702"/>
          </a:xfrm>
          <a:prstGeom prst="straightConnector1">
            <a:avLst/>
          </a:prstGeom>
          <a:ln w="28575">
            <a:solidFill>
              <a:srgbClr val="FFA93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B41088DB-BAA3-4829-8C9D-DB28FBCD482C}"/>
              </a:ext>
            </a:extLst>
          </p:cNvPr>
          <p:cNvCxnSpPr>
            <a:cxnSpLocks/>
          </p:cNvCxnSpPr>
          <p:nvPr/>
        </p:nvCxnSpPr>
        <p:spPr>
          <a:xfrm>
            <a:off x="5299969" y="3334825"/>
            <a:ext cx="416889" cy="240835"/>
          </a:xfrm>
          <a:prstGeom prst="straightConnector1">
            <a:avLst/>
          </a:prstGeom>
          <a:ln w="28575">
            <a:solidFill>
              <a:srgbClr val="FFA93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9F14745E-AA7F-4148-BD7F-9DE25491AE2A}"/>
              </a:ext>
            </a:extLst>
          </p:cNvPr>
          <p:cNvCxnSpPr>
            <a:cxnSpLocks/>
          </p:cNvCxnSpPr>
          <p:nvPr/>
        </p:nvCxnSpPr>
        <p:spPr>
          <a:xfrm>
            <a:off x="6054571" y="3844031"/>
            <a:ext cx="479718" cy="733929"/>
          </a:xfrm>
          <a:prstGeom prst="straightConnector1">
            <a:avLst/>
          </a:prstGeom>
          <a:ln w="28575">
            <a:solidFill>
              <a:srgbClr val="FFA93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052DE79B-2C9B-4E4E-8631-1ED587C1382B}"/>
              </a:ext>
            </a:extLst>
          </p:cNvPr>
          <p:cNvCxnSpPr>
            <a:cxnSpLocks/>
          </p:cNvCxnSpPr>
          <p:nvPr/>
        </p:nvCxnSpPr>
        <p:spPr>
          <a:xfrm>
            <a:off x="6829564" y="4882718"/>
            <a:ext cx="467880" cy="668339"/>
          </a:xfrm>
          <a:prstGeom prst="straightConnector1">
            <a:avLst/>
          </a:prstGeom>
          <a:ln w="28575">
            <a:solidFill>
              <a:srgbClr val="FFA93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AF6C9AC4-8721-4516-92B7-D8C77B521813}"/>
              </a:ext>
            </a:extLst>
          </p:cNvPr>
          <p:cNvCxnSpPr>
            <a:cxnSpLocks/>
          </p:cNvCxnSpPr>
          <p:nvPr/>
        </p:nvCxnSpPr>
        <p:spPr>
          <a:xfrm>
            <a:off x="7501631" y="5948039"/>
            <a:ext cx="443883" cy="206272"/>
          </a:xfrm>
          <a:prstGeom prst="straightConnector1">
            <a:avLst/>
          </a:prstGeom>
          <a:ln w="28575">
            <a:solidFill>
              <a:srgbClr val="FFA93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0659E831-17BC-4710-9627-4FD61129CB43}"/>
              </a:ext>
            </a:extLst>
          </p:cNvPr>
          <p:cNvCxnSpPr>
            <a:cxnSpLocks/>
          </p:cNvCxnSpPr>
          <p:nvPr/>
        </p:nvCxnSpPr>
        <p:spPr>
          <a:xfrm>
            <a:off x="8401171" y="6154311"/>
            <a:ext cx="371475" cy="0"/>
          </a:xfrm>
          <a:prstGeom prst="straightConnector1">
            <a:avLst/>
          </a:prstGeom>
          <a:ln w="28575">
            <a:solidFill>
              <a:srgbClr val="FFA93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>
            <a:extLst>
              <a:ext uri="{FF2B5EF4-FFF2-40B4-BE49-F238E27FC236}">
                <a16:creationId xmlns:a16="http://schemas.microsoft.com/office/drawing/2014/main" id="{23859F82-E26D-48B7-A6A8-AEB138A44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597" y="1696306"/>
            <a:ext cx="213378" cy="1113836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7323EEAE-2DAC-4EFA-A460-09DCD3D4A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127" y="1696306"/>
            <a:ext cx="213378" cy="1113836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EE4E312A-9DCA-473B-B6AA-3931B34B4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9175" y="1696306"/>
            <a:ext cx="209111" cy="1113836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FF07AB47-38B8-473C-AB6C-5A6F601F2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1126" y="1696306"/>
            <a:ext cx="209111" cy="1113836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EA399631-0246-465C-8E59-1CD1346FBA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1601" y="1696306"/>
            <a:ext cx="209111" cy="1113836"/>
          </a:xfrm>
          <a:prstGeom prst="rect">
            <a:avLst/>
          </a:prstGeom>
        </p:spPr>
      </p:pic>
      <p:pic>
        <p:nvPicPr>
          <p:cNvPr id="218" name="圖片 217">
            <a:extLst>
              <a:ext uri="{FF2B5EF4-FFF2-40B4-BE49-F238E27FC236}">
                <a16:creationId xmlns:a16="http://schemas.microsoft.com/office/drawing/2014/main" id="{09CCE70D-3719-4195-B197-58D79A4B83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5447" y="1696306"/>
            <a:ext cx="209111" cy="1113836"/>
          </a:xfrm>
          <a:prstGeom prst="rect">
            <a:avLst/>
          </a:prstGeom>
        </p:spPr>
      </p:pic>
      <p:pic>
        <p:nvPicPr>
          <p:cNvPr id="236" name="圖片 235">
            <a:extLst>
              <a:ext uri="{FF2B5EF4-FFF2-40B4-BE49-F238E27FC236}">
                <a16:creationId xmlns:a16="http://schemas.microsoft.com/office/drawing/2014/main" id="{1E37FE4A-D9AB-494E-905A-3D3282C70C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7006" y="1728902"/>
            <a:ext cx="584573" cy="1081240"/>
          </a:xfrm>
          <a:prstGeom prst="rect">
            <a:avLst/>
          </a:prstGeom>
        </p:spPr>
      </p:pic>
      <p:pic>
        <p:nvPicPr>
          <p:cNvPr id="237" name="圖片 236">
            <a:extLst>
              <a:ext uri="{FF2B5EF4-FFF2-40B4-BE49-F238E27FC236}">
                <a16:creationId xmlns:a16="http://schemas.microsoft.com/office/drawing/2014/main" id="{830EEF9C-AA91-4135-BA87-2C9C9F94D6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1665" y="1997407"/>
            <a:ext cx="1581371" cy="2238687"/>
          </a:xfrm>
          <a:prstGeom prst="rect">
            <a:avLst/>
          </a:prstGeom>
        </p:spPr>
      </p:pic>
      <p:sp>
        <p:nvSpPr>
          <p:cNvPr id="238" name="矩形 237">
            <a:extLst>
              <a:ext uri="{FF2B5EF4-FFF2-40B4-BE49-F238E27FC236}">
                <a16:creationId xmlns:a16="http://schemas.microsoft.com/office/drawing/2014/main" id="{7F47A36B-8251-432E-A81E-9B963429FEB4}"/>
              </a:ext>
            </a:extLst>
          </p:cNvPr>
          <p:cNvSpPr/>
          <p:nvPr/>
        </p:nvSpPr>
        <p:spPr>
          <a:xfrm>
            <a:off x="1445555" y="2022316"/>
            <a:ext cx="1418002" cy="416648"/>
          </a:xfrm>
          <a:custGeom>
            <a:avLst/>
            <a:gdLst>
              <a:gd name="connsiteX0" fmla="*/ 0 w 1418002"/>
              <a:gd name="connsiteY0" fmla="*/ 0 h 416648"/>
              <a:gd name="connsiteX1" fmla="*/ 472667 w 1418002"/>
              <a:gd name="connsiteY1" fmla="*/ 0 h 416648"/>
              <a:gd name="connsiteX2" fmla="*/ 931155 w 1418002"/>
              <a:gd name="connsiteY2" fmla="*/ 0 h 416648"/>
              <a:gd name="connsiteX3" fmla="*/ 1418002 w 1418002"/>
              <a:gd name="connsiteY3" fmla="*/ 0 h 416648"/>
              <a:gd name="connsiteX4" fmla="*/ 1418002 w 1418002"/>
              <a:gd name="connsiteY4" fmla="*/ 416648 h 416648"/>
              <a:gd name="connsiteX5" fmla="*/ 959515 w 1418002"/>
              <a:gd name="connsiteY5" fmla="*/ 416648 h 416648"/>
              <a:gd name="connsiteX6" fmla="*/ 472667 w 1418002"/>
              <a:gd name="connsiteY6" fmla="*/ 416648 h 416648"/>
              <a:gd name="connsiteX7" fmla="*/ 0 w 1418002"/>
              <a:gd name="connsiteY7" fmla="*/ 416648 h 416648"/>
              <a:gd name="connsiteX8" fmla="*/ 0 w 1418002"/>
              <a:gd name="connsiteY8" fmla="*/ 0 h 41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8002" h="416648" extrusionOk="0">
                <a:moveTo>
                  <a:pt x="0" y="0"/>
                </a:moveTo>
                <a:cubicBezTo>
                  <a:pt x="143687" y="12962"/>
                  <a:pt x="270986" y="-20397"/>
                  <a:pt x="472667" y="0"/>
                </a:cubicBezTo>
                <a:cubicBezTo>
                  <a:pt x="674348" y="20397"/>
                  <a:pt x="750034" y="-21807"/>
                  <a:pt x="931155" y="0"/>
                </a:cubicBezTo>
                <a:cubicBezTo>
                  <a:pt x="1112276" y="21807"/>
                  <a:pt x="1201888" y="-11916"/>
                  <a:pt x="1418002" y="0"/>
                </a:cubicBezTo>
                <a:cubicBezTo>
                  <a:pt x="1433396" y="183853"/>
                  <a:pt x="1428711" y="214786"/>
                  <a:pt x="1418002" y="416648"/>
                </a:cubicBezTo>
                <a:cubicBezTo>
                  <a:pt x="1250409" y="397006"/>
                  <a:pt x="1090859" y="432967"/>
                  <a:pt x="959515" y="416648"/>
                </a:cubicBezTo>
                <a:cubicBezTo>
                  <a:pt x="828171" y="400329"/>
                  <a:pt x="644752" y="417422"/>
                  <a:pt x="472667" y="416648"/>
                </a:cubicBezTo>
                <a:cubicBezTo>
                  <a:pt x="300582" y="415874"/>
                  <a:pt x="130958" y="393908"/>
                  <a:pt x="0" y="416648"/>
                </a:cubicBezTo>
                <a:cubicBezTo>
                  <a:pt x="-15289" y="301163"/>
                  <a:pt x="10929" y="13803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45025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448991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6E14EE37-8293-4EC2-ACE3-CC0933EC9A02}"/>
              </a:ext>
            </a:extLst>
          </p:cNvPr>
          <p:cNvSpPr/>
          <p:nvPr/>
        </p:nvSpPr>
        <p:spPr>
          <a:xfrm>
            <a:off x="4840427" y="1588655"/>
            <a:ext cx="4446154" cy="1280001"/>
          </a:xfrm>
          <a:custGeom>
            <a:avLst/>
            <a:gdLst>
              <a:gd name="connsiteX0" fmla="*/ 0 w 4446154"/>
              <a:gd name="connsiteY0" fmla="*/ 0 h 1280001"/>
              <a:gd name="connsiteX1" fmla="*/ 635165 w 4446154"/>
              <a:gd name="connsiteY1" fmla="*/ 0 h 1280001"/>
              <a:gd name="connsiteX2" fmla="*/ 1225868 w 4446154"/>
              <a:gd name="connsiteY2" fmla="*/ 0 h 1280001"/>
              <a:gd name="connsiteX3" fmla="*/ 1816571 w 4446154"/>
              <a:gd name="connsiteY3" fmla="*/ 0 h 1280001"/>
              <a:gd name="connsiteX4" fmla="*/ 2451736 w 4446154"/>
              <a:gd name="connsiteY4" fmla="*/ 0 h 1280001"/>
              <a:gd name="connsiteX5" fmla="*/ 2997978 w 4446154"/>
              <a:gd name="connsiteY5" fmla="*/ 0 h 1280001"/>
              <a:gd name="connsiteX6" fmla="*/ 3722066 w 4446154"/>
              <a:gd name="connsiteY6" fmla="*/ 0 h 1280001"/>
              <a:gd name="connsiteX7" fmla="*/ 4446154 w 4446154"/>
              <a:gd name="connsiteY7" fmla="*/ 0 h 1280001"/>
              <a:gd name="connsiteX8" fmla="*/ 4446154 w 4446154"/>
              <a:gd name="connsiteY8" fmla="*/ 601600 h 1280001"/>
              <a:gd name="connsiteX9" fmla="*/ 4446154 w 4446154"/>
              <a:gd name="connsiteY9" fmla="*/ 1280001 h 1280001"/>
              <a:gd name="connsiteX10" fmla="*/ 3810989 w 4446154"/>
              <a:gd name="connsiteY10" fmla="*/ 1280001 h 1280001"/>
              <a:gd name="connsiteX11" fmla="*/ 3264747 w 4446154"/>
              <a:gd name="connsiteY11" fmla="*/ 1280001 h 1280001"/>
              <a:gd name="connsiteX12" fmla="*/ 2540659 w 4446154"/>
              <a:gd name="connsiteY12" fmla="*/ 1280001 h 1280001"/>
              <a:gd name="connsiteX13" fmla="*/ 1994418 w 4446154"/>
              <a:gd name="connsiteY13" fmla="*/ 1280001 h 1280001"/>
              <a:gd name="connsiteX14" fmla="*/ 1403714 w 4446154"/>
              <a:gd name="connsiteY14" fmla="*/ 1280001 h 1280001"/>
              <a:gd name="connsiteX15" fmla="*/ 813011 w 4446154"/>
              <a:gd name="connsiteY15" fmla="*/ 1280001 h 1280001"/>
              <a:gd name="connsiteX16" fmla="*/ 0 w 4446154"/>
              <a:gd name="connsiteY16" fmla="*/ 1280001 h 1280001"/>
              <a:gd name="connsiteX17" fmla="*/ 0 w 4446154"/>
              <a:gd name="connsiteY17" fmla="*/ 665601 h 1280001"/>
              <a:gd name="connsiteX18" fmla="*/ 0 w 4446154"/>
              <a:gd name="connsiteY18" fmla="*/ 0 h 12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46154" h="1280001" extrusionOk="0">
                <a:moveTo>
                  <a:pt x="0" y="0"/>
                </a:moveTo>
                <a:cubicBezTo>
                  <a:pt x="246993" y="-22935"/>
                  <a:pt x="332985" y="16016"/>
                  <a:pt x="635165" y="0"/>
                </a:cubicBezTo>
                <a:cubicBezTo>
                  <a:pt x="937346" y="-16016"/>
                  <a:pt x="1106327" y="-16785"/>
                  <a:pt x="1225868" y="0"/>
                </a:cubicBezTo>
                <a:cubicBezTo>
                  <a:pt x="1345409" y="16785"/>
                  <a:pt x="1540016" y="-15378"/>
                  <a:pt x="1816571" y="0"/>
                </a:cubicBezTo>
                <a:cubicBezTo>
                  <a:pt x="2093126" y="15378"/>
                  <a:pt x="2165991" y="28718"/>
                  <a:pt x="2451736" y="0"/>
                </a:cubicBezTo>
                <a:cubicBezTo>
                  <a:pt x="2737482" y="-28718"/>
                  <a:pt x="2769973" y="2677"/>
                  <a:pt x="2997978" y="0"/>
                </a:cubicBezTo>
                <a:cubicBezTo>
                  <a:pt x="3225983" y="-2677"/>
                  <a:pt x="3436679" y="9955"/>
                  <a:pt x="3722066" y="0"/>
                </a:cubicBezTo>
                <a:cubicBezTo>
                  <a:pt x="4007453" y="-9955"/>
                  <a:pt x="4298405" y="8133"/>
                  <a:pt x="4446154" y="0"/>
                </a:cubicBezTo>
                <a:cubicBezTo>
                  <a:pt x="4458431" y="121743"/>
                  <a:pt x="4427745" y="376778"/>
                  <a:pt x="4446154" y="601600"/>
                </a:cubicBezTo>
                <a:cubicBezTo>
                  <a:pt x="4464563" y="826422"/>
                  <a:pt x="4459988" y="1030808"/>
                  <a:pt x="4446154" y="1280001"/>
                </a:cubicBezTo>
                <a:cubicBezTo>
                  <a:pt x="4265078" y="1250372"/>
                  <a:pt x="4066536" y="1266716"/>
                  <a:pt x="3810989" y="1280001"/>
                </a:cubicBezTo>
                <a:cubicBezTo>
                  <a:pt x="3555442" y="1293286"/>
                  <a:pt x="3466990" y="1279372"/>
                  <a:pt x="3264747" y="1280001"/>
                </a:cubicBezTo>
                <a:cubicBezTo>
                  <a:pt x="3062504" y="1280630"/>
                  <a:pt x="2886522" y="1284823"/>
                  <a:pt x="2540659" y="1280001"/>
                </a:cubicBezTo>
                <a:cubicBezTo>
                  <a:pt x="2194796" y="1275179"/>
                  <a:pt x="2206042" y="1298202"/>
                  <a:pt x="1994418" y="1280001"/>
                </a:cubicBezTo>
                <a:cubicBezTo>
                  <a:pt x="1782794" y="1261800"/>
                  <a:pt x="1660537" y="1251742"/>
                  <a:pt x="1403714" y="1280001"/>
                </a:cubicBezTo>
                <a:cubicBezTo>
                  <a:pt x="1146891" y="1308260"/>
                  <a:pt x="956128" y="1308944"/>
                  <a:pt x="813011" y="1280001"/>
                </a:cubicBezTo>
                <a:cubicBezTo>
                  <a:pt x="669894" y="1251058"/>
                  <a:pt x="323961" y="1247955"/>
                  <a:pt x="0" y="1280001"/>
                </a:cubicBezTo>
                <a:cubicBezTo>
                  <a:pt x="1180" y="1057534"/>
                  <a:pt x="-29068" y="802070"/>
                  <a:pt x="0" y="665601"/>
                </a:cubicBezTo>
                <a:cubicBezTo>
                  <a:pt x="29068" y="529132"/>
                  <a:pt x="10363" y="18201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45025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1448991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FDDFC132-2216-4777-A123-82B1EFE42AA9}"/>
              </a:ext>
            </a:extLst>
          </p:cNvPr>
          <p:cNvCxnSpPr>
            <a:stCxn id="238" idx="3"/>
            <a:endCxn id="241" idx="1"/>
          </p:cNvCxnSpPr>
          <p:nvPr/>
        </p:nvCxnSpPr>
        <p:spPr>
          <a:xfrm flipV="1">
            <a:off x="2863557" y="2228656"/>
            <a:ext cx="1976870" cy="1984"/>
          </a:xfrm>
          <a:prstGeom prst="straightConnector1">
            <a:avLst/>
          </a:prstGeom>
          <a:ln w="28575">
            <a:solidFill>
              <a:srgbClr val="F45025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單箭頭接點 251">
            <a:extLst>
              <a:ext uri="{FF2B5EF4-FFF2-40B4-BE49-F238E27FC236}">
                <a16:creationId xmlns:a16="http://schemas.microsoft.com/office/drawing/2014/main" id="{E33BCE98-FF67-40C2-B571-368FB21EFAAE}"/>
              </a:ext>
            </a:extLst>
          </p:cNvPr>
          <p:cNvCxnSpPr/>
          <p:nvPr/>
        </p:nvCxnSpPr>
        <p:spPr>
          <a:xfrm>
            <a:off x="9134558" y="1824038"/>
            <a:ext cx="323906" cy="0"/>
          </a:xfrm>
          <a:prstGeom prst="straightConnector1">
            <a:avLst/>
          </a:prstGeom>
          <a:ln w="12700">
            <a:solidFill>
              <a:srgbClr val="EDE6E3"/>
            </a:solidFill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單箭頭接點 252">
            <a:extLst>
              <a:ext uri="{FF2B5EF4-FFF2-40B4-BE49-F238E27FC236}">
                <a16:creationId xmlns:a16="http://schemas.microsoft.com/office/drawing/2014/main" id="{AB15D351-6C8D-4A5A-8A6C-25F6BBEEA886}"/>
              </a:ext>
            </a:extLst>
          </p:cNvPr>
          <p:cNvCxnSpPr/>
          <p:nvPr/>
        </p:nvCxnSpPr>
        <p:spPr>
          <a:xfrm>
            <a:off x="9134558" y="2031841"/>
            <a:ext cx="323906" cy="0"/>
          </a:xfrm>
          <a:prstGeom prst="straightConnector1">
            <a:avLst/>
          </a:prstGeom>
          <a:ln w="12700">
            <a:solidFill>
              <a:srgbClr val="EDE6E3"/>
            </a:solidFill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單箭頭接點 253">
            <a:extLst>
              <a:ext uri="{FF2B5EF4-FFF2-40B4-BE49-F238E27FC236}">
                <a16:creationId xmlns:a16="http://schemas.microsoft.com/office/drawing/2014/main" id="{8778CB95-6019-4F88-8C08-0086C07F8EBD}"/>
              </a:ext>
            </a:extLst>
          </p:cNvPr>
          <p:cNvCxnSpPr/>
          <p:nvPr/>
        </p:nvCxnSpPr>
        <p:spPr>
          <a:xfrm>
            <a:off x="9134558" y="2250916"/>
            <a:ext cx="323906" cy="0"/>
          </a:xfrm>
          <a:prstGeom prst="straightConnector1">
            <a:avLst/>
          </a:prstGeom>
          <a:ln w="12700">
            <a:solidFill>
              <a:srgbClr val="EDE6E3"/>
            </a:solidFill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單箭頭接點 254">
            <a:extLst>
              <a:ext uri="{FF2B5EF4-FFF2-40B4-BE49-F238E27FC236}">
                <a16:creationId xmlns:a16="http://schemas.microsoft.com/office/drawing/2014/main" id="{4EB5F1E4-DA5F-4A55-A473-ED0DB9C512B0}"/>
              </a:ext>
            </a:extLst>
          </p:cNvPr>
          <p:cNvCxnSpPr/>
          <p:nvPr/>
        </p:nvCxnSpPr>
        <p:spPr>
          <a:xfrm>
            <a:off x="9134558" y="2474754"/>
            <a:ext cx="323906" cy="0"/>
          </a:xfrm>
          <a:prstGeom prst="straightConnector1">
            <a:avLst/>
          </a:prstGeom>
          <a:ln w="12700">
            <a:solidFill>
              <a:srgbClr val="EDE6E3"/>
            </a:solidFill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單箭頭接點 255">
            <a:extLst>
              <a:ext uri="{FF2B5EF4-FFF2-40B4-BE49-F238E27FC236}">
                <a16:creationId xmlns:a16="http://schemas.microsoft.com/office/drawing/2014/main" id="{6A389EC6-65E7-4F82-A184-4E8EBAFCBABB}"/>
              </a:ext>
            </a:extLst>
          </p:cNvPr>
          <p:cNvCxnSpPr/>
          <p:nvPr/>
        </p:nvCxnSpPr>
        <p:spPr>
          <a:xfrm>
            <a:off x="9134558" y="2684304"/>
            <a:ext cx="323906" cy="0"/>
          </a:xfrm>
          <a:prstGeom prst="straightConnector1">
            <a:avLst/>
          </a:prstGeom>
          <a:ln w="12700">
            <a:solidFill>
              <a:srgbClr val="EDE6E3"/>
            </a:solidFill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60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EE59802-FFE7-4E39-A02A-1D7445A525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怎麼計算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𝑐𝑎𝑡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</m:oMath>
                </a14:m>
                <a:r>
                  <a:rPr lang="en-US" altLang="zh-TW" dirty="0"/>
                  <a:t>?</a:t>
                </a:r>
                <a:br>
                  <a:rPr lang="en-US" altLang="zh-TW" dirty="0"/>
                </a:br>
                <a:r>
                  <a:rPr lang="en-US" altLang="zh-TW" dirty="0"/>
                  <a:t>Forward/Backward DP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EE59802-FFE7-4E39-A02A-1D7445A52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88D84D-38DE-44A1-BFE8-2406B5D7A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TW" altLang="en-US" dirty="0"/>
              <a:t>用一個實際例子舉例</a:t>
            </a:r>
            <a:r>
              <a:rPr lang="en-US" altLang="zh-TW" dirty="0"/>
              <a:t> (</a:t>
            </a:r>
            <a:r>
              <a:rPr lang="zh-TW" altLang="en-US" dirty="0"/>
              <a:t>符號會有點不同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482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080B1-7634-4EEA-809C-FF26AD5E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一些變數定義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308EA7-3CEF-4185-BF61-9CF2B7A2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1690688"/>
            <a:ext cx="9288171" cy="4629796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7B69A56D-96D5-464D-943A-AA9CA32AB1B5}"/>
              </a:ext>
            </a:extLst>
          </p:cNvPr>
          <p:cNvGrpSpPr/>
          <p:nvPr/>
        </p:nvGrpSpPr>
        <p:grpSpPr>
          <a:xfrm>
            <a:off x="7213600" y="2715491"/>
            <a:ext cx="3067396" cy="3154663"/>
            <a:chOff x="7213600" y="2715491"/>
            <a:chExt cx="3067396" cy="315466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21E7F7FC-EE63-4B02-89F1-7831E9F0394E}"/>
                </a:ext>
              </a:extLst>
            </p:cNvPr>
            <p:cNvGrpSpPr/>
            <p:nvPr/>
          </p:nvGrpSpPr>
          <p:grpSpPr>
            <a:xfrm>
              <a:off x="7304754" y="3429000"/>
              <a:ext cx="2976242" cy="2441154"/>
              <a:chOff x="4371974" y="1825625"/>
              <a:chExt cx="6096002" cy="4898868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A7516F4-A2B7-45FA-8D4A-CF7B585D38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1974" y="1825625"/>
                <a:ext cx="6096002" cy="4898868"/>
              </a:xfrm>
              <a:custGeom>
                <a:avLst/>
                <a:gdLst>
                  <a:gd name="connsiteX0" fmla="*/ 0 w 6096002"/>
                  <a:gd name="connsiteY0" fmla="*/ 0 h 4898868"/>
                  <a:gd name="connsiteX1" fmla="*/ 432262 w 6096002"/>
                  <a:gd name="connsiteY1" fmla="*/ 0 h 4898868"/>
                  <a:gd name="connsiteX2" fmla="*/ 925484 w 6096002"/>
                  <a:gd name="connsiteY2" fmla="*/ 0 h 4898868"/>
                  <a:gd name="connsiteX3" fmla="*/ 1296786 w 6096002"/>
                  <a:gd name="connsiteY3" fmla="*/ 0 h 4898868"/>
                  <a:gd name="connsiteX4" fmla="*/ 1972888 w 6096002"/>
                  <a:gd name="connsiteY4" fmla="*/ 0 h 4898868"/>
                  <a:gd name="connsiteX5" fmla="*/ 2344190 w 6096002"/>
                  <a:gd name="connsiteY5" fmla="*/ 0 h 4898868"/>
                  <a:gd name="connsiteX6" fmla="*/ 2715492 w 6096002"/>
                  <a:gd name="connsiteY6" fmla="*/ 0 h 4898868"/>
                  <a:gd name="connsiteX7" fmla="*/ 3330634 w 6096002"/>
                  <a:gd name="connsiteY7" fmla="*/ 0 h 4898868"/>
                  <a:gd name="connsiteX8" fmla="*/ 3701936 w 6096002"/>
                  <a:gd name="connsiteY8" fmla="*/ 0 h 4898868"/>
                  <a:gd name="connsiteX9" fmla="*/ 4378038 w 6096002"/>
                  <a:gd name="connsiteY9" fmla="*/ 0 h 4898868"/>
                  <a:gd name="connsiteX10" fmla="*/ 4993180 w 6096002"/>
                  <a:gd name="connsiteY10" fmla="*/ 0 h 4898868"/>
                  <a:gd name="connsiteX11" fmla="*/ 5608322 w 6096002"/>
                  <a:gd name="connsiteY11" fmla="*/ 0 h 4898868"/>
                  <a:gd name="connsiteX12" fmla="*/ 6096002 w 6096002"/>
                  <a:gd name="connsiteY12" fmla="*/ 0 h 4898868"/>
                  <a:gd name="connsiteX13" fmla="*/ 6096002 w 6096002"/>
                  <a:gd name="connsiteY13" fmla="*/ 544319 h 4898868"/>
                  <a:gd name="connsiteX14" fmla="*/ 6096002 w 6096002"/>
                  <a:gd name="connsiteY14" fmla="*/ 941671 h 4898868"/>
                  <a:gd name="connsiteX15" fmla="*/ 6096002 w 6096002"/>
                  <a:gd name="connsiteY15" fmla="*/ 1583967 h 4898868"/>
                  <a:gd name="connsiteX16" fmla="*/ 6096002 w 6096002"/>
                  <a:gd name="connsiteY16" fmla="*/ 2226263 h 4898868"/>
                  <a:gd name="connsiteX17" fmla="*/ 6096002 w 6096002"/>
                  <a:gd name="connsiteY17" fmla="*/ 2819571 h 4898868"/>
                  <a:gd name="connsiteX18" fmla="*/ 6096002 w 6096002"/>
                  <a:gd name="connsiteY18" fmla="*/ 3216923 h 4898868"/>
                  <a:gd name="connsiteX19" fmla="*/ 6096002 w 6096002"/>
                  <a:gd name="connsiteY19" fmla="*/ 3614276 h 4898868"/>
                  <a:gd name="connsiteX20" fmla="*/ 6096002 w 6096002"/>
                  <a:gd name="connsiteY20" fmla="*/ 4109606 h 4898868"/>
                  <a:gd name="connsiteX21" fmla="*/ 6096002 w 6096002"/>
                  <a:gd name="connsiteY21" fmla="*/ 4898868 h 4898868"/>
                  <a:gd name="connsiteX22" fmla="*/ 5541820 w 6096002"/>
                  <a:gd name="connsiteY22" fmla="*/ 4898868 h 4898868"/>
                  <a:gd name="connsiteX23" fmla="*/ 4865718 w 6096002"/>
                  <a:gd name="connsiteY23" fmla="*/ 4898868 h 4898868"/>
                  <a:gd name="connsiteX24" fmla="*/ 4250576 w 6096002"/>
                  <a:gd name="connsiteY24" fmla="*/ 4898868 h 4898868"/>
                  <a:gd name="connsiteX25" fmla="*/ 3696394 w 6096002"/>
                  <a:gd name="connsiteY25" fmla="*/ 4898868 h 4898868"/>
                  <a:gd name="connsiteX26" fmla="*/ 3020292 w 6096002"/>
                  <a:gd name="connsiteY26" fmla="*/ 4898868 h 4898868"/>
                  <a:gd name="connsiteX27" fmla="*/ 2466110 w 6096002"/>
                  <a:gd name="connsiteY27" fmla="*/ 4898868 h 4898868"/>
                  <a:gd name="connsiteX28" fmla="*/ 1850968 w 6096002"/>
                  <a:gd name="connsiteY28" fmla="*/ 4898868 h 4898868"/>
                  <a:gd name="connsiteX29" fmla="*/ 1479666 w 6096002"/>
                  <a:gd name="connsiteY29" fmla="*/ 4898868 h 4898868"/>
                  <a:gd name="connsiteX30" fmla="*/ 1047404 w 6096002"/>
                  <a:gd name="connsiteY30" fmla="*/ 4898868 h 4898868"/>
                  <a:gd name="connsiteX31" fmla="*/ 0 w 6096002"/>
                  <a:gd name="connsiteY31" fmla="*/ 4898868 h 4898868"/>
                  <a:gd name="connsiteX32" fmla="*/ 0 w 6096002"/>
                  <a:gd name="connsiteY32" fmla="*/ 4354549 h 4898868"/>
                  <a:gd name="connsiteX33" fmla="*/ 0 w 6096002"/>
                  <a:gd name="connsiteY33" fmla="*/ 3908208 h 4898868"/>
                  <a:gd name="connsiteX34" fmla="*/ 0 w 6096002"/>
                  <a:gd name="connsiteY34" fmla="*/ 3461867 h 4898868"/>
                  <a:gd name="connsiteX35" fmla="*/ 0 w 6096002"/>
                  <a:gd name="connsiteY35" fmla="*/ 2819571 h 4898868"/>
                  <a:gd name="connsiteX36" fmla="*/ 0 w 6096002"/>
                  <a:gd name="connsiteY36" fmla="*/ 2324241 h 4898868"/>
                  <a:gd name="connsiteX37" fmla="*/ 0 w 6096002"/>
                  <a:gd name="connsiteY37" fmla="*/ 1926888 h 4898868"/>
                  <a:gd name="connsiteX38" fmla="*/ 0 w 6096002"/>
                  <a:gd name="connsiteY38" fmla="*/ 1284592 h 4898868"/>
                  <a:gd name="connsiteX39" fmla="*/ 0 w 6096002"/>
                  <a:gd name="connsiteY39" fmla="*/ 740273 h 4898868"/>
                  <a:gd name="connsiteX40" fmla="*/ 0 w 6096002"/>
                  <a:gd name="connsiteY40" fmla="*/ 0 h 489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096002" h="4898868" fill="none" extrusionOk="0">
                    <a:moveTo>
                      <a:pt x="0" y="0"/>
                    </a:moveTo>
                    <a:cubicBezTo>
                      <a:pt x="170939" y="-30661"/>
                      <a:pt x="273885" y="8792"/>
                      <a:pt x="432262" y="0"/>
                    </a:cubicBezTo>
                    <a:cubicBezTo>
                      <a:pt x="590639" y="-8792"/>
                      <a:pt x="747442" y="25493"/>
                      <a:pt x="925484" y="0"/>
                    </a:cubicBezTo>
                    <a:cubicBezTo>
                      <a:pt x="1103526" y="-25493"/>
                      <a:pt x="1193485" y="25487"/>
                      <a:pt x="1296786" y="0"/>
                    </a:cubicBezTo>
                    <a:cubicBezTo>
                      <a:pt x="1400087" y="-25487"/>
                      <a:pt x="1743741" y="3097"/>
                      <a:pt x="1972888" y="0"/>
                    </a:cubicBezTo>
                    <a:cubicBezTo>
                      <a:pt x="2202035" y="-3097"/>
                      <a:pt x="2189994" y="31042"/>
                      <a:pt x="2344190" y="0"/>
                    </a:cubicBezTo>
                    <a:cubicBezTo>
                      <a:pt x="2498386" y="-31042"/>
                      <a:pt x="2550978" y="1474"/>
                      <a:pt x="2715492" y="0"/>
                    </a:cubicBezTo>
                    <a:cubicBezTo>
                      <a:pt x="2880006" y="-1474"/>
                      <a:pt x="3044513" y="65959"/>
                      <a:pt x="3330634" y="0"/>
                    </a:cubicBezTo>
                    <a:cubicBezTo>
                      <a:pt x="3616755" y="-65959"/>
                      <a:pt x="3558248" y="34929"/>
                      <a:pt x="3701936" y="0"/>
                    </a:cubicBezTo>
                    <a:cubicBezTo>
                      <a:pt x="3845624" y="-34929"/>
                      <a:pt x="4050703" y="31476"/>
                      <a:pt x="4378038" y="0"/>
                    </a:cubicBezTo>
                    <a:cubicBezTo>
                      <a:pt x="4705373" y="-31476"/>
                      <a:pt x="4757166" y="23935"/>
                      <a:pt x="4993180" y="0"/>
                    </a:cubicBezTo>
                    <a:cubicBezTo>
                      <a:pt x="5229194" y="-23935"/>
                      <a:pt x="5432283" y="53137"/>
                      <a:pt x="5608322" y="0"/>
                    </a:cubicBezTo>
                    <a:cubicBezTo>
                      <a:pt x="5784361" y="-53137"/>
                      <a:pt x="5911356" y="9260"/>
                      <a:pt x="6096002" y="0"/>
                    </a:cubicBezTo>
                    <a:cubicBezTo>
                      <a:pt x="6129460" y="231334"/>
                      <a:pt x="6036188" y="342621"/>
                      <a:pt x="6096002" y="544319"/>
                    </a:cubicBezTo>
                    <a:cubicBezTo>
                      <a:pt x="6155816" y="746017"/>
                      <a:pt x="6052899" y="790965"/>
                      <a:pt x="6096002" y="941671"/>
                    </a:cubicBezTo>
                    <a:cubicBezTo>
                      <a:pt x="6139105" y="1092377"/>
                      <a:pt x="6083508" y="1372535"/>
                      <a:pt x="6096002" y="1583967"/>
                    </a:cubicBezTo>
                    <a:cubicBezTo>
                      <a:pt x="6108496" y="1795399"/>
                      <a:pt x="6045409" y="1918682"/>
                      <a:pt x="6096002" y="2226263"/>
                    </a:cubicBezTo>
                    <a:cubicBezTo>
                      <a:pt x="6146595" y="2533844"/>
                      <a:pt x="6064789" y="2595719"/>
                      <a:pt x="6096002" y="2819571"/>
                    </a:cubicBezTo>
                    <a:cubicBezTo>
                      <a:pt x="6127215" y="3043423"/>
                      <a:pt x="6061063" y="3091717"/>
                      <a:pt x="6096002" y="3216923"/>
                    </a:cubicBezTo>
                    <a:cubicBezTo>
                      <a:pt x="6130941" y="3342129"/>
                      <a:pt x="6055965" y="3437588"/>
                      <a:pt x="6096002" y="3614276"/>
                    </a:cubicBezTo>
                    <a:cubicBezTo>
                      <a:pt x="6136039" y="3790964"/>
                      <a:pt x="6072976" y="3954739"/>
                      <a:pt x="6096002" y="4109606"/>
                    </a:cubicBezTo>
                    <a:cubicBezTo>
                      <a:pt x="6119028" y="4264473"/>
                      <a:pt x="6048579" y="4651425"/>
                      <a:pt x="6096002" y="4898868"/>
                    </a:cubicBezTo>
                    <a:cubicBezTo>
                      <a:pt x="5842581" y="4957630"/>
                      <a:pt x="5774873" y="4835873"/>
                      <a:pt x="5541820" y="4898868"/>
                    </a:cubicBezTo>
                    <a:cubicBezTo>
                      <a:pt x="5308767" y="4961863"/>
                      <a:pt x="5193603" y="4866687"/>
                      <a:pt x="4865718" y="4898868"/>
                    </a:cubicBezTo>
                    <a:cubicBezTo>
                      <a:pt x="4537833" y="4931049"/>
                      <a:pt x="4536316" y="4853394"/>
                      <a:pt x="4250576" y="4898868"/>
                    </a:cubicBezTo>
                    <a:cubicBezTo>
                      <a:pt x="3964836" y="4944342"/>
                      <a:pt x="3854277" y="4832888"/>
                      <a:pt x="3696394" y="4898868"/>
                    </a:cubicBezTo>
                    <a:cubicBezTo>
                      <a:pt x="3538511" y="4964848"/>
                      <a:pt x="3301681" y="4875040"/>
                      <a:pt x="3020292" y="4898868"/>
                    </a:cubicBezTo>
                    <a:cubicBezTo>
                      <a:pt x="2738903" y="4922696"/>
                      <a:pt x="2580305" y="4855385"/>
                      <a:pt x="2466110" y="4898868"/>
                    </a:cubicBezTo>
                    <a:cubicBezTo>
                      <a:pt x="2351915" y="4942351"/>
                      <a:pt x="2081638" y="4879366"/>
                      <a:pt x="1850968" y="4898868"/>
                    </a:cubicBezTo>
                    <a:cubicBezTo>
                      <a:pt x="1620298" y="4918370"/>
                      <a:pt x="1636110" y="4869519"/>
                      <a:pt x="1479666" y="4898868"/>
                    </a:cubicBezTo>
                    <a:cubicBezTo>
                      <a:pt x="1323222" y="4928217"/>
                      <a:pt x="1205188" y="4895982"/>
                      <a:pt x="1047404" y="4898868"/>
                    </a:cubicBezTo>
                    <a:cubicBezTo>
                      <a:pt x="889620" y="4901754"/>
                      <a:pt x="374237" y="4864158"/>
                      <a:pt x="0" y="4898868"/>
                    </a:cubicBezTo>
                    <a:cubicBezTo>
                      <a:pt x="-60637" y="4773801"/>
                      <a:pt x="45881" y="4511168"/>
                      <a:pt x="0" y="4354549"/>
                    </a:cubicBezTo>
                    <a:cubicBezTo>
                      <a:pt x="-45881" y="4197930"/>
                      <a:pt x="53130" y="4107020"/>
                      <a:pt x="0" y="3908208"/>
                    </a:cubicBezTo>
                    <a:cubicBezTo>
                      <a:pt x="-53130" y="3709396"/>
                      <a:pt x="36234" y="3553879"/>
                      <a:pt x="0" y="3461867"/>
                    </a:cubicBezTo>
                    <a:cubicBezTo>
                      <a:pt x="-36234" y="3369855"/>
                      <a:pt x="3547" y="3112424"/>
                      <a:pt x="0" y="2819571"/>
                    </a:cubicBezTo>
                    <a:cubicBezTo>
                      <a:pt x="-3547" y="2526718"/>
                      <a:pt x="50432" y="2470824"/>
                      <a:pt x="0" y="2324241"/>
                    </a:cubicBezTo>
                    <a:cubicBezTo>
                      <a:pt x="-50432" y="2177658"/>
                      <a:pt x="44924" y="2083629"/>
                      <a:pt x="0" y="1926888"/>
                    </a:cubicBezTo>
                    <a:cubicBezTo>
                      <a:pt x="-44924" y="1770147"/>
                      <a:pt x="55597" y="1605372"/>
                      <a:pt x="0" y="1284592"/>
                    </a:cubicBezTo>
                    <a:cubicBezTo>
                      <a:pt x="-55597" y="963812"/>
                      <a:pt x="5612" y="986146"/>
                      <a:pt x="0" y="740273"/>
                    </a:cubicBezTo>
                    <a:cubicBezTo>
                      <a:pt x="-5612" y="494400"/>
                      <a:pt x="34586" y="167490"/>
                      <a:pt x="0" y="0"/>
                    </a:cubicBezTo>
                    <a:close/>
                  </a:path>
                  <a:path w="6096002" h="4898868" stroke="0" extrusionOk="0">
                    <a:moveTo>
                      <a:pt x="0" y="0"/>
                    </a:moveTo>
                    <a:cubicBezTo>
                      <a:pt x="174919" y="-45637"/>
                      <a:pt x="477199" y="4301"/>
                      <a:pt x="615142" y="0"/>
                    </a:cubicBezTo>
                    <a:cubicBezTo>
                      <a:pt x="753085" y="-4301"/>
                      <a:pt x="919709" y="18496"/>
                      <a:pt x="1047404" y="0"/>
                    </a:cubicBezTo>
                    <a:cubicBezTo>
                      <a:pt x="1175099" y="-18496"/>
                      <a:pt x="1363400" y="27027"/>
                      <a:pt x="1479666" y="0"/>
                    </a:cubicBezTo>
                    <a:cubicBezTo>
                      <a:pt x="1595932" y="-27027"/>
                      <a:pt x="1891613" y="11023"/>
                      <a:pt x="2033848" y="0"/>
                    </a:cubicBezTo>
                    <a:cubicBezTo>
                      <a:pt x="2176083" y="-11023"/>
                      <a:pt x="2308125" y="2226"/>
                      <a:pt x="2405150" y="0"/>
                    </a:cubicBezTo>
                    <a:cubicBezTo>
                      <a:pt x="2502175" y="-2226"/>
                      <a:pt x="2747533" y="44005"/>
                      <a:pt x="2837412" y="0"/>
                    </a:cubicBezTo>
                    <a:cubicBezTo>
                      <a:pt x="2927291" y="-44005"/>
                      <a:pt x="3058723" y="13914"/>
                      <a:pt x="3269674" y="0"/>
                    </a:cubicBezTo>
                    <a:cubicBezTo>
                      <a:pt x="3480625" y="-13914"/>
                      <a:pt x="3720154" y="25505"/>
                      <a:pt x="3884816" y="0"/>
                    </a:cubicBezTo>
                    <a:cubicBezTo>
                      <a:pt x="4049478" y="-25505"/>
                      <a:pt x="4276725" y="19764"/>
                      <a:pt x="4560918" y="0"/>
                    </a:cubicBezTo>
                    <a:cubicBezTo>
                      <a:pt x="4845111" y="-19764"/>
                      <a:pt x="4918147" y="4043"/>
                      <a:pt x="5176060" y="0"/>
                    </a:cubicBezTo>
                    <a:cubicBezTo>
                      <a:pt x="5433973" y="-4043"/>
                      <a:pt x="5791669" y="33420"/>
                      <a:pt x="6096002" y="0"/>
                    </a:cubicBezTo>
                    <a:cubicBezTo>
                      <a:pt x="6099635" y="178516"/>
                      <a:pt x="6051831" y="236200"/>
                      <a:pt x="6096002" y="446341"/>
                    </a:cubicBezTo>
                    <a:cubicBezTo>
                      <a:pt x="6140173" y="656482"/>
                      <a:pt x="6054725" y="824562"/>
                      <a:pt x="6096002" y="990660"/>
                    </a:cubicBezTo>
                    <a:cubicBezTo>
                      <a:pt x="6137279" y="1156758"/>
                      <a:pt x="6060020" y="1270012"/>
                      <a:pt x="6096002" y="1437001"/>
                    </a:cubicBezTo>
                    <a:cubicBezTo>
                      <a:pt x="6131984" y="1603990"/>
                      <a:pt x="6049379" y="1844554"/>
                      <a:pt x="6096002" y="2030309"/>
                    </a:cubicBezTo>
                    <a:cubicBezTo>
                      <a:pt x="6142625" y="2216064"/>
                      <a:pt x="6054108" y="2241828"/>
                      <a:pt x="6096002" y="2427661"/>
                    </a:cubicBezTo>
                    <a:cubicBezTo>
                      <a:pt x="6137896" y="2613494"/>
                      <a:pt x="6087461" y="2890166"/>
                      <a:pt x="6096002" y="3020969"/>
                    </a:cubicBezTo>
                    <a:cubicBezTo>
                      <a:pt x="6104543" y="3151772"/>
                      <a:pt x="6044917" y="3445009"/>
                      <a:pt x="6096002" y="3565287"/>
                    </a:cubicBezTo>
                    <a:cubicBezTo>
                      <a:pt x="6147087" y="3685565"/>
                      <a:pt x="6062697" y="3879026"/>
                      <a:pt x="6096002" y="3962640"/>
                    </a:cubicBezTo>
                    <a:cubicBezTo>
                      <a:pt x="6129307" y="4046254"/>
                      <a:pt x="6059308" y="4243228"/>
                      <a:pt x="6096002" y="4408981"/>
                    </a:cubicBezTo>
                    <a:cubicBezTo>
                      <a:pt x="6132696" y="4574734"/>
                      <a:pt x="6041893" y="4787864"/>
                      <a:pt x="6096002" y="4898868"/>
                    </a:cubicBezTo>
                    <a:cubicBezTo>
                      <a:pt x="5879111" y="4918921"/>
                      <a:pt x="5639368" y="4845561"/>
                      <a:pt x="5419900" y="4898868"/>
                    </a:cubicBezTo>
                    <a:cubicBezTo>
                      <a:pt x="5200432" y="4952175"/>
                      <a:pt x="5090997" y="4875301"/>
                      <a:pt x="4804758" y="4898868"/>
                    </a:cubicBezTo>
                    <a:cubicBezTo>
                      <a:pt x="4518519" y="4922435"/>
                      <a:pt x="4531742" y="4872045"/>
                      <a:pt x="4433456" y="4898868"/>
                    </a:cubicBezTo>
                    <a:cubicBezTo>
                      <a:pt x="4335170" y="4925691"/>
                      <a:pt x="3992695" y="4850730"/>
                      <a:pt x="3818314" y="4898868"/>
                    </a:cubicBezTo>
                    <a:cubicBezTo>
                      <a:pt x="3643933" y="4947006"/>
                      <a:pt x="3288962" y="4877760"/>
                      <a:pt x="3142212" y="4898868"/>
                    </a:cubicBezTo>
                    <a:cubicBezTo>
                      <a:pt x="2995462" y="4919976"/>
                      <a:pt x="2850148" y="4887037"/>
                      <a:pt x="2588030" y="4898868"/>
                    </a:cubicBezTo>
                    <a:cubicBezTo>
                      <a:pt x="2325912" y="4910699"/>
                      <a:pt x="2333740" y="4869398"/>
                      <a:pt x="2216728" y="4898868"/>
                    </a:cubicBezTo>
                    <a:cubicBezTo>
                      <a:pt x="2099716" y="4928338"/>
                      <a:pt x="1993482" y="4861625"/>
                      <a:pt x="1784466" y="4898868"/>
                    </a:cubicBezTo>
                    <a:cubicBezTo>
                      <a:pt x="1575450" y="4936111"/>
                      <a:pt x="1595102" y="4876251"/>
                      <a:pt x="1413164" y="4898868"/>
                    </a:cubicBezTo>
                    <a:cubicBezTo>
                      <a:pt x="1231226" y="4921485"/>
                      <a:pt x="1215998" y="4888317"/>
                      <a:pt x="1041862" y="4898868"/>
                    </a:cubicBezTo>
                    <a:cubicBezTo>
                      <a:pt x="867726" y="4909419"/>
                      <a:pt x="603812" y="4855510"/>
                      <a:pt x="487680" y="4898868"/>
                    </a:cubicBezTo>
                    <a:cubicBezTo>
                      <a:pt x="371548" y="4942226"/>
                      <a:pt x="181066" y="4879896"/>
                      <a:pt x="0" y="4898868"/>
                    </a:cubicBezTo>
                    <a:cubicBezTo>
                      <a:pt x="-5842" y="4714057"/>
                      <a:pt x="46674" y="4633365"/>
                      <a:pt x="0" y="4452527"/>
                    </a:cubicBezTo>
                    <a:cubicBezTo>
                      <a:pt x="-46674" y="4271689"/>
                      <a:pt x="69588" y="3950755"/>
                      <a:pt x="0" y="3810231"/>
                    </a:cubicBezTo>
                    <a:cubicBezTo>
                      <a:pt x="-69588" y="3669707"/>
                      <a:pt x="21552" y="3381485"/>
                      <a:pt x="0" y="3265912"/>
                    </a:cubicBezTo>
                    <a:cubicBezTo>
                      <a:pt x="-21552" y="3150339"/>
                      <a:pt x="35886" y="2879889"/>
                      <a:pt x="0" y="2721593"/>
                    </a:cubicBezTo>
                    <a:cubicBezTo>
                      <a:pt x="-35886" y="2563297"/>
                      <a:pt x="5858" y="2331800"/>
                      <a:pt x="0" y="2226263"/>
                    </a:cubicBezTo>
                    <a:cubicBezTo>
                      <a:pt x="-5858" y="2120726"/>
                      <a:pt x="18176" y="1867260"/>
                      <a:pt x="0" y="1681945"/>
                    </a:cubicBezTo>
                    <a:cubicBezTo>
                      <a:pt x="-18176" y="1496630"/>
                      <a:pt x="18803" y="1191264"/>
                      <a:pt x="0" y="1039649"/>
                    </a:cubicBezTo>
                    <a:cubicBezTo>
                      <a:pt x="-18803" y="888034"/>
                      <a:pt x="57799" y="228800"/>
                      <a:pt x="0" y="0"/>
                    </a:cubicBezTo>
                    <a:close/>
                  </a:path>
                </a:pathLst>
              </a:custGeom>
              <a:ln w="28575">
                <a:solidFill>
                  <a:srgbClr val="FFA934"/>
                </a:solidFill>
                <a:extLst>
                  <a:ext uri="{C807C97D-BFC1-408E-A445-0C87EB9F89A2}">
                    <ask:lineSketchStyleProps xmlns:ask="http://schemas.microsoft.com/office/drawing/2018/sketchyshapes" sd="246612607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44A132-5BB9-404B-A210-FB41CE0AD9AF}"/>
                  </a:ext>
                </a:extLst>
              </p:cNvPr>
              <p:cNvSpPr/>
              <p:nvPr/>
            </p:nvSpPr>
            <p:spPr>
              <a:xfrm>
                <a:off x="4612459" y="4564352"/>
                <a:ext cx="550092" cy="278658"/>
              </a:xfrm>
              <a:prstGeom prst="rect">
                <a:avLst/>
              </a:prstGeom>
              <a:solidFill>
                <a:srgbClr val="98A821">
                  <a:alpha val="10196"/>
                </a:srgbClr>
              </a:solidFill>
              <a:ln w="38100">
                <a:solidFill>
                  <a:srgbClr val="98A8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1CFB3F5-03BA-42A6-B7E0-C7E1A8C0EA5A}"/>
                </a:ext>
              </a:extLst>
            </p:cNvPr>
            <p:cNvSpPr/>
            <p:nvPr/>
          </p:nvSpPr>
          <p:spPr>
            <a:xfrm>
              <a:off x="8312727" y="3429000"/>
              <a:ext cx="1968269" cy="431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210E309-116C-423F-BF76-126ACDDC691F}"/>
                </a:ext>
              </a:extLst>
            </p:cNvPr>
            <p:cNvSpPr/>
            <p:nvPr/>
          </p:nvSpPr>
          <p:spPr>
            <a:xfrm>
              <a:off x="7213600" y="2715491"/>
              <a:ext cx="692728" cy="28501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113C5400-FA3B-47FA-BD7B-13255BEE8B9D}"/>
                </a:ext>
              </a:extLst>
            </p:cNvPr>
            <p:cNvCxnSpPr>
              <a:cxnSpLocks/>
            </p:cNvCxnSpPr>
            <p:nvPr/>
          </p:nvCxnSpPr>
          <p:spPr>
            <a:xfrm>
              <a:off x="7980218" y="3016251"/>
              <a:ext cx="812657" cy="34578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96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8A521A5-357C-4CB4-9C9F-2423EED87E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5481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5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5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8A521A5-357C-4CB4-9C9F-2423EED87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548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37B4994D-7566-4B82-A03C-985A2E711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23" y="1471557"/>
            <a:ext cx="8097380" cy="4544059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37AEC8CC-0C66-425A-BE77-FAF6569599D0}"/>
              </a:ext>
            </a:extLst>
          </p:cNvPr>
          <p:cNvSpPr/>
          <p:nvPr/>
        </p:nvSpPr>
        <p:spPr>
          <a:xfrm rot="18976859">
            <a:off x="5115216" y="302604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十字形 6">
            <a:extLst>
              <a:ext uri="{FF2B5EF4-FFF2-40B4-BE49-F238E27FC236}">
                <a16:creationId xmlns:a16="http://schemas.microsoft.com/office/drawing/2014/main" id="{F53A5985-DFE5-41D7-B45A-D18FF634B2F9}"/>
              </a:ext>
            </a:extLst>
          </p:cNvPr>
          <p:cNvSpPr/>
          <p:nvPr/>
        </p:nvSpPr>
        <p:spPr>
          <a:xfrm rot="18976859">
            <a:off x="4398460" y="302604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002FBADF-11D7-4D47-AEF0-0BB1722CA3E8}"/>
              </a:ext>
            </a:extLst>
          </p:cNvPr>
          <p:cNvSpPr/>
          <p:nvPr/>
        </p:nvSpPr>
        <p:spPr>
          <a:xfrm rot="18976859">
            <a:off x="7715541" y="302604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E7AAB4-A349-4399-B821-DEB74B64B34D}"/>
              </a:ext>
            </a:extLst>
          </p:cNvPr>
          <p:cNvSpPr/>
          <p:nvPr/>
        </p:nvSpPr>
        <p:spPr>
          <a:xfrm>
            <a:off x="4013200" y="2114574"/>
            <a:ext cx="1893813" cy="1888727"/>
          </a:xfrm>
          <a:prstGeom prst="rect">
            <a:avLst/>
          </a:prstGeom>
          <a:solidFill>
            <a:srgbClr val="FFA934">
              <a:alpha val="20000"/>
            </a:srgbClr>
          </a:solidFill>
          <a:ln w="28575">
            <a:solidFill>
              <a:srgbClr val="FFA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57A8527-BE96-4639-A99C-99093FCCE1DB}"/>
                  </a:ext>
                </a:extLst>
              </p:cNvPr>
              <p:cNvSpPr txBox="1"/>
              <p:nvPr/>
            </p:nvSpPr>
            <p:spPr>
              <a:xfrm>
                <a:off x="5850383" y="3785201"/>
                <a:ext cx="84050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zh-TW" altLang="en-US" b="1" dirty="0">
                  <a:solidFill>
                    <a:srgbClr val="FFA934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57A8527-BE96-4639-A99C-99093FCCE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383" y="3785201"/>
                <a:ext cx="8405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F3F4BE65-5780-4713-A072-2923FEDB3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4342" y="6086530"/>
                <a:ext cx="6735016" cy="65128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A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FFA934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A93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A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A93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TW" altLang="en-US" dirty="0"/>
                  <a:t> 表示所走到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=2,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zh-TW" altLang="en-US" dirty="0"/>
                  <a:t> 路徑的機率總合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F3F4BE65-5780-4713-A072-2923FEDB3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4342" y="6086530"/>
                <a:ext cx="6735016" cy="651286"/>
              </a:xfrm>
              <a:blipFill>
                <a:blip r:embed="rId5"/>
                <a:stretch>
                  <a:fillRect r="-271" b="-1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>
            <a:extLst>
              <a:ext uri="{FF2B5EF4-FFF2-40B4-BE49-F238E27FC236}">
                <a16:creationId xmlns:a16="http://schemas.microsoft.com/office/drawing/2014/main" id="{C6947800-D8D3-4ACD-8709-5AA989F64AD5}"/>
              </a:ext>
            </a:extLst>
          </p:cNvPr>
          <p:cNvSpPr/>
          <p:nvPr/>
        </p:nvSpPr>
        <p:spPr>
          <a:xfrm>
            <a:off x="4136817" y="2205779"/>
            <a:ext cx="297629" cy="297600"/>
          </a:xfrm>
          <a:custGeom>
            <a:avLst/>
            <a:gdLst>
              <a:gd name="connsiteX0" fmla="*/ 0 w 297629"/>
              <a:gd name="connsiteY0" fmla="*/ 148800 h 297600"/>
              <a:gd name="connsiteX1" fmla="*/ 148815 w 297629"/>
              <a:gd name="connsiteY1" fmla="*/ 0 h 297600"/>
              <a:gd name="connsiteX2" fmla="*/ 297630 w 297629"/>
              <a:gd name="connsiteY2" fmla="*/ 148800 h 297600"/>
              <a:gd name="connsiteX3" fmla="*/ 148815 w 297629"/>
              <a:gd name="connsiteY3" fmla="*/ 297600 h 297600"/>
              <a:gd name="connsiteX4" fmla="*/ 0 w 297629"/>
              <a:gd name="connsiteY4" fmla="*/ 148800 h 2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29" h="297600" extrusionOk="0">
                <a:moveTo>
                  <a:pt x="0" y="148800"/>
                </a:moveTo>
                <a:cubicBezTo>
                  <a:pt x="2472" y="62135"/>
                  <a:pt x="86079" y="-14553"/>
                  <a:pt x="148815" y="0"/>
                </a:cubicBezTo>
                <a:cubicBezTo>
                  <a:pt x="225215" y="12819"/>
                  <a:pt x="311936" y="57247"/>
                  <a:pt x="297630" y="148800"/>
                </a:cubicBezTo>
                <a:cubicBezTo>
                  <a:pt x="282544" y="215077"/>
                  <a:pt x="245716" y="309013"/>
                  <a:pt x="148815" y="297600"/>
                </a:cubicBezTo>
                <a:cubicBezTo>
                  <a:pt x="71566" y="294749"/>
                  <a:pt x="638" y="226368"/>
                  <a:pt x="0" y="148800"/>
                </a:cubicBezTo>
                <a:close/>
              </a:path>
            </a:pathLst>
          </a:custGeom>
          <a:noFill/>
          <a:ln w="28575">
            <a:solidFill>
              <a:srgbClr val="FFA934"/>
            </a:solidFill>
            <a:extLst>
              <a:ext uri="{C807C97D-BFC1-408E-A445-0C87EB9F89A2}">
                <ask:lineSketchStyleProps xmlns:ask="http://schemas.microsoft.com/office/drawing/2018/sketchyshapes" sd="1385198485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0CFC2C6-627B-40D6-9BE6-3F678808D4FB}"/>
              </a:ext>
            </a:extLst>
          </p:cNvPr>
          <p:cNvSpPr/>
          <p:nvPr/>
        </p:nvSpPr>
        <p:spPr>
          <a:xfrm>
            <a:off x="4136817" y="2677111"/>
            <a:ext cx="297629" cy="297600"/>
          </a:xfrm>
          <a:custGeom>
            <a:avLst/>
            <a:gdLst>
              <a:gd name="connsiteX0" fmla="*/ 0 w 297629"/>
              <a:gd name="connsiteY0" fmla="*/ 148800 h 297600"/>
              <a:gd name="connsiteX1" fmla="*/ 148815 w 297629"/>
              <a:gd name="connsiteY1" fmla="*/ 0 h 297600"/>
              <a:gd name="connsiteX2" fmla="*/ 297630 w 297629"/>
              <a:gd name="connsiteY2" fmla="*/ 148800 h 297600"/>
              <a:gd name="connsiteX3" fmla="*/ 148815 w 297629"/>
              <a:gd name="connsiteY3" fmla="*/ 297600 h 297600"/>
              <a:gd name="connsiteX4" fmla="*/ 0 w 297629"/>
              <a:gd name="connsiteY4" fmla="*/ 148800 h 2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29" h="297600" extrusionOk="0">
                <a:moveTo>
                  <a:pt x="0" y="148800"/>
                </a:moveTo>
                <a:cubicBezTo>
                  <a:pt x="18896" y="56539"/>
                  <a:pt x="46112" y="-4785"/>
                  <a:pt x="148815" y="0"/>
                </a:cubicBezTo>
                <a:cubicBezTo>
                  <a:pt x="231807" y="2171"/>
                  <a:pt x="281489" y="51923"/>
                  <a:pt x="297630" y="148800"/>
                </a:cubicBezTo>
                <a:cubicBezTo>
                  <a:pt x="306812" y="230980"/>
                  <a:pt x="232716" y="290185"/>
                  <a:pt x="148815" y="297600"/>
                </a:cubicBezTo>
                <a:cubicBezTo>
                  <a:pt x="58828" y="294301"/>
                  <a:pt x="20852" y="242427"/>
                  <a:pt x="0" y="148800"/>
                </a:cubicBezTo>
                <a:close/>
              </a:path>
            </a:pathLst>
          </a:custGeom>
          <a:noFill/>
          <a:ln w="28575">
            <a:solidFill>
              <a:srgbClr val="FFA934"/>
            </a:solidFill>
            <a:extLst>
              <a:ext uri="{C807C97D-BFC1-408E-A445-0C87EB9F89A2}">
                <ask:lineSketchStyleProps xmlns:ask="http://schemas.microsoft.com/office/drawing/2018/sketchyshapes" sd="376971440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5F3446D5-4C00-4AD6-BFC2-DB47C4B50391}"/>
                  </a:ext>
                </a:extLst>
              </p:cNvPr>
              <p:cNvSpPr txBox="1"/>
              <p:nvPr/>
            </p:nvSpPr>
            <p:spPr>
              <a:xfrm>
                <a:off x="3011413" y="2354579"/>
                <a:ext cx="71476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FFA934"/>
                          </a:solidFill>
                          <a:latin typeface="Cambria Math" panose="02040503050406030204" pitchFamily="18" charset="0"/>
                        </a:rPr>
                        <m:t>𝒔𝒕𝒂𝒓𝒕</m:t>
                      </m:r>
                    </m:oMath>
                  </m:oMathPara>
                </a14:m>
                <a:endParaRPr lang="zh-TW" altLang="en-US" b="1" dirty="0">
                  <a:solidFill>
                    <a:srgbClr val="FFA934"/>
                  </a:solidFill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5F3446D5-4C00-4AD6-BFC2-DB47C4B50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13" y="2354579"/>
                <a:ext cx="714767" cy="369332"/>
              </a:xfrm>
              <a:prstGeom prst="rect">
                <a:avLst/>
              </a:prstGeom>
              <a:blipFill>
                <a:blip r:embed="rId6"/>
                <a:stretch>
                  <a:fillRect r="-3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C27BE15-2C56-431E-A488-A2D5CB446425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 flipV="1">
            <a:off x="3726180" y="2354579"/>
            <a:ext cx="410637" cy="184666"/>
          </a:xfrm>
          <a:prstGeom prst="straightConnector1">
            <a:avLst/>
          </a:prstGeom>
          <a:ln w="19050">
            <a:solidFill>
              <a:srgbClr val="FFA93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757482E-F986-4944-B557-E20B62D661B5}"/>
              </a:ext>
            </a:extLst>
          </p:cNvPr>
          <p:cNvCxnSpPr>
            <a:stCxn id="19" idx="3"/>
            <a:endCxn id="18" idx="2"/>
          </p:cNvCxnSpPr>
          <p:nvPr/>
        </p:nvCxnSpPr>
        <p:spPr>
          <a:xfrm>
            <a:off x="3726180" y="2539245"/>
            <a:ext cx="410637" cy="286666"/>
          </a:xfrm>
          <a:prstGeom prst="straightConnector1">
            <a:avLst/>
          </a:prstGeom>
          <a:ln w="19050">
            <a:solidFill>
              <a:srgbClr val="FFA93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BA542ED4-D24D-442D-937C-89C1C5C75249}"/>
                  </a:ext>
                </a:extLst>
              </p:cNvPr>
              <p:cNvSpPr txBox="1"/>
              <p:nvPr/>
            </p:nvSpPr>
            <p:spPr>
              <a:xfrm>
                <a:off x="5788849" y="2962172"/>
                <a:ext cx="168592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𝑙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′</m:t>
                    </m:r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𝟑𝟑</m:t>
                    </m:r>
                    <m:r>
                      <a:rPr lang="en-US" altLang="zh-TW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′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</m:oMath>
                </a14:m>
                <a:endParaRPr lang="zh-TW" altLang="en-US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BA542ED4-D24D-442D-937C-89C1C5C75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849" y="2962172"/>
                <a:ext cx="168592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>
            <a:extLst>
              <a:ext uri="{FF2B5EF4-FFF2-40B4-BE49-F238E27FC236}">
                <a16:creationId xmlns:a16="http://schemas.microsoft.com/office/drawing/2014/main" id="{84B88176-AD0B-404B-AB02-A0F53FA62AD2}"/>
              </a:ext>
            </a:extLst>
          </p:cNvPr>
          <p:cNvSpPr/>
          <p:nvPr/>
        </p:nvSpPr>
        <p:spPr>
          <a:xfrm>
            <a:off x="5552754" y="3616184"/>
            <a:ext cx="297629" cy="297600"/>
          </a:xfrm>
          <a:custGeom>
            <a:avLst/>
            <a:gdLst>
              <a:gd name="connsiteX0" fmla="*/ 0 w 297629"/>
              <a:gd name="connsiteY0" fmla="*/ 148800 h 297600"/>
              <a:gd name="connsiteX1" fmla="*/ 148815 w 297629"/>
              <a:gd name="connsiteY1" fmla="*/ 0 h 297600"/>
              <a:gd name="connsiteX2" fmla="*/ 297630 w 297629"/>
              <a:gd name="connsiteY2" fmla="*/ 148800 h 297600"/>
              <a:gd name="connsiteX3" fmla="*/ 148815 w 297629"/>
              <a:gd name="connsiteY3" fmla="*/ 297600 h 297600"/>
              <a:gd name="connsiteX4" fmla="*/ 0 w 297629"/>
              <a:gd name="connsiteY4" fmla="*/ 148800 h 2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29" h="297600" extrusionOk="0">
                <a:moveTo>
                  <a:pt x="0" y="148800"/>
                </a:moveTo>
                <a:cubicBezTo>
                  <a:pt x="18896" y="56539"/>
                  <a:pt x="46112" y="-4785"/>
                  <a:pt x="148815" y="0"/>
                </a:cubicBezTo>
                <a:cubicBezTo>
                  <a:pt x="231807" y="2171"/>
                  <a:pt x="281489" y="51923"/>
                  <a:pt x="297630" y="148800"/>
                </a:cubicBezTo>
                <a:cubicBezTo>
                  <a:pt x="306812" y="230980"/>
                  <a:pt x="232716" y="290185"/>
                  <a:pt x="148815" y="297600"/>
                </a:cubicBezTo>
                <a:cubicBezTo>
                  <a:pt x="58828" y="294301"/>
                  <a:pt x="20852" y="242427"/>
                  <a:pt x="0" y="148800"/>
                </a:cubicBezTo>
                <a:close/>
              </a:path>
            </a:pathLst>
          </a:custGeom>
          <a:noFill/>
          <a:ln w="28575">
            <a:solidFill>
              <a:srgbClr val="FFA934"/>
            </a:solidFill>
            <a:extLst>
              <a:ext uri="{C807C97D-BFC1-408E-A445-0C87EB9F89A2}">
                <ask:lineSketchStyleProps xmlns:ask="http://schemas.microsoft.com/office/drawing/2018/sketchyshapes" sd="376971440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5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5" grpId="0" animBg="1"/>
      <p:bldP spid="18" grpId="0" animBg="1"/>
      <p:bldP spid="19" grpId="0"/>
      <p:bldP spid="25" grpId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8A521A5-357C-4CB4-9C9F-2423EED87E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5481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5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5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8A521A5-357C-4CB4-9C9F-2423EED87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548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37B4994D-7566-4B82-A03C-985A2E711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23" y="1471557"/>
            <a:ext cx="8097380" cy="4544059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37AEC8CC-0C66-425A-BE77-FAF6569599D0}"/>
              </a:ext>
            </a:extLst>
          </p:cNvPr>
          <p:cNvSpPr/>
          <p:nvPr/>
        </p:nvSpPr>
        <p:spPr>
          <a:xfrm rot="18976859">
            <a:off x="5115216" y="302604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十字形 6">
            <a:extLst>
              <a:ext uri="{FF2B5EF4-FFF2-40B4-BE49-F238E27FC236}">
                <a16:creationId xmlns:a16="http://schemas.microsoft.com/office/drawing/2014/main" id="{F53A5985-DFE5-41D7-B45A-D18FF634B2F9}"/>
              </a:ext>
            </a:extLst>
          </p:cNvPr>
          <p:cNvSpPr/>
          <p:nvPr/>
        </p:nvSpPr>
        <p:spPr>
          <a:xfrm rot="18976859">
            <a:off x="4398460" y="302604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002FBADF-11D7-4D47-AEF0-0BB1722CA3E8}"/>
              </a:ext>
            </a:extLst>
          </p:cNvPr>
          <p:cNvSpPr/>
          <p:nvPr/>
        </p:nvSpPr>
        <p:spPr>
          <a:xfrm rot="18976859">
            <a:off x="7715541" y="302604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F3F4BE65-5780-4713-A072-2923FEDB3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86482" y="6086530"/>
                <a:ext cx="2465166" cy="65128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A934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334</m:t>
                          </m:r>
                        </m:e>
                        <m:e>
                          <m:r>
                            <a:rPr lang="zh-TW" altLang="en-US" b="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𝛸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A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>
                  <a:solidFill>
                    <a:srgbClr val="FFA934"/>
                  </a:solidFill>
                </a:endParaRPr>
              </a:p>
            </p:txBody>
          </p:sp>
        </mc:Choice>
        <mc:Fallback xmlns="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F3F4BE65-5780-4713-A072-2923FEDB3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6482" y="6086530"/>
                <a:ext cx="2465166" cy="651286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BB4C8576-406F-45DD-AFC1-2494FF8B61E7}"/>
              </a:ext>
            </a:extLst>
          </p:cNvPr>
          <p:cNvSpPr/>
          <p:nvPr/>
        </p:nvSpPr>
        <p:spPr>
          <a:xfrm>
            <a:off x="8779290" y="4480308"/>
            <a:ext cx="421338" cy="437922"/>
          </a:xfrm>
          <a:prstGeom prst="rect">
            <a:avLst/>
          </a:prstGeom>
          <a:solidFill>
            <a:srgbClr val="FFA934">
              <a:alpha val="20000"/>
            </a:srgbClr>
          </a:solidFill>
          <a:ln w="28575">
            <a:solidFill>
              <a:srgbClr val="FFA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AFC8E3C-E5FB-4F2F-8495-0E832F714039}"/>
                  </a:ext>
                </a:extLst>
              </p:cNvPr>
              <p:cNvSpPr txBox="1"/>
              <p:nvPr/>
            </p:nvSpPr>
            <p:spPr>
              <a:xfrm>
                <a:off x="9421967" y="4514603"/>
                <a:ext cx="99093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zh-TW" altLang="en-US" b="1" dirty="0">
                  <a:solidFill>
                    <a:srgbClr val="FFA934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AFC8E3C-E5FB-4F2F-8495-0E832F714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967" y="4514603"/>
                <a:ext cx="9909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9A63EB0-0175-4F63-9932-A08C1D848754}"/>
              </a:ext>
            </a:extLst>
          </p:cNvPr>
          <p:cNvSpPr/>
          <p:nvPr/>
        </p:nvSpPr>
        <p:spPr>
          <a:xfrm>
            <a:off x="8779290" y="4954482"/>
            <a:ext cx="421338" cy="437922"/>
          </a:xfrm>
          <a:prstGeom prst="rect">
            <a:avLst/>
          </a:prstGeom>
          <a:solidFill>
            <a:srgbClr val="FFA934">
              <a:alpha val="20000"/>
            </a:srgbClr>
          </a:solidFill>
          <a:ln w="28575">
            <a:solidFill>
              <a:srgbClr val="FFA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36DD859-0433-4E88-9D83-125850416710}"/>
                  </a:ext>
                </a:extLst>
              </p:cNvPr>
              <p:cNvSpPr txBox="1"/>
              <p:nvPr/>
            </p:nvSpPr>
            <p:spPr>
              <a:xfrm>
                <a:off x="9421967" y="4988777"/>
                <a:ext cx="99093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zh-TW" altLang="en-US" b="1" dirty="0">
                  <a:solidFill>
                    <a:srgbClr val="FFA934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36DD859-0433-4E88-9D83-12585041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967" y="4988777"/>
                <a:ext cx="9909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>
            <a:extLst>
              <a:ext uri="{FF2B5EF4-FFF2-40B4-BE49-F238E27FC236}">
                <a16:creationId xmlns:a16="http://schemas.microsoft.com/office/drawing/2014/main" id="{D322DFF7-2EFC-4AF8-A794-5C4A519323B1}"/>
              </a:ext>
            </a:extLst>
          </p:cNvPr>
          <p:cNvSpPr/>
          <p:nvPr/>
        </p:nvSpPr>
        <p:spPr>
          <a:xfrm>
            <a:off x="4136817" y="2205779"/>
            <a:ext cx="297629" cy="297600"/>
          </a:xfrm>
          <a:custGeom>
            <a:avLst/>
            <a:gdLst>
              <a:gd name="connsiteX0" fmla="*/ 0 w 297629"/>
              <a:gd name="connsiteY0" fmla="*/ 148800 h 297600"/>
              <a:gd name="connsiteX1" fmla="*/ 148815 w 297629"/>
              <a:gd name="connsiteY1" fmla="*/ 0 h 297600"/>
              <a:gd name="connsiteX2" fmla="*/ 297630 w 297629"/>
              <a:gd name="connsiteY2" fmla="*/ 148800 h 297600"/>
              <a:gd name="connsiteX3" fmla="*/ 148815 w 297629"/>
              <a:gd name="connsiteY3" fmla="*/ 297600 h 297600"/>
              <a:gd name="connsiteX4" fmla="*/ 0 w 297629"/>
              <a:gd name="connsiteY4" fmla="*/ 148800 h 2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29" h="297600" extrusionOk="0">
                <a:moveTo>
                  <a:pt x="0" y="148800"/>
                </a:moveTo>
                <a:cubicBezTo>
                  <a:pt x="2472" y="62135"/>
                  <a:pt x="86079" y="-14553"/>
                  <a:pt x="148815" y="0"/>
                </a:cubicBezTo>
                <a:cubicBezTo>
                  <a:pt x="225215" y="12819"/>
                  <a:pt x="311936" y="57247"/>
                  <a:pt x="297630" y="148800"/>
                </a:cubicBezTo>
                <a:cubicBezTo>
                  <a:pt x="282544" y="215077"/>
                  <a:pt x="245716" y="309013"/>
                  <a:pt x="148815" y="297600"/>
                </a:cubicBezTo>
                <a:cubicBezTo>
                  <a:pt x="71566" y="294749"/>
                  <a:pt x="638" y="226368"/>
                  <a:pt x="0" y="148800"/>
                </a:cubicBezTo>
                <a:close/>
              </a:path>
            </a:pathLst>
          </a:custGeom>
          <a:noFill/>
          <a:ln w="28575">
            <a:solidFill>
              <a:srgbClr val="FFA934"/>
            </a:solidFill>
            <a:extLst>
              <a:ext uri="{C807C97D-BFC1-408E-A445-0C87EB9F89A2}">
                <ask:lineSketchStyleProps xmlns:ask="http://schemas.microsoft.com/office/drawing/2018/sketchyshapes" sd="1385198485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0BADC96F-2BED-4BE3-9D4F-5EEDB1A846F4}"/>
              </a:ext>
            </a:extLst>
          </p:cNvPr>
          <p:cNvSpPr/>
          <p:nvPr/>
        </p:nvSpPr>
        <p:spPr>
          <a:xfrm>
            <a:off x="4136817" y="2677111"/>
            <a:ext cx="297629" cy="297600"/>
          </a:xfrm>
          <a:custGeom>
            <a:avLst/>
            <a:gdLst>
              <a:gd name="connsiteX0" fmla="*/ 0 w 297629"/>
              <a:gd name="connsiteY0" fmla="*/ 148800 h 297600"/>
              <a:gd name="connsiteX1" fmla="*/ 148815 w 297629"/>
              <a:gd name="connsiteY1" fmla="*/ 0 h 297600"/>
              <a:gd name="connsiteX2" fmla="*/ 297630 w 297629"/>
              <a:gd name="connsiteY2" fmla="*/ 148800 h 297600"/>
              <a:gd name="connsiteX3" fmla="*/ 148815 w 297629"/>
              <a:gd name="connsiteY3" fmla="*/ 297600 h 297600"/>
              <a:gd name="connsiteX4" fmla="*/ 0 w 297629"/>
              <a:gd name="connsiteY4" fmla="*/ 148800 h 2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29" h="297600" extrusionOk="0">
                <a:moveTo>
                  <a:pt x="0" y="148800"/>
                </a:moveTo>
                <a:cubicBezTo>
                  <a:pt x="18896" y="56539"/>
                  <a:pt x="46112" y="-4785"/>
                  <a:pt x="148815" y="0"/>
                </a:cubicBezTo>
                <a:cubicBezTo>
                  <a:pt x="231807" y="2171"/>
                  <a:pt x="281489" y="51923"/>
                  <a:pt x="297630" y="148800"/>
                </a:cubicBezTo>
                <a:cubicBezTo>
                  <a:pt x="306812" y="230980"/>
                  <a:pt x="232716" y="290185"/>
                  <a:pt x="148815" y="297600"/>
                </a:cubicBezTo>
                <a:cubicBezTo>
                  <a:pt x="58828" y="294301"/>
                  <a:pt x="20852" y="242427"/>
                  <a:pt x="0" y="148800"/>
                </a:cubicBezTo>
                <a:close/>
              </a:path>
            </a:pathLst>
          </a:custGeom>
          <a:noFill/>
          <a:ln w="28575">
            <a:solidFill>
              <a:srgbClr val="FFA934"/>
            </a:solidFill>
            <a:extLst>
              <a:ext uri="{C807C97D-BFC1-408E-A445-0C87EB9F89A2}">
                <ask:lineSketchStyleProps xmlns:ask="http://schemas.microsoft.com/office/drawing/2018/sketchyshapes" sd="376971440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B0DDB9D-598E-40CC-BA05-61295D22905B}"/>
                  </a:ext>
                </a:extLst>
              </p:cNvPr>
              <p:cNvSpPr txBox="1"/>
              <p:nvPr/>
            </p:nvSpPr>
            <p:spPr>
              <a:xfrm>
                <a:off x="3011413" y="2354579"/>
                <a:ext cx="71476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FFA934"/>
                          </a:solidFill>
                          <a:latin typeface="Cambria Math" panose="02040503050406030204" pitchFamily="18" charset="0"/>
                        </a:rPr>
                        <m:t>𝒔𝒕𝒂𝒓𝒕</m:t>
                      </m:r>
                    </m:oMath>
                  </m:oMathPara>
                </a14:m>
                <a:endParaRPr lang="zh-TW" altLang="en-US" b="1" dirty="0">
                  <a:solidFill>
                    <a:srgbClr val="FFA934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B0DDB9D-598E-40CC-BA05-61295D229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13" y="2354579"/>
                <a:ext cx="714767" cy="369332"/>
              </a:xfrm>
              <a:prstGeom prst="rect">
                <a:avLst/>
              </a:prstGeom>
              <a:blipFill>
                <a:blip r:embed="rId7"/>
                <a:stretch>
                  <a:fillRect r="-3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C510E16-689A-4F61-8C11-BF5E810EF281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3726180" y="2354579"/>
            <a:ext cx="410637" cy="184666"/>
          </a:xfrm>
          <a:prstGeom prst="straightConnector1">
            <a:avLst/>
          </a:prstGeom>
          <a:ln w="19050">
            <a:solidFill>
              <a:srgbClr val="FFA93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6319313-7D45-4EC0-B223-66635009CADF}"/>
              </a:ext>
            </a:extLst>
          </p:cNvPr>
          <p:cNvCxnSpPr>
            <a:stCxn id="18" idx="3"/>
            <a:endCxn id="17" idx="2"/>
          </p:cNvCxnSpPr>
          <p:nvPr/>
        </p:nvCxnSpPr>
        <p:spPr>
          <a:xfrm>
            <a:off x="3726180" y="2539245"/>
            <a:ext cx="410637" cy="286666"/>
          </a:xfrm>
          <a:prstGeom prst="straightConnector1">
            <a:avLst/>
          </a:prstGeom>
          <a:ln w="19050">
            <a:solidFill>
              <a:srgbClr val="FFA93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內容版面配置區 2">
                <a:extLst>
                  <a:ext uri="{FF2B5EF4-FFF2-40B4-BE49-F238E27FC236}">
                    <a16:creationId xmlns:a16="http://schemas.microsoft.com/office/drawing/2014/main" id="{57611205-285D-49BE-906E-B27E6F5B2A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56042" y="6086530"/>
                <a:ext cx="3504888" cy="65128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b="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TW" b="0" i="1">
                          <a:solidFill>
                            <a:srgbClr val="FFA93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b="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A934"/>
                  </a:solidFill>
                </a:endParaRPr>
              </a:p>
            </p:txBody>
          </p:sp>
        </mc:Choice>
        <mc:Fallback xmlns="">
          <p:sp>
            <p:nvSpPr>
              <p:cNvPr id="22" name="內容版面配置區 2">
                <a:extLst>
                  <a:ext uri="{FF2B5EF4-FFF2-40B4-BE49-F238E27FC236}">
                    <a16:creationId xmlns:a16="http://schemas.microsoft.com/office/drawing/2014/main" id="{57611205-285D-49BE-906E-B27E6F5B2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042" y="6086530"/>
                <a:ext cx="3504888" cy="6512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7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8A521A5-357C-4CB4-9C9F-2423EED87E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5481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5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5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8A521A5-357C-4CB4-9C9F-2423EED87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548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37B4994D-7566-4B82-A03C-985A2E711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23" y="1471557"/>
            <a:ext cx="8097380" cy="4544059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37AEC8CC-0C66-425A-BE77-FAF6569599D0}"/>
              </a:ext>
            </a:extLst>
          </p:cNvPr>
          <p:cNvSpPr/>
          <p:nvPr/>
        </p:nvSpPr>
        <p:spPr>
          <a:xfrm rot="18976859">
            <a:off x="5115216" y="302604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十字形 6">
            <a:extLst>
              <a:ext uri="{FF2B5EF4-FFF2-40B4-BE49-F238E27FC236}">
                <a16:creationId xmlns:a16="http://schemas.microsoft.com/office/drawing/2014/main" id="{F53A5985-DFE5-41D7-B45A-D18FF634B2F9}"/>
              </a:ext>
            </a:extLst>
          </p:cNvPr>
          <p:cNvSpPr/>
          <p:nvPr/>
        </p:nvSpPr>
        <p:spPr>
          <a:xfrm rot="18976859">
            <a:off x="4398460" y="302604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002FBADF-11D7-4D47-AEF0-0BB1722CA3E8}"/>
              </a:ext>
            </a:extLst>
          </p:cNvPr>
          <p:cNvSpPr/>
          <p:nvPr/>
        </p:nvSpPr>
        <p:spPr>
          <a:xfrm rot="18976859">
            <a:off x="7715541" y="302604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E7AAB4-A349-4399-B821-DEB74B64B34D}"/>
              </a:ext>
            </a:extLst>
          </p:cNvPr>
          <p:cNvSpPr/>
          <p:nvPr/>
        </p:nvSpPr>
        <p:spPr>
          <a:xfrm>
            <a:off x="5485674" y="3539275"/>
            <a:ext cx="3785325" cy="1847168"/>
          </a:xfrm>
          <a:prstGeom prst="rect">
            <a:avLst/>
          </a:prstGeom>
          <a:solidFill>
            <a:srgbClr val="98A821">
              <a:alpha val="20000"/>
            </a:srgbClr>
          </a:solidFill>
          <a:ln w="28575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57A8527-BE96-4639-A99C-99093FCCE1DB}"/>
                  </a:ext>
                </a:extLst>
              </p:cNvPr>
              <p:cNvSpPr txBox="1"/>
              <p:nvPr/>
            </p:nvSpPr>
            <p:spPr>
              <a:xfrm>
                <a:off x="5732968" y="3202994"/>
                <a:ext cx="84050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TW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zh-TW" altLang="en-US" b="1" dirty="0">
                  <a:solidFill>
                    <a:srgbClr val="98A821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57A8527-BE96-4639-A99C-99093FCCE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68" y="3202994"/>
                <a:ext cx="84050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F3F4BE65-5780-4713-A072-2923FEDB3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03063" y="6086530"/>
                <a:ext cx="7522300" cy="65128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98A8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solidFill>
                              <a:srgbClr val="98A82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98A82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98A82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98A82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TW" altLang="en-US" dirty="0"/>
                  <a:t> 表示從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=2,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zh-TW" altLang="en-US" dirty="0"/>
                  <a:t> 開始到路徑結束的機率總合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F3F4BE65-5780-4713-A072-2923FEDB3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3063" y="6086530"/>
                <a:ext cx="7522300" cy="651286"/>
              </a:xfrm>
              <a:blipFill>
                <a:blip r:embed="rId5"/>
                <a:stretch>
                  <a:fillRect l="-324" r="-972" b="-1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橢圓 9">
            <a:extLst>
              <a:ext uri="{FF2B5EF4-FFF2-40B4-BE49-F238E27FC236}">
                <a16:creationId xmlns:a16="http://schemas.microsoft.com/office/drawing/2014/main" id="{9600C115-D2C4-4308-BE78-E5FB812F1373}"/>
              </a:ext>
            </a:extLst>
          </p:cNvPr>
          <p:cNvSpPr/>
          <p:nvPr/>
        </p:nvSpPr>
        <p:spPr>
          <a:xfrm>
            <a:off x="8842067" y="4559641"/>
            <a:ext cx="297629" cy="297600"/>
          </a:xfrm>
          <a:custGeom>
            <a:avLst/>
            <a:gdLst>
              <a:gd name="connsiteX0" fmla="*/ 0 w 297629"/>
              <a:gd name="connsiteY0" fmla="*/ 148800 h 297600"/>
              <a:gd name="connsiteX1" fmla="*/ 148815 w 297629"/>
              <a:gd name="connsiteY1" fmla="*/ 0 h 297600"/>
              <a:gd name="connsiteX2" fmla="*/ 297630 w 297629"/>
              <a:gd name="connsiteY2" fmla="*/ 148800 h 297600"/>
              <a:gd name="connsiteX3" fmla="*/ 148815 w 297629"/>
              <a:gd name="connsiteY3" fmla="*/ 297600 h 297600"/>
              <a:gd name="connsiteX4" fmla="*/ 0 w 297629"/>
              <a:gd name="connsiteY4" fmla="*/ 148800 h 2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29" h="297600" extrusionOk="0">
                <a:moveTo>
                  <a:pt x="0" y="148800"/>
                </a:moveTo>
                <a:cubicBezTo>
                  <a:pt x="2472" y="62135"/>
                  <a:pt x="86079" y="-14553"/>
                  <a:pt x="148815" y="0"/>
                </a:cubicBezTo>
                <a:cubicBezTo>
                  <a:pt x="225215" y="12819"/>
                  <a:pt x="311936" y="57247"/>
                  <a:pt x="297630" y="148800"/>
                </a:cubicBezTo>
                <a:cubicBezTo>
                  <a:pt x="282544" y="215077"/>
                  <a:pt x="245716" y="309013"/>
                  <a:pt x="148815" y="297600"/>
                </a:cubicBezTo>
                <a:cubicBezTo>
                  <a:pt x="71566" y="294749"/>
                  <a:pt x="638" y="226368"/>
                  <a:pt x="0" y="148800"/>
                </a:cubicBezTo>
                <a:close/>
              </a:path>
            </a:pathLst>
          </a:custGeom>
          <a:noFill/>
          <a:ln w="28575">
            <a:solidFill>
              <a:srgbClr val="98A821"/>
            </a:solidFill>
            <a:extLst>
              <a:ext uri="{C807C97D-BFC1-408E-A445-0C87EB9F89A2}">
                <ask:lineSketchStyleProps xmlns:ask="http://schemas.microsoft.com/office/drawing/2018/sketchyshapes" sd="1385198485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8A82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4CB93CC-C37A-4258-85FE-9E0B726377E5}"/>
              </a:ext>
            </a:extLst>
          </p:cNvPr>
          <p:cNvSpPr/>
          <p:nvPr/>
        </p:nvSpPr>
        <p:spPr>
          <a:xfrm>
            <a:off x="8842067" y="5030973"/>
            <a:ext cx="297629" cy="297600"/>
          </a:xfrm>
          <a:custGeom>
            <a:avLst/>
            <a:gdLst>
              <a:gd name="connsiteX0" fmla="*/ 0 w 297629"/>
              <a:gd name="connsiteY0" fmla="*/ 148800 h 297600"/>
              <a:gd name="connsiteX1" fmla="*/ 148815 w 297629"/>
              <a:gd name="connsiteY1" fmla="*/ 0 h 297600"/>
              <a:gd name="connsiteX2" fmla="*/ 297630 w 297629"/>
              <a:gd name="connsiteY2" fmla="*/ 148800 h 297600"/>
              <a:gd name="connsiteX3" fmla="*/ 148815 w 297629"/>
              <a:gd name="connsiteY3" fmla="*/ 297600 h 297600"/>
              <a:gd name="connsiteX4" fmla="*/ 0 w 297629"/>
              <a:gd name="connsiteY4" fmla="*/ 148800 h 2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29" h="297600" extrusionOk="0">
                <a:moveTo>
                  <a:pt x="0" y="148800"/>
                </a:moveTo>
                <a:cubicBezTo>
                  <a:pt x="18896" y="56539"/>
                  <a:pt x="46112" y="-4785"/>
                  <a:pt x="148815" y="0"/>
                </a:cubicBezTo>
                <a:cubicBezTo>
                  <a:pt x="231807" y="2171"/>
                  <a:pt x="281489" y="51923"/>
                  <a:pt x="297630" y="148800"/>
                </a:cubicBezTo>
                <a:cubicBezTo>
                  <a:pt x="306812" y="230980"/>
                  <a:pt x="232716" y="290185"/>
                  <a:pt x="148815" y="297600"/>
                </a:cubicBezTo>
                <a:cubicBezTo>
                  <a:pt x="58828" y="294301"/>
                  <a:pt x="20852" y="242427"/>
                  <a:pt x="0" y="148800"/>
                </a:cubicBezTo>
                <a:close/>
              </a:path>
            </a:pathLst>
          </a:custGeom>
          <a:noFill/>
          <a:ln w="28575">
            <a:solidFill>
              <a:srgbClr val="98A821"/>
            </a:solidFill>
            <a:extLst>
              <a:ext uri="{C807C97D-BFC1-408E-A445-0C87EB9F89A2}">
                <ask:lineSketchStyleProps xmlns:ask="http://schemas.microsoft.com/office/drawing/2018/sketchyshapes" sd="376971440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8A8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D4CC5BD-AFD0-4A1F-81C9-8BB0F5797E0F}"/>
                  </a:ext>
                </a:extLst>
              </p:cNvPr>
              <p:cNvSpPr txBox="1"/>
              <p:nvPr/>
            </p:nvSpPr>
            <p:spPr>
              <a:xfrm>
                <a:off x="9639358" y="4708441"/>
                <a:ext cx="5945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98A821"/>
                          </a:solidFill>
                          <a:latin typeface="Cambria Math" panose="02040503050406030204" pitchFamily="18" charset="0"/>
                        </a:rPr>
                        <m:t>𝒆𝒏𝒅</m:t>
                      </m:r>
                    </m:oMath>
                  </m:oMathPara>
                </a14:m>
                <a:endParaRPr lang="zh-TW" altLang="en-US" b="1" dirty="0">
                  <a:solidFill>
                    <a:srgbClr val="98A821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D4CC5BD-AFD0-4A1F-81C9-8BB0F579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58" y="4708441"/>
                <a:ext cx="594502" cy="369332"/>
              </a:xfrm>
              <a:prstGeom prst="rect">
                <a:avLst/>
              </a:prstGeom>
              <a:blipFill>
                <a:blip r:embed="rId6"/>
                <a:stretch>
                  <a:fillRect r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42BC768-AFC8-4C52-9D86-1975A7A63127}"/>
              </a:ext>
            </a:extLst>
          </p:cNvPr>
          <p:cNvCxnSpPr>
            <a:cxnSpLocks/>
            <a:stCxn id="13" idx="1"/>
            <a:endCxn id="10" idx="6"/>
          </p:cNvCxnSpPr>
          <p:nvPr/>
        </p:nvCxnSpPr>
        <p:spPr>
          <a:xfrm flipH="1" flipV="1">
            <a:off x="9139696" y="4708441"/>
            <a:ext cx="499662" cy="184666"/>
          </a:xfrm>
          <a:prstGeom prst="straightConnector1">
            <a:avLst/>
          </a:prstGeom>
          <a:ln w="19050">
            <a:solidFill>
              <a:srgbClr val="98A82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A48B310-F45A-44E3-9513-D952E51A3618}"/>
              </a:ext>
            </a:extLst>
          </p:cNvPr>
          <p:cNvCxnSpPr>
            <a:cxnSpLocks/>
            <a:stCxn id="13" idx="1"/>
            <a:endCxn id="11" idx="6"/>
          </p:cNvCxnSpPr>
          <p:nvPr/>
        </p:nvCxnSpPr>
        <p:spPr>
          <a:xfrm flipH="1">
            <a:off x="9139696" y="4893107"/>
            <a:ext cx="499662" cy="286666"/>
          </a:xfrm>
          <a:prstGeom prst="straightConnector1">
            <a:avLst/>
          </a:prstGeom>
          <a:ln w="19050">
            <a:solidFill>
              <a:srgbClr val="98A82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ED00C9E6-E59C-4E16-AC9D-9AB7989B746B}"/>
              </a:ext>
            </a:extLst>
          </p:cNvPr>
          <p:cNvSpPr/>
          <p:nvPr/>
        </p:nvSpPr>
        <p:spPr>
          <a:xfrm>
            <a:off x="5550762" y="3622653"/>
            <a:ext cx="297629" cy="297600"/>
          </a:xfrm>
          <a:custGeom>
            <a:avLst/>
            <a:gdLst>
              <a:gd name="connsiteX0" fmla="*/ 0 w 297629"/>
              <a:gd name="connsiteY0" fmla="*/ 148800 h 297600"/>
              <a:gd name="connsiteX1" fmla="*/ 148815 w 297629"/>
              <a:gd name="connsiteY1" fmla="*/ 0 h 297600"/>
              <a:gd name="connsiteX2" fmla="*/ 297630 w 297629"/>
              <a:gd name="connsiteY2" fmla="*/ 148800 h 297600"/>
              <a:gd name="connsiteX3" fmla="*/ 148815 w 297629"/>
              <a:gd name="connsiteY3" fmla="*/ 297600 h 297600"/>
              <a:gd name="connsiteX4" fmla="*/ 0 w 297629"/>
              <a:gd name="connsiteY4" fmla="*/ 148800 h 2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29" h="297600" extrusionOk="0">
                <a:moveTo>
                  <a:pt x="0" y="148800"/>
                </a:moveTo>
                <a:cubicBezTo>
                  <a:pt x="18896" y="56539"/>
                  <a:pt x="46112" y="-4785"/>
                  <a:pt x="148815" y="0"/>
                </a:cubicBezTo>
                <a:cubicBezTo>
                  <a:pt x="231807" y="2171"/>
                  <a:pt x="281489" y="51923"/>
                  <a:pt x="297630" y="148800"/>
                </a:cubicBezTo>
                <a:cubicBezTo>
                  <a:pt x="306812" y="230980"/>
                  <a:pt x="232716" y="290185"/>
                  <a:pt x="148815" y="297600"/>
                </a:cubicBezTo>
                <a:cubicBezTo>
                  <a:pt x="58828" y="294301"/>
                  <a:pt x="20852" y="242427"/>
                  <a:pt x="0" y="148800"/>
                </a:cubicBezTo>
                <a:close/>
              </a:path>
            </a:pathLst>
          </a:custGeom>
          <a:noFill/>
          <a:ln w="28575">
            <a:solidFill>
              <a:srgbClr val="98A821"/>
            </a:solidFill>
            <a:extLst>
              <a:ext uri="{C807C97D-BFC1-408E-A445-0C87EB9F89A2}">
                <ask:lineSketchStyleProps xmlns:ask="http://schemas.microsoft.com/office/drawing/2018/sketchyshapes" sd="376971440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8A8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4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 animBg="1"/>
      <p:bldP spid="11" grpId="0" animBg="1"/>
      <p:bldP spid="13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46D85-AAE0-4CBA-BAEE-9829F821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ASR 19’Interspeech [</a:t>
            </a:r>
            <a:r>
              <a:rPr lang="en-US" altLang="zh-TW" dirty="0">
                <a:hlinkClick r:id="rId2"/>
              </a:rPr>
              <a:t>Hungyi Lee</a:t>
            </a:r>
            <a:r>
              <a:rPr lang="en-US" altLang="zh-TW" dirty="0"/>
              <a:t>]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BF0853-FCF5-46E3-9631-6A699360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053" y="1690688"/>
            <a:ext cx="6382592" cy="48388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C45122F-A178-46C9-A473-4ECBA701AC84}"/>
              </a:ext>
            </a:extLst>
          </p:cNvPr>
          <p:cNvSpPr/>
          <p:nvPr/>
        </p:nvSpPr>
        <p:spPr>
          <a:xfrm>
            <a:off x="5735642" y="3685524"/>
            <a:ext cx="1757779" cy="1613009"/>
          </a:xfrm>
          <a:prstGeom prst="rect">
            <a:avLst/>
          </a:prstGeom>
          <a:solidFill>
            <a:srgbClr val="98A821">
              <a:alpha val="10196"/>
            </a:srgbClr>
          </a:solidFill>
          <a:ln w="38100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98E265E-8632-4394-8BC5-E5A130155FF3}"/>
              </a:ext>
            </a:extLst>
          </p:cNvPr>
          <p:cNvSpPr txBox="1"/>
          <p:nvPr/>
        </p:nvSpPr>
        <p:spPr>
          <a:xfrm>
            <a:off x="8690498" y="4261195"/>
            <a:ext cx="25396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solidFill>
                  <a:srgbClr val="98A821"/>
                </a:solidFill>
              </a:rPr>
              <a:t>End-to-end System</a:t>
            </a:r>
            <a:endParaRPr lang="zh-TW" altLang="en-US" sz="2400" dirty="0">
              <a:solidFill>
                <a:srgbClr val="98A82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8E65D21-C6FF-441B-AAED-6FC40F75478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493421" y="4492029"/>
            <a:ext cx="1197077" cy="0"/>
          </a:xfrm>
          <a:prstGeom prst="straightConnector1">
            <a:avLst/>
          </a:prstGeom>
          <a:ln w="28575">
            <a:solidFill>
              <a:srgbClr val="98A82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42E024D-DB35-451F-91B3-D7DB0242CD37}"/>
              </a:ext>
            </a:extLst>
          </p:cNvPr>
          <p:cNvSpPr/>
          <p:nvPr/>
        </p:nvSpPr>
        <p:spPr>
          <a:xfrm>
            <a:off x="5735642" y="5371478"/>
            <a:ext cx="1757779" cy="278658"/>
          </a:xfrm>
          <a:prstGeom prst="rect">
            <a:avLst/>
          </a:prstGeom>
          <a:solidFill>
            <a:srgbClr val="98A821">
              <a:alpha val="10196"/>
            </a:srgbClr>
          </a:solidFill>
          <a:ln w="38100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87771A-4D23-4338-89C0-D2C9BCFF17E1}"/>
              </a:ext>
            </a:extLst>
          </p:cNvPr>
          <p:cNvSpPr txBox="1"/>
          <p:nvPr/>
        </p:nvSpPr>
        <p:spPr>
          <a:xfrm>
            <a:off x="8690498" y="5279973"/>
            <a:ext cx="8980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solidFill>
                  <a:srgbClr val="98A821"/>
                </a:solidFill>
              </a:rPr>
              <a:t>Kaldi</a:t>
            </a:r>
            <a:endParaRPr lang="zh-TW" altLang="en-US" sz="2400" dirty="0">
              <a:solidFill>
                <a:srgbClr val="98A82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25C944C-6DDE-4EFB-B1BD-E0D9F403E7D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493421" y="5510807"/>
            <a:ext cx="1197077" cy="0"/>
          </a:xfrm>
          <a:prstGeom prst="straightConnector1">
            <a:avLst/>
          </a:prstGeom>
          <a:ln w="28575">
            <a:solidFill>
              <a:srgbClr val="98A82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4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8A521A5-357C-4CB4-9C9F-2423EED87E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5481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5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54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sz="54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08A521A5-357C-4CB4-9C9F-2423EED87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548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37B4994D-7566-4B82-A03C-985A2E711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23" y="1471557"/>
            <a:ext cx="8097380" cy="4544059"/>
          </a:xfrm>
          <a:prstGeom prst="rect">
            <a:avLst/>
          </a:prstGeom>
        </p:spPr>
      </p:pic>
      <p:sp>
        <p:nvSpPr>
          <p:cNvPr id="5" name="十字形 4">
            <a:extLst>
              <a:ext uri="{FF2B5EF4-FFF2-40B4-BE49-F238E27FC236}">
                <a16:creationId xmlns:a16="http://schemas.microsoft.com/office/drawing/2014/main" id="{37AEC8CC-0C66-425A-BE77-FAF6569599D0}"/>
              </a:ext>
            </a:extLst>
          </p:cNvPr>
          <p:cNvSpPr/>
          <p:nvPr/>
        </p:nvSpPr>
        <p:spPr>
          <a:xfrm rot="18976859">
            <a:off x="5115216" y="302604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十字形 6">
            <a:extLst>
              <a:ext uri="{FF2B5EF4-FFF2-40B4-BE49-F238E27FC236}">
                <a16:creationId xmlns:a16="http://schemas.microsoft.com/office/drawing/2014/main" id="{F53A5985-DFE5-41D7-B45A-D18FF634B2F9}"/>
              </a:ext>
            </a:extLst>
          </p:cNvPr>
          <p:cNvSpPr/>
          <p:nvPr/>
        </p:nvSpPr>
        <p:spPr>
          <a:xfrm rot="18976859">
            <a:off x="4398460" y="302604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十字形 7">
            <a:extLst>
              <a:ext uri="{FF2B5EF4-FFF2-40B4-BE49-F238E27FC236}">
                <a16:creationId xmlns:a16="http://schemas.microsoft.com/office/drawing/2014/main" id="{002FBADF-11D7-4D47-AEF0-0BB1722CA3E8}"/>
              </a:ext>
            </a:extLst>
          </p:cNvPr>
          <p:cNvSpPr/>
          <p:nvPr/>
        </p:nvSpPr>
        <p:spPr>
          <a:xfrm rot="18976859">
            <a:off x="7715541" y="302604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E7AAB4-A349-4399-B821-DEB74B64B34D}"/>
              </a:ext>
            </a:extLst>
          </p:cNvPr>
          <p:cNvSpPr/>
          <p:nvPr/>
        </p:nvSpPr>
        <p:spPr>
          <a:xfrm>
            <a:off x="4082599" y="2118847"/>
            <a:ext cx="421338" cy="464026"/>
          </a:xfrm>
          <a:prstGeom prst="rect">
            <a:avLst/>
          </a:prstGeom>
          <a:solidFill>
            <a:srgbClr val="98A821">
              <a:alpha val="20000"/>
            </a:srgbClr>
          </a:solidFill>
          <a:ln w="28575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57A8527-BE96-4639-A99C-99093FCCE1DB}"/>
                  </a:ext>
                </a:extLst>
              </p:cNvPr>
              <p:cNvSpPr txBox="1"/>
              <p:nvPr/>
            </p:nvSpPr>
            <p:spPr>
              <a:xfrm>
                <a:off x="3217105" y="2157316"/>
                <a:ext cx="84050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TW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TW" altLang="en-US" b="1" dirty="0">
                  <a:solidFill>
                    <a:srgbClr val="98A821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57A8527-BE96-4639-A99C-99093FCCE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05" y="2157316"/>
                <a:ext cx="840509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橢圓 9">
            <a:extLst>
              <a:ext uri="{FF2B5EF4-FFF2-40B4-BE49-F238E27FC236}">
                <a16:creationId xmlns:a16="http://schemas.microsoft.com/office/drawing/2014/main" id="{9600C115-D2C4-4308-BE78-E5FB812F1373}"/>
              </a:ext>
            </a:extLst>
          </p:cNvPr>
          <p:cNvSpPr/>
          <p:nvPr/>
        </p:nvSpPr>
        <p:spPr>
          <a:xfrm>
            <a:off x="8842067" y="4559641"/>
            <a:ext cx="297629" cy="297600"/>
          </a:xfrm>
          <a:custGeom>
            <a:avLst/>
            <a:gdLst>
              <a:gd name="connsiteX0" fmla="*/ 0 w 297629"/>
              <a:gd name="connsiteY0" fmla="*/ 148800 h 297600"/>
              <a:gd name="connsiteX1" fmla="*/ 148815 w 297629"/>
              <a:gd name="connsiteY1" fmla="*/ 0 h 297600"/>
              <a:gd name="connsiteX2" fmla="*/ 297630 w 297629"/>
              <a:gd name="connsiteY2" fmla="*/ 148800 h 297600"/>
              <a:gd name="connsiteX3" fmla="*/ 148815 w 297629"/>
              <a:gd name="connsiteY3" fmla="*/ 297600 h 297600"/>
              <a:gd name="connsiteX4" fmla="*/ 0 w 297629"/>
              <a:gd name="connsiteY4" fmla="*/ 148800 h 2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29" h="297600" extrusionOk="0">
                <a:moveTo>
                  <a:pt x="0" y="148800"/>
                </a:moveTo>
                <a:cubicBezTo>
                  <a:pt x="2472" y="62135"/>
                  <a:pt x="86079" y="-14553"/>
                  <a:pt x="148815" y="0"/>
                </a:cubicBezTo>
                <a:cubicBezTo>
                  <a:pt x="225215" y="12819"/>
                  <a:pt x="311936" y="57247"/>
                  <a:pt x="297630" y="148800"/>
                </a:cubicBezTo>
                <a:cubicBezTo>
                  <a:pt x="282544" y="215077"/>
                  <a:pt x="245716" y="309013"/>
                  <a:pt x="148815" y="297600"/>
                </a:cubicBezTo>
                <a:cubicBezTo>
                  <a:pt x="71566" y="294749"/>
                  <a:pt x="638" y="226368"/>
                  <a:pt x="0" y="148800"/>
                </a:cubicBezTo>
                <a:close/>
              </a:path>
            </a:pathLst>
          </a:custGeom>
          <a:noFill/>
          <a:ln w="28575">
            <a:solidFill>
              <a:srgbClr val="98A821"/>
            </a:solidFill>
            <a:extLst>
              <a:ext uri="{C807C97D-BFC1-408E-A445-0C87EB9F89A2}">
                <ask:lineSketchStyleProps xmlns:ask="http://schemas.microsoft.com/office/drawing/2018/sketchyshapes" sd="1385198485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8A82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4CB93CC-C37A-4258-85FE-9E0B726377E5}"/>
              </a:ext>
            </a:extLst>
          </p:cNvPr>
          <p:cNvSpPr/>
          <p:nvPr/>
        </p:nvSpPr>
        <p:spPr>
          <a:xfrm>
            <a:off x="8842067" y="5030973"/>
            <a:ext cx="297629" cy="297600"/>
          </a:xfrm>
          <a:custGeom>
            <a:avLst/>
            <a:gdLst>
              <a:gd name="connsiteX0" fmla="*/ 0 w 297629"/>
              <a:gd name="connsiteY0" fmla="*/ 148800 h 297600"/>
              <a:gd name="connsiteX1" fmla="*/ 148815 w 297629"/>
              <a:gd name="connsiteY1" fmla="*/ 0 h 297600"/>
              <a:gd name="connsiteX2" fmla="*/ 297630 w 297629"/>
              <a:gd name="connsiteY2" fmla="*/ 148800 h 297600"/>
              <a:gd name="connsiteX3" fmla="*/ 148815 w 297629"/>
              <a:gd name="connsiteY3" fmla="*/ 297600 h 297600"/>
              <a:gd name="connsiteX4" fmla="*/ 0 w 297629"/>
              <a:gd name="connsiteY4" fmla="*/ 148800 h 2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29" h="297600" extrusionOk="0">
                <a:moveTo>
                  <a:pt x="0" y="148800"/>
                </a:moveTo>
                <a:cubicBezTo>
                  <a:pt x="18896" y="56539"/>
                  <a:pt x="46112" y="-4785"/>
                  <a:pt x="148815" y="0"/>
                </a:cubicBezTo>
                <a:cubicBezTo>
                  <a:pt x="231807" y="2171"/>
                  <a:pt x="281489" y="51923"/>
                  <a:pt x="297630" y="148800"/>
                </a:cubicBezTo>
                <a:cubicBezTo>
                  <a:pt x="306812" y="230980"/>
                  <a:pt x="232716" y="290185"/>
                  <a:pt x="148815" y="297600"/>
                </a:cubicBezTo>
                <a:cubicBezTo>
                  <a:pt x="58828" y="294301"/>
                  <a:pt x="20852" y="242427"/>
                  <a:pt x="0" y="148800"/>
                </a:cubicBezTo>
                <a:close/>
              </a:path>
            </a:pathLst>
          </a:custGeom>
          <a:noFill/>
          <a:ln w="28575">
            <a:solidFill>
              <a:srgbClr val="98A821"/>
            </a:solidFill>
            <a:extLst>
              <a:ext uri="{C807C97D-BFC1-408E-A445-0C87EB9F89A2}">
                <ask:lineSketchStyleProps xmlns:ask="http://schemas.microsoft.com/office/drawing/2018/sketchyshapes" sd="376971440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8A8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D4CC5BD-AFD0-4A1F-81C9-8BB0F5797E0F}"/>
                  </a:ext>
                </a:extLst>
              </p:cNvPr>
              <p:cNvSpPr txBox="1"/>
              <p:nvPr/>
            </p:nvSpPr>
            <p:spPr>
              <a:xfrm>
                <a:off x="9639358" y="4708441"/>
                <a:ext cx="5945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98A821"/>
                          </a:solidFill>
                          <a:latin typeface="Cambria Math" panose="02040503050406030204" pitchFamily="18" charset="0"/>
                        </a:rPr>
                        <m:t>𝒆𝒏𝒅</m:t>
                      </m:r>
                    </m:oMath>
                  </m:oMathPara>
                </a14:m>
                <a:endParaRPr lang="zh-TW" altLang="en-US" b="1" dirty="0">
                  <a:solidFill>
                    <a:srgbClr val="98A821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D4CC5BD-AFD0-4A1F-81C9-8BB0F579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58" y="4708441"/>
                <a:ext cx="594502" cy="369332"/>
              </a:xfrm>
              <a:prstGeom prst="rect">
                <a:avLst/>
              </a:prstGeom>
              <a:blipFill>
                <a:blip r:embed="rId5"/>
                <a:stretch>
                  <a:fillRect r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42BC768-AFC8-4C52-9D86-1975A7A63127}"/>
              </a:ext>
            </a:extLst>
          </p:cNvPr>
          <p:cNvCxnSpPr>
            <a:cxnSpLocks/>
            <a:stCxn id="13" idx="1"/>
            <a:endCxn id="10" idx="6"/>
          </p:cNvCxnSpPr>
          <p:nvPr/>
        </p:nvCxnSpPr>
        <p:spPr>
          <a:xfrm flipH="1" flipV="1">
            <a:off x="9139696" y="4708441"/>
            <a:ext cx="499662" cy="184666"/>
          </a:xfrm>
          <a:prstGeom prst="straightConnector1">
            <a:avLst/>
          </a:prstGeom>
          <a:ln w="19050">
            <a:solidFill>
              <a:srgbClr val="98A82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A48B310-F45A-44E3-9513-D952E51A3618}"/>
              </a:ext>
            </a:extLst>
          </p:cNvPr>
          <p:cNvCxnSpPr>
            <a:cxnSpLocks/>
            <a:stCxn id="13" idx="1"/>
            <a:endCxn id="11" idx="6"/>
          </p:cNvCxnSpPr>
          <p:nvPr/>
        </p:nvCxnSpPr>
        <p:spPr>
          <a:xfrm flipH="1">
            <a:off x="9139696" y="4893107"/>
            <a:ext cx="499662" cy="286666"/>
          </a:xfrm>
          <a:prstGeom prst="straightConnector1">
            <a:avLst/>
          </a:prstGeom>
          <a:ln w="19050">
            <a:solidFill>
              <a:srgbClr val="98A82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內容版面配置區 2">
                <a:extLst>
                  <a:ext uri="{FF2B5EF4-FFF2-40B4-BE49-F238E27FC236}">
                    <a16:creationId xmlns:a16="http://schemas.microsoft.com/office/drawing/2014/main" id="{74519DAA-C2AF-4C47-99F4-9028F930B8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6179" y="6086530"/>
                <a:ext cx="5622007" cy="65128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98A82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334</m:t>
                          </m:r>
                        </m:e>
                        <m:e>
                          <m:r>
                            <a:rPr lang="zh-TW" altLang="en-US" b="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𝛸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98A82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b="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b="0" i="1">
                          <a:solidFill>
                            <a:srgbClr val="98A82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b="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98A821"/>
                  </a:solidFill>
                </a:endParaRPr>
              </a:p>
            </p:txBody>
          </p:sp>
        </mc:Choice>
        <mc:Fallback xmlns="">
          <p:sp>
            <p:nvSpPr>
              <p:cNvPr id="17" name="內容版面配置區 2">
                <a:extLst>
                  <a:ext uri="{FF2B5EF4-FFF2-40B4-BE49-F238E27FC236}">
                    <a16:creationId xmlns:a16="http://schemas.microsoft.com/office/drawing/2014/main" id="{74519DAA-C2AF-4C47-99F4-9028F930B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79" y="6086530"/>
                <a:ext cx="5622007" cy="651286"/>
              </a:xfrm>
              <a:prstGeom prst="rect">
                <a:avLst/>
              </a:prstGeom>
              <a:blipFill>
                <a:blip r:embed="rId6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F4329D84-63D2-47BD-B7CC-185D16383D51}"/>
              </a:ext>
            </a:extLst>
          </p:cNvPr>
          <p:cNvSpPr/>
          <p:nvPr/>
        </p:nvSpPr>
        <p:spPr>
          <a:xfrm>
            <a:off x="4082599" y="2598634"/>
            <a:ext cx="421338" cy="464026"/>
          </a:xfrm>
          <a:prstGeom prst="rect">
            <a:avLst/>
          </a:prstGeom>
          <a:solidFill>
            <a:srgbClr val="98A821">
              <a:alpha val="20000"/>
            </a:srgbClr>
          </a:solidFill>
          <a:ln w="28575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A3A5DB67-1081-4D9E-A6D1-35C63FA9E1F3}"/>
                  </a:ext>
                </a:extLst>
              </p:cNvPr>
              <p:cNvSpPr txBox="1"/>
              <p:nvPr/>
            </p:nvSpPr>
            <p:spPr>
              <a:xfrm>
                <a:off x="3217105" y="2637103"/>
                <a:ext cx="84050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TW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TW" altLang="en-US" b="1" dirty="0">
                  <a:solidFill>
                    <a:srgbClr val="98A82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A3A5DB67-1081-4D9E-A6D1-35C63FA9E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05" y="2637103"/>
                <a:ext cx="84050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9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B34CD6-50FD-4F09-96F2-6A0C123716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106067" y="1520069"/>
            <a:ext cx="7659292" cy="38178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6543D1E-C169-45BC-9440-F9D47110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Forward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3A065B-5AD9-4316-B6A6-FDBB91B9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24" y="2670835"/>
            <a:ext cx="4858428" cy="3972479"/>
          </a:xfrm>
          <a:custGeom>
            <a:avLst/>
            <a:gdLst>
              <a:gd name="connsiteX0" fmla="*/ 0 w 4858428"/>
              <a:gd name="connsiteY0" fmla="*/ 0 h 3972479"/>
              <a:gd name="connsiteX1" fmla="*/ 588410 w 4858428"/>
              <a:gd name="connsiteY1" fmla="*/ 0 h 3972479"/>
              <a:gd name="connsiteX2" fmla="*/ 1225404 w 4858428"/>
              <a:gd name="connsiteY2" fmla="*/ 0 h 3972479"/>
              <a:gd name="connsiteX3" fmla="*/ 1765229 w 4858428"/>
              <a:gd name="connsiteY3" fmla="*/ 0 h 3972479"/>
              <a:gd name="connsiteX4" fmla="*/ 2159301 w 4858428"/>
              <a:gd name="connsiteY4" fmla="*/ 0 h 3972479"/>
              <a:gd name="connsiteX5" fmla="*/ 2553374 w 4858428"/>
              <a:gd name="connsiteY5" fmla="*/ 0 h 3972479"/>
              <a:gd name="connsiteX6" fmla="*/ 2996031 w 4858428"/>
              <a:gd name="connsiteY6" fmla="*/ 0 h 3972479"/>
              <a:gd name="connsiteX7" fmla="*/ 3487272 w 4858428"/>
              <a:gd name="connsiteY7" fmla="*/ 0 h 3972479"/>
              <a:gd name="connsiteX8" fmla="*/ 4124266 w 4858428"/>
              <a:gd name="connsiteY8" fmla="*/ 0 h 3972479"/>
              <a:gd name="connsiteX9" fmla="*/ 4858428 w 4858428"/>
              <a:gd name="connsiteY9" fmla="*/ 0 h 3972479"/>
              <a:gd name="connsiteX10" fmla="*/ 4858428 w 4858428"/>
              <a:gd name="connsiteY10" fmla="*/ 646947 h 3972479"/>
              <a:gd name="connsiteX11" fmla="*/ 4858428 w 4858428"/>
              <a:gd name="connsiteY11" fmla="*/ 1214444 h 3972479"/>
              <a:gd name="connsiteX12" fmla="*/ 4858428 w 4858428"/>
              <a:gd name="connsiteY12" fmla="*/ 1662766 h 3972479"/>
              <a:gd name="connsiteX13" fmla="*/ 4858428 w 4858428"/>
              <a:gd name="connsiteY13" fmla="*/ 2111089 h 3972479"/>
              <a:gd name="connsiteX14" fmla="*/ 4858428 w 4858428"/>
              <a:gd name="connsiteY14" fmla="*/ 2718311 h 3972479"/>
              <a:gd name="connsiteX15" fmla="*/ 4858428 w 4858428"/>
              <a:gd name="connsiteY15" fmla="*/ 3166633 h 3972479"/>
              <a:gd name="connsiteX16" fmla="*/ 4858428 w 4858428"/>
              <a:gd name="connsiteY16" fmla="*/ 3972479 h 3972479"/>
              <a:gd name="connsiteX17" fmla="*/ 4318603 w 4858428"/>
              <a:gd name="connsiteY17" fmla="*/ 3972479 h 3972479"/>
              <a:gd name="connsiteX18" fmla="*/ 3778777 w 4858428"/>
              <a:gd name="connsiteY18" fmla="*/ 3972479 h 3972479"/>
              <a:gd name="connsiteX19" fmla="*/ 3336121 w 4858428"/>
              <a:gd name="connsiteY19" fmla="*/ 3972479 h 3972479"/>
              <a:gd name="connsiteX20" fmla="*/ 2844880 w 4858428"/>
              <a:gd name="connsiteY20" fmla="*/ 3972479 h 3972479"/>
              <a:gd name="connsiteX21" fmla="*/ 2450807 w 4858428"/>
              <a:gd name="connsiteY21" fmla="*/ 3972479 h 3972479"/>
              <a:gd name="connsiteX22" fmla="*/ 1910982 w 4858428"/>
              <a:gd name="connsiteY22" fmla="*/ 3972479 h 3972479"/>
              <a:gd name="connsiteX23" fmla="*/ 1419741 w 4858428"/>
              <a:gd name="connsiteY23" fmla="*/ 3972479 h 3972479"/>
              <a:gd name="connsiteX24" fmla="*/ 1025668 w 4858428"/>
              <a:gd name="connsiteY24" fmla="*/ 3972479 h 3972479"/>
              <a:gd name="connsiteX25" fmla="*/ 583011 w 4858428"/>
              <a:gd name="connsiteY25" fmla="*/ 3972479 h 3972479"/>
              <a:gd name="connsiteX26" fmla="*/ 0 w 4858428"/>
              <a:gd name="connsiteY26" fmla="*/ 3972479 h 3972479"/>
              <a:gd name="connsiteX27" fmla="*/ 0 w 4858428"/>
              <a:gd name="connsiteY27" fmla="*/ 3404982 h 3972479"/>
              <a:gd name="connsiteX28" fmla="*/ 0 w 4858428"/>
              <a:gd name="connsiteY28" fmla="*/ 2956659 h 3972479"/>
              <a:gd name="connsiteX29" fmla="*/ 0 w 4858428"/>
              <a:gd name="connsiteY29" fmla="*/ 2468612 h 3972479"/>
              <a:gd name="connsiteX30" fmla="*/ 0 w 4858428"/>
              <a:gd name="connsiteY30" fmla="*/ 1821665 h 3972479"/>
              <a:gd name="connsiteX31" fmla="*/ 0 w 4858428"/>
              <a:gd name="connsiteY31" fmla="*/ 1174719 h 3972479"/>
              <a:gd name="connsiteX32" fmla="*/ 0 w 4858428"/>
              <a:gd name="connsiteY32" fmla="*/ 686671 h 3972479"/>
              <a:gd name="connsiteX33" fmla="*/ 0 w 4858428"/>
              <a:gd name="connsiteY33" fmla="*/ 0 h 3972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58428" h="3972479" fill="none" extrusionOk="0">
                <a:moveTo>
                  <a:pt x="0" y="0"/>
                </a:moveTo>
                <a:cubicBezTo>
                  <a:pt x="182911" y="-13691"/>
                  <a:pt x="301724" y="19384"/>
                  <a:pt x="588410" y="0"/>
                </a:cubicBezTo>
                <a:cubicBezTo>
                  <a:pt x="875096" y="-19384"/>
                  <a:pt x="952199" y="44879"/>
                  <a:pt x="1225404" y="0"/>
                </a:cubicBezTo>
                <a:cubicBezTo>
                  <a:pt x="1498609" y="-44879"/>
                  <a:pt x="1520798" y="12877"/>
                  <a:pt x="1765229" y="0"/>
                </a:cubicBezTo>
                <a:cubicBezTo>
                  <a:pt x="2009660" y="-12877"/>
                  <a:pt x="1969286" y="41326"/>
                  <a:pt x="2159301" y="0"/>
                </a:cubicBezTo>
                <a:cubicBezTo>
                  <a:pt x="2349316" y="-41326"/>
                  <a:pt x="2362228" y="3888"/>
                  <a:pt x="2553374" y="0"/>
                </a:cubicBezTo>
                <a:cubicBezTo>
                  <a:pt x="2744520" y="-3888"/>
                  <a:pt x="2803268" y="36899"/>
                  <a:pt x="2996031" y="0"/>
                </a:cubicBezTo>
                <a:cubicBezTo>
                  <a:pt x="3188794" y="-36899"/>
                  <a:pt x="3315030" y="4923"/>
                  <a:pt x="3487272" y="0"/>
                </a:cubicBezTo>
                <a:cubicBezTo>
                  <a:pt x="3659514" y="-4923"/>
                  <a:pt x="3992070" y="1115"/>
                  <a:pt x="4124266" y="0"/>
                </a:cubicBezTo>
                <a:cubicBezTo>
                  <a:pt x="4256462" y="-1115"/>
                  <a:pt x="4586972" y="79201"/>
                  <a:pt x="4858428" y="0"/>
                </a:cubicBezTo>
                <a:cubicBezTo>
                  <a:pt x="4894771" y="269838"/>
                  <a:pt x="4850269" y="417875"/>
                  <a:pt x="4858428" y="646947"/>
                </a:cubicBezTo>
                <a:cubicBezTo>
                  <a:pt x="4866587" y="876019"/>
                  <a:pt x="4848234" y="1089191"/>
                  <a:pt x="4858428" y="1214444"/>
                </a:cubicBezTo>
                <a:cubicBezTo>
                  <a:pt x="4868622" y="1339697"/>
                  <a:pt x="4839706" y="1441668"/>
                  <a:pt x="4858428" y="1662766"/>
                </a:cubicBezTo>
                <a:cubicBezTo>
                  <a:pt x="4877150" y="1883864"/>
                  <a:pt x="4831651" y="2002100"/>
                  <a:pt x="4858428" y="2111089"/>
                </a:cubicBezTo>
                <a:cubicBezTo>
                  <a:pt x="4885205" y="2220078"/>
                  <a:pt x="4841456" y="2571108"/>
                  <a:pt x="4858428" y="2718311"/>
                </a:cubicBezTo>
                <a:cubicBezTo>
                  <a:pt x="4875400" y="2865514"/>
                  <a:pt x="4818902" y="2963389"/>
                  <a:pt x="4858428" y="3166633"/>
                </a:cubicBezTo>
                <a:cubicBezTo>
                  <a:pt x="4897954" y="3369877"/>
                  <a:pt x="4784839" y="3760763"/>
                  <a:pt x="4858428" y="3972479"/>
                </a:cubicBezTo>
                <a:cubicBezTo>
                  <a:pt x="4708714" y="3976208"/>
                  <a:pt x="4492377" y="3931630"/>
                  <a:pt x="4318603" y="3972479"/>
                </a:cubicBezTo>
                <a:cubicBezTo>
                  <a:pt x="4144830" y="4013328"/>
                  <a:pt x="3940673" y="3915444"/>
                  <a:pt x="3778777" y="3972479"/>
                </a:cubicBezTo>
                <a:cubicBezTo>
                  <a:pt x="3616881" y="4029514"/>
                  <a:pt x="3540065" y="3962859"/>
                  <a:pt x="3336121" y="3972479"/>
                </a:cubicBezTo>
                <a:cubicBezTo>
                  <a:pt x="3132177" y="3982099"/>
                  <a:pt x="2948287" y="3941940"/>
                  <a:pt x="2844880" y="3972479"/>
                </a:cubicBezTo>
                <a:cubicBezTo>
                  <a:pt x="2741473" y="4003018"/>
                  <a:pt x="2558844" y="3971678"/>
                  <a:pt x="2450807" y="3972479"/>
                </a:cubicBezTo>
                <a:cubicBezTo>
                  <a:pt x="2342770" y="3973280"/>
                  <a:pt x="2055855" y="3930696"/>
                  <a:pt x="1910982" y="3972479"/>
                </a:cubicBezTo>
                <a:cubicBezTo>
                  <a:pt x="1766109" y="4014262"/>
                  <a:pt x="1648909" y="3967915"/>
                  <a:pt x="1419741" y="3972479"/>
                </a:cubicBezTo>
                <a:cubicBezTo>
                  <a:pt x="1190573" y="3977043"/>
                  <a:pt x="1117320" y="3931085"/>
                  <a:pt x="1025668" y="3972479"/>
                </a:cubicBezTo>
                <a:cubicBezTo>
                  <a:pt x="934016" y="4013873"/>
                  <a:pt x="774793" y="3919645"/>
                  <a:pt x="583011" y="3972479"/>
                </a:cubicBezTo>
                <a:cubicBezTo>
                  <a:pt x="391229" y="4025313"/>
                  <a:pt x="266408" y="3907760"/>
                  <a:pt x="0" y="3972479"/>
                </a:cubicBezTo>
                <a:cubicBezTo>
                  <a:pt x="-43899" y="3802546"/>
                  <a:pt x="67913" y="3540086"/>
                  <a:pt x="0" y="3404982"/>
                </a:cubicBezTo>
                <a:cubicBezTo>
                  <a:pt x="-67913" y="3269878"/>
                  <a:pt x="47956" y="3079818"/>
                  <a:pt x="0" y="2956659"/>
                </a:cubicBezTo>
                <a:cubicBezTo>
                  <a:pt x="-47956" y="2833500"/>
                  <a:pt x="14372" y="2606461"/>
                  <a:pt x="0" y="2468612"/>
                </a:cubicBezTo>
                <a:cubicBezTo>
                  <a:pt x="-14372" y="2330763"/>
                  <a:pt x="14368" y="2141893"/>
                  <a:pt x="0" y="1821665"/>
                </a:cubicBezTo>
                <a:cubicBezTo>
                  <a:pt x="-14368" y="1501437"/>
                  <a:pt x="60557" y="1323288"/>
                  <a:pt x="0" y="1174719"/>
                </a:cubicBezTo>
                <a:cubicBezTo>
                  <a:pt x="-60557" y="1026150"/>
                  <a:pt x="37547" y="914373"/>
                  <a:pt x="0" y="686671"/>
                </a:cubicBezTo>
                <a:cubicBezTo>
                  <a:pt x="-37547" y="458969"/>
                  <a:pt x="35696" y="176183"/>
                  <a:pt x="0" y="0"/>
                </a:cubicBezTo>
                <a:close/>
              </a:path>
              <a:path w="4858428" h="3972479" stroke="0" extrusionOk="0">
                <a:moveTo>
                  <a:pt x="0" y="0"/>
                </a:moveTo>
                <a:cubicBezTo>
                  <a:pt x="189805" y="-24464"/>
                  <a:pt x="357553" y="7121"/>
                  <a:pt x="588410" y="0"/>
                </a:cubicBezTo>
                <a:cubicBezTo>
                  <a:pt x="819267" y="-7121"/>
                  <a:pt x="858758" y="39991"/>
                  <a:pt x="1031066" y="0"/>
                </a:cubicBezTo>
                <a:cubicBezTo>
                  <a:pt x="1203374" y="-39991"/>
                  <a:pt x="1257782" y="28080"/>
                  <a:pt x="1473723" y="0"/>
                </a:cubicBezTo>
                <a:cubicBezTo>
                  <a:pt x="1689664" y="-28080"/>
                  <a:pt x="1864793" y="15385"/>
                  <a:pt x="2013548" y="0"/>
                </a:cubicBezTo>
                <a:cubicBezTo>
                  <a:pt x="2162304" y="-15385"/>
                  <a:pt x="2212954" y="19397"/>
                  <a:pt x="2407621" y="0"/>
                </a:cubicBezTo>
                <a:cubicBezTo>
                  <a:pt x="2602288" y="-19397"/>
                  <a:pt x="2672021" y="42114"/>
                  <a:pt x="2850278" y="0"/>
                </a:cubicBezTo>
                <a:cubicBezTo>
                  <a:pt x="3028535" y="-42114"/>
                  <a:pt x="3196069" y="29125"/>
                  <a:pt x="3292935" y="0"/>
                </a:cubicBezTo>
                <a:cubicBezTo>
                  <a:pt x="3389801" y="-29125"/>
                  <a:pt x="3651434" y="57975"/>
                  <a:pt x="3881344" y="0"/>
                </a:cubicBezTo>
                <a:cubicBezTo>
                  <a:pt x="4111254" y="-57975"/>
                  <a:pt x="4407831" y="85983"/>
                  <a:pt x="4858428" y="0"/>
                </a:cubicBezTo>
                <a:cubicBezTo>
                  <a:pt x="4891105" y="284439"/>
                  <a:pt x="4818153" y="385735"/>
                  <a:pt x="4858428" y="607222"/>
                </a:cubicBezTo>
                <a:cubicBezTo>
                  <a:pt x="4898703" y="828709"/>
                  <a:pt x="4812586" y="951777"/>
                  <a:pt x="4858428" y="1134994"/>
                </a:cubicBezTo>
                <a:cubicBezTo>
                  <a:pt x="4904270" y="1318211"/>
                  <a:pt x="4814773" y="1394982"/>
                  <a:pt x="4858428" y="1583317"/>
                </a:cubicBezTo>
                <a:cubicBezTo>
                  <a:pt x="4902083" y="1771652"/>
                  <a:pt x="4851448" y="2003513"/>
                  <a:pt x="4858428" y="2150814"/>
                </a:cubicBezTo>
                <a:cubicBezTo>
                  <a:pt x="4865408" y="2298115"/>
                  <a:pt x="4802402" y="2409498"/>
                  <a:pt x="4858428" y="2638861"/>
                </a:cubicBezTo>
                <a:cubicBezTo>
                  <a:pt x="4914454" y="2868224"/>
                  <a:pt x="4809317" y="3107852"/>
                  <a:pt x="4858428" y="3246083"/>
                </a:cubicBezTo>
                <a:cubicBezTo>
                  <a:pt x="4907539" y="3384314"/>
                  <a:pt x="4782511" y="3650782"/>
                  <a:pt x="4858428" y="3972479"/>
                </a:cubicBezTo>
                <a:cubicBezTo>
                  <a:pt x="4694801" y="3993659"/>
                  <a:pt x="4550974" y="3962039"/>
                  <a:pt x="4270018" y="3972479"/>
                </a:cubicBezTo>
                <a:cubicBezTo>
                  <a:pt x="3989062" y="3982919"/>
                  <a:pt x="3817913" y="3906055"/>
                  <a:pt x="3633024" y="3972479"/>
                </a:cubicBezTo>
                <a:cubicBezTo>
                  <a:pt x="3448135" y="4038903"/>
                  <a:pt x="3345107" y="3936342"/>
                  <a:pt x="3238952" y="3972479"/>
                </a:cubicBezTo>
                <a:cubicBezTo>
                  <a:pt x="3132797" y="4008616"/>
                  <a:pt x="2856722" y="3965536"/>
                  <a:pt x="2699127" y="3972479"/>
                </a:cubicBezTo>
                <a:cubicBezTo>
                  <a:pt x="2541532" y="3979422"/>
                  <a:pt x="2242681" y="3958018"/>
                  <a:pt x="2110717" y="3972479"/>
                </a:cubicBezTo>
                <a:cubicBezTo>
                  <a:pt x="1978753" y="3986940"/>
                  <a:pt x="1759427" y="3941954"/>
                  <a:pt x="1619476" y="3972479"/>
                </a:cubicBezTo>
                <a:cubicBezTo>
                  <a:pt x="1479525" y="4003004"/>
                  <a:pt x="1296839" y="3909364"/>
                  <a:pt x="1031066" y="3972479"/>
                </a:cubicBezTo>
                <a:cubicBezTo>
                  <a:pt x="765293" y="4035594"/>
                  <a:pt x="818027" y="3931936"/>
                  <a:pt x="636994" y="3972479"/>
                </a:cubicBezTo>
                <a:cubicBezTo>
                  <a:pt x="455961" y="4013022"/>
                  <a:pt x="257443" y="3941951"/>
                  <a:pt x="0" y="3972479"/>
                </a:cubicBezTo>
                <a:cubicBezTo>
                  <a:pt x="-43055" y="3696008"/>
                  <a:pt x="31405" y="3462852"/>
                  <a:pt x="0" y="3325532"/>
                </a:cubicBezTo>
                <a:cubicBezTo>
                  <a:pt x="-31405" y="3188212"/>
                  <a:pt x="40443" y="3010330"/>
                  <a:pt x="0" y="2797760"/>
                </a:cubicBezTo>
                <a:cubicBezTo>
                  <a:pt x="-40443" y="2585190"/>
                  <a:pt x="29867" y="2294349"/>
                  <a:pt x="0" y="2150814"/>
                </a:cubicBezTo>
                <a:cubicBezTo>
                  <a:pt x="-29867" y="2007279"/>
                  <a:pt x="29781" y="1851381"/>
                  <a:pt x="0" y="1623041"/>
                </a:cubicBezTo>
                <a:cubicBezTo>
                  <a:pt x="-29781" y="1394701"/>
                  <a:pt x="51651" y="1320770"/>
                  <a:pt x="0" y="1055544"/>
                </a:cubicBezTo>
                <a:cubicBezTo>
                  <a:pt x="-51651" y="790318"/>
                  <a:pt x="49441" y="808214"/>
                  <a:pt x="0" y="607222"/>
                </a:cubicBezTo>
                <a:cubicBezTo>
                  <a:pt x="-49441" y="406230"/>
                  <a:pt x="55987" y="232397"/>
                  <a:pt x="0" y="0"/>
                </a:cubicBezTo>
                <a:close/>
              </a:path>
            </a:pathLst>
          </a:custGeom>
          <a:ln w="28575">
            <a:solidFill>
              <a:srgbClr val="FFA934"/>
            </a:solidFill>
            <a:extLst>
              <a:ext uri="{C807C97D-BFC1-408E-A445-0C87EB9F89A2}">
                <ask:lineSketchStyleProps xmlns:ask="http://schemas.microsoft.com/office/drawing/2018/sketchyshapes" sd="24661260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39246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B34CD6-50FD-4F09-96F2-6A0C123716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106067" y="1520069"/>
            <a:ext cx="7659292" cy="38178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6543D1E-C169-45BC-9440-F9D47110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Backward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25EEDE-92FE-4CC2-BD30-B9E9E9685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24" y="2670834"/>
            <a:ext cx="4667901" cy="3972479"/>
          </a:xfrm>
          <a:custGeom>
            <a:avLst/>
            <a:gdLst>
              <a:gd name="connsiteX0" fmla="*/ 0 w 4667901"/>
              <a:gd name="connsiteY0" fmla="*/ 0 h 3972479"/>
              <a:gd name="connsiteX1" fmla="*/ 443451 w 4667901"/>
              <a:gd name="connsiteY1" fmla="*/ 0 h 3972479"/>
              <a:gd name="connsiteX2" fmla="*/ 886901 w 4667901"/>
              <a:gd name="connsiteY2" fmla="*/ 0 h 3972479"/>
              <a:gd name="connsiteX3" fmla="*/ 1563747 w 4667901"/>
              <a:gd name="connsiteY3" fmla="*/ 0 h 3972479"/>
              <a:gd name="connsiteX4" fmla="*/ 2240592 w 4667901"/>
              <a:gd name="connsiteY4" fmla="*/ 0 h 3972479"/>
              <a:gd name="connsiteX5" fmla="*/ 2824080 w 4667901"/>
              <a:gd name="connsiteY5" fmla="*/ 0 h 3972479"/>
              <a:gd name="connsiteX6" fmla="*/ 3267531 w 4667901"/>
              <a:gd name="connsiteY6" fmla="*/ 0 h 3972479"/>
              <a:gd name="connsiteX7" fmla="*/ 3710981 w 4667901"/>
              <a:gd name="connsiteY7" fmla="*/ 0 h 3972479"/>
              <a:gd name="connsiteX8" fmla="*/ 4667901 w 4667901"/>
              <a:gd name="connsiteY8" fmla="*/ 0 h 3972479"/>
              <a:gd name="connsiteX9" fmla="*/ 4667901 w 4667901"/>
              <a:gd name="connsiteY9" fmla="*/ 527772 h 3972479"/>
              <a:gd name="connsiteX10" fmla="*/ 4667901 w 4667901"/>
              <a:gd name="connsiteY10" fmla="*/ 1174719 h 3972479"/>
              <a:gd name="connsiteX11" fmla="*/ 4667901 w 4667901"/>
              <a:gd name="connsiteY11" fmla="*/ 1742216 h 3972479"/>
              <a:gd name="connsiteX12" fmla="*/ 4667901 w 4667901"/>
              <a:gd name="connsiteY12" fmla="*/ 2389162 h 3972479"/>
              <a:gd name="connsiteX13" fmla="*/ 4667901 w 4667901"/>
              <a:gd name="connsiteY13" fmla="*/ 2956659 h 3972479"/>
              <a:gd name="connsiteX14" fmla="*/ 4667901 w 4667901"/>
              <a:gd name="connsiteY14" fmla="*/ 3404982 h 3972479"/>
              <a:gd name="connsiteX15" fmla="*/ 4667901 w 4667901"/>
              <a:gd name="connsiteY15" fmla="*/ 3972479 h 3972479"/>
              <a:gd name="connsiteX16" fmla="*/ 4037734 w 4667901"/>
              <a:gd name="connsiteY16" fmla="*/ 3972479 h 3972479"/>
              <a:gd name="connsiteX17" fmla="*/ 3500926 w 4667901"/>
              <a:gd name="connsiteY17" fmla="*/ 3972479 h 3972479"/>
              <a:gd name="connsiteX18" fmla="*/ 2824080 w 4667901"/>
              <a:gd name="connsiteY18" fmla="*/ 3972479 h 3972479"/>
              <a:gd name="connsiteX19" fmla="*/ 2380630 w 4667901"/>
              <a:gd name="connsiteY19" fmla="*/ 3972479 h 3972479"/>
              <a:gd name="connsiteX20" fmla="*/ 1797142 w 4667901"/>
              <a:gd name="connsiteY20" fmla="*/ 3972479 h 3972479"/>
              <a:gd name="connsiteX21" fmla="*/ 1307012 w 4667901"/>
              <a:gd name="connsiteY21" fmla="*/ 3972479 h 3972479"/>
              <a:gd name="connsiteX22" fmla="*/ 770204 w 4667901"/>
              <a:gd name="connsiteY22" fmla="*/ 3972479 h 3972479"/>
              <a:gd name="connsiteX23" fmla="*/ 0 w 4667901"/>
              <a:gd name="connsiteY23" fmla="*/ 3972479 h 3972479"/>
              <a:gd name="connsiteX24" fmla="*/ 0 w 4667901"/>
              <a:gd name="connsiteY24" fmla="*/ 3404982 h 3972479"/>
              <a:gd name="connsiteX25" fmla="*/ 0 w 4667901"/>
              <a:gd name="connsiteY25" fmla="*/ 2758035 h 3972479"/>
              <a:gd name="connsiteX26" fmla="*/ 0 w 4667901"/>
              <a:gd name="connsiteY26" fmla="*/ 2309713 h 3972479"/>
              <a:gd name="connsiteX27" fmla="*/ 0 w 4667901"/>
              <a:gd name="connsiteY27" fmla="*/ 1702491 h 3972479"/>
              <a:gd name="connsiteX28" fmla="*/ 0 w 4667901"/>
              <a:gd name="connsiteY28" fmla="*/ 1214444 h 3972479"/>
              <a:gd name="connsiteX29" fmla="*/ 0 w 4667901"/>
              <a:gd name="connsiteY29" fmla="*/ 686671 h 3972479"/>
              <a:gd name="connsiteX30" fmla="*/ 0 w 4667901"/>
              <a:gd name="connsiteY30" fmla="*/ 0 h 3972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67901" h="3972479" fill="none" extrusionOk="0">
                <a:moveTo>
                  <a:pt x="0" y="0"/>
                </a:moveTo>
                <a:cubicBezTo>
                  <a:pt x="212341" y="-34367"/>
                  <a:pt x="335675" y="9540"/>
                  <a:pt x="443451" y="0"/>
                </a:cubicBezTo>
                <a:cubicBezTo>
                  <a:pt x="551227" y="-9540"/>
                  <a:pt x="695250" y="4255"/>
                  <a:pt x="886901" y="0"/>
                </a:cubicBezTo>
                <a:cubicBezTo>
                  <a:pt x="1078552" y="-4255"/>
                  <a:pt x="1392723" y="55233"/>
                  <a:pt x="1563747" y="0"/>
                </a:cubicBezTo>
                <a:cubicBezTo>
                  <a:pt x="1734771" y="-55233"/>
                  <a:pt x="1942912" y="42388"/>
                  <a:pt x="2240592" y="0"/>
                </a:cubicBezTo>
                <a:cubicBezTo>
                  <a:pt x="2538273" y="-42388"/>
                  <a:pt x="2594069" y="6106"/>
                  <a:pt x="2824080" y="0"/>
                </a:cubicBezTo>
                <a:cubicBezTo>
                  <a:pt x="3054091" y="-6106"/>
                  <a:pt x="3137165" y="9560"/>
                  <a:pt x="3267531" y="0"/>
                </a:cubicBezTo>
                <a:cubicBezTo>
                  <a:pt x="3397897" y="-9560"/>
                  <a:pt x="3580182" y="20390"/>
                  <a:pt x="3710981" y="0"/>
                </a:cubicBezTo>
                <a:cubicBezTo>
                  <a:pt x="3841780" y="-20390"/>
                  <a:pt x="4426936" y="66906"/>
                  <a:pt x="4667901" y="0"/>
                </a:cubicBezTo>
                <a:cubicBezTo>
                  <a:pt x="4705889" y="255513"/>
                  <a:pt x="4659308" y="384193"/>
                  <a:pt x="4667901" y="527772"/>
                </a:cubicBezTo>
                <a:cubicBezTo>
                  <a:pt x="4676494" y="671351"/>
                  <a:pt x="4644723" y="994235"/>
                  <a:pt x="4667901" y="1174719"/>
                </a:cubicBezTo>
                <a:cubicBezTo>
                  <a:pt x="4691079" y="1355203"/>
                  <a:pt x="4654656" y="1533611"/>
                  <a:pt x="4667901" y="1742216"/>
                </a:cubicBezTo>
                <a:cubicBezTo>
                  <a:pt x="4681146" y="1950821"/>
                  <a:pt x="4654744" y="2166305"/>
                  <a:pt x="4667901" y="2389162"/>
                </a:cubicBezTo>
                <a:cubicBezTo>
                  <a:pt x="4681058" y="2612019"/>
                  <a:pt x="4657707" y="2831406"/>
                  <a:pt x="4667901" y="2956659"/>
                </a:cubicBezTo>
                <a:cubicBezTo>
                  <a:pt x="4678095" y="3081912"/>
                  <a:pt x="4658672" y="3183819"/>
                  <a:pt x="4667901" y="3404982"/>
                </a:cubicBezTo>
                <a:cubicBezTo>
                  <a:pt x="4677130" y="3626145"/>
                  <a:pt x="4635171" y="3833762"/>
                  <a:pt x="4667901" y="3972479"/>
                </a:cubicBezTo>
                <a:cubicBezTo>
                  <a:pt x="4416256" y="4029259"/>
                  <a:pt x="4318147" y="3960238"/>
                  <a:pt x="4037734" y="3972479"/>
                </a:cubicBezTo>
                <a:cubicBezTo>
                  <a:pt x="3757321" y="3984720"/>
                  <a:pt x="3611652" y="3971175"/>
                  <a:pt x="3500926" y="3972479"/>
                </a:cubicBezTo>
                <a:cubicBezTo>
                  <a:pt x="3390200" y="3973783"/>
                  <a:pt x="3134233" y="3939741"/>
                  <a:pt x="2824080" y="3972479"/>
                </a:cubicBezTo>
                <a:cubicBezTo>
                  <a:pt x="2513927" y="4005217"/>
                  <a:pt x="2479210" y="3939763"/>
                  <a:pt x="2380630" y="3972479"/>
                </a:cubicBezTo>
                <a:cubicBezTo>
                  <a:pt x="2282050" y="4005195"/>
                  <a:pt x="1965321" y="3924625"/>
                  <a:pt x="1797142" y="3972479"/>
                </a:cubicBezTo>
                <a:cubicBezTo>
                  <a:pt x="1628963" y="4020333"/>
                  <a:pt x="1514756" y="3968073"/>
                  <a:pt x="1307012" y="3972479"/>
                </a:cubicBezTo>
                <a:cubicBezTo>
                  <a:pt x="1099268" y="3976885"/>
                  <a:pt x="1001500" y="3937761"/>
                  <a:pt x="770204" y="3972479"/>
                </a:cubicBezTo>
                <a:cubicBezTo>
                  <a:pt x="538908" y="4007197"/>
                  <a:pt x="210593" y="3969181"/>
                  <a:pt x="0" y="3972479"/>
                </a:cubicBezTo>
                <a:cubicBezTo>
                  <a:pt x="-29939" y="3744856"/>
                  <a:pt x="10038" y="3585989"/>
                  <a:pt x="0" y="3404982"/>
                </a:cubicBezTo>
                <a:cubicBezTo>
                  <a:pt x="-10038" y="3223975"/>
                  <a:pt x="67422" y="3024372"/>
                  <a:pt x="0" y="2758035"/>
                </a:cubicBezTo>
                <a:cubicBezTo>
                  <a:pt x="-67422" y="2491698"/>
                  <a:pt x="5445" y="2442425"/>
                  <a:pt x="0" y="2309713"/>
                </a:cubicBezTo>
                <a:cubicBezTo>
                  <a:pt x="-5445" y="2177001"/>
                  <a:pt x="37055" y="2000342"/>
                  <a:pt x="0" y="1702491"/>
                </a:cubicBezTo>
                <a:cubicBezTo>
                  <a:pt x="-37055" y="1404640"/>
                  <a:pt x="4308" y="1447050"/>
                  <a:pt x="0" y="1214444"/>
                </a:cubicBezTo>
                <a:cubicBezTo>
                  <a:pt x="-4308" y="981838"/>
                  <a:pt x="14603" y="827805"/>
                  <a:pt x="0" y="686671"/>
                </a:cubicBezTo>
                <a:cubicBezTo>
                  <a:pt x="-14603" y="545537"/>
                  <a:pt x="9914" y="240985"/>
                  <a:pt x="0" y="0"/>
                </a:cubicBezTo>
                <a:close/>
              </a:path>
              <a:path w="4667901" h="3972479" stroke="0" extrusionOk="0">
                <a:moveTo>
                  <a:pt x="0" y="0"/>
                </a:moveTo>
                <a:cubicBezTo>
                  <a:pt x="199672" y="-47743"/>
                  <a:pt x="357754" y="68281"/>
                  <a:pt x="630167" y="0"/>
                </a:cubicBezTo>
                <a:cubicBezTo>
                  <a:pt x="902580" y="-68281"/>
                  <a:pt x="913604" y="3034"/>
                  <a:pt x="1120296" y="0"/>
                </a:cubicBezTo>
                <a:cubicBezTo>
                  <a:pt x="1326988" y="-3034"/>
                  <a:pt x="1399641" y="36295"/>
                  <a:pt x="1610426" y="0"/>
                </a:cubicBezTo>
                <a:cubicBezTo>
                  <a:pt x="1821211" y="-36295"/>
                  <a:pt x="1950284" y="50893"/>
                  <a:pt x="2193913" y="0"/>
                </a:cubicBezTo>
                <a:cubicBezTo>
                  <a:pt x="2437542" y="-50893"/>
                  <a:pt x="2447662" y="18930"/>
                  <a:pt x="2637364" y="0"/>
                </a:cubicBezTo>
                <a:cubicBezTo>
                  <a:pt x="2827066" y="-18930"/>
                  <a:pt x="2942761" y="9334"/>
                  <a:pt x="3127494" y="0"/>
                </a:cubicBezTo>
                <a:cubicBezTo>
                  <a:pt x="3312227" y="-9334"/>
                  <a:pt x="3426589" y="51006"/>
                  <a:pt x="3617623" y="0"/>
                </a:cubicBezTo>
                <a:cubicBezTo>
                  <a:pt x="3808657" y="-51006"/>
                  <a:pt x="4213133" y="108198"/>
                  <a:pt x="4667901" y="0"/>
                </a:cubicBezTo>
                <a:cubicBezTo>
                  <a:pt x="4711171" y="219383"/>
                  <a:pt x="4643417" y="393317"/>
                  <a:pt x="4667901" y="646947"/>
                </a:cubicBezTo>
                <a:cubicBezTo>
                  <a:pt x="4692385" y="900577"/>
                  <a:pt x="4626819" y="1033756"/>
                  <a:pt x="4667901" y="1254168"/>
                </a:cubicBezTo>
                <a:cubicBezTo>
                  <a:pt x="4708983" y="1474580"/>
                  <a:pt x="4623461" y="1596113"/>
                  <a:pt x="4667901" y="1781941"/>
                </a:cubicBezTo>
                <a:cubicBezTo>
                  <a:pt x="4712341" y="1967769"/>
                  <a:pt x="4620571" y="2045768"/>
                  <a:pt x="4667901" y="2230263"/>
                </a:cubicBezTo>
                <a:cubicBezTo>
                  <a:pt x="4715231" y="2414758"/>
                  <a:pt x="4660921" y="2650459"/>
                  <a:pt x="4667901" y="2797760"/>
                </a:cubicBezTo>
                <a:cubicBezTo>
                  <a:pt x="4674881" y="2945061"/>
                  <a:pt x="4616444" y="3052311"/>
                  <a:pt x="4667901" y="3285808"/>
                </a:cubicBezTo>
                <a:cubicBezTo>
                  <a:pt x="4719358" y="3519305"/>
                  <a:pt x="4600277" y="3645779"/>
                  <a:pt x="4667901" y="3972479"/>
                </a:cubicBezTo>
                <a:cubicBezTo>
                  <a:pt x="4565817" y="4002055"/>
                  <a:pt x="4320546" y="3921067"/>
                  <a:pt x="4224450" y="3972479"/>
                </a:cubicBezTo>
                <a:cubicBezTo>
                  <a:pt x="4128354" y="4023891"/>
                  <a:pt x="3912348" y="3963791"/>
                  <a:pt x="3687642" y="3972479"/>
                </a:cubicBezTo>
                <a:cubicBezTo>
                  <a:pt x="3462936" y="3981167"/>
                  <a:pt x="3282654" y="3946725"/>
                  <a:pt x="3010796" y="3972479"/>
                </a:cubicBezTo>
                <a:cubicBezTo>
                  <a:pt x="2738938" y="3998233"/>
                  <a:pt x="2663442" y="3929990"/>
                  <a:pt x="2567346" y="3972479"/>
                </a:cubicBezTo>
                <a:cubicBezTo>
                  <a:pt x="2471250" y="4014968"/>
                  <a:pt x="2107986" y="3964699"/>
                  <a:pt x="1983858" y="3972479"/>
                </a:cubicBezTo>
                <a:cubicBezTo>
                  <a:pt x="1859730" y="3980259"/>
                  <a:pt x="1580690" y="3964110"/>
                  <a:pt x="1353691" y="3972479"/>
                </a:cubicBezTo>
                <a:cubicBezTo>
                  <a:pt x="1126692" y="3980848"/>
                  <a:pt x="945424" y="3965664"/>
                  <a:pt x="816883" y="3972479"/>
                </a:cubicBezTo>
                <a:cubicBezTo>
                  <a:pt x="688342" y="3979294"/>
                  <a:pt x="375731" y="3951412"/>
                  <a:pt x="0" y="3972479"/>
                </a:cubicBezTo>
                <a:cubicBezTo>
                  <a:pt x="-50779" y="3824855"/>
                  <a:pt x="49542" y="3713429"/>
                  <a:pt x="0" y="3524156"/>
                </a:cubicBezTo>
                <a:cubicBezTo>
                  <a:pt x="-49542" y="3334883"/>
                  <a:pt x="26251" y="3167149"/>
                  <a:pt x="0" y="3075834"/>
                </a:cubicBezTo>
                <a:cubicBezTo>
                  <a:pt x="-26251" y="2984519"/>
                  <a:pt x="41343" y="2790238"/>
                  <a:pt x="0" y="2587786"/>
                </a:cubicBezTo>
                <a:cubicBezTo>
                  <a:pt x="-41343" y="2385334"/>
                  <a:pt x="40443" y="2272584"/>
                  <a:pt x="0" y="2060014"/>
                </a:cubicBezTo>
                <a:cubicBezTo>
                  <a:pt x="-40443" y="1847444"/>
                  <a:pt x="29867" y="1556603"/>
                  <a:pt x="0" y="1413068"/>
                </a:cubicBezTo>
                <a:cubicBezTo>
                  <a:pt x="-29867" y="1269533"/>
                  <a:pt x="29781" y="1113635"/>
                  <a:pt x="0" y="885295"/>
                </a:cubicBezTo>
                <a:cubicBezTo>
                  <a:pt x="-29781" y="656955"/>
                  <a:pt x="22756" y="328456"/>
                  <a:pt x="0" y="0"/>
                </a:cubicBezTo>
                <a:close/>
              </a:path>
            </a:pathLst>
          </a:custGeom>
          <a:ln w="28575">
            <a:solidFill>
              <a:srgbClr val="FFA934"/>
            </a:solidFill>
            <a:extLst>
              <a:ext uri="{C807C97D-BFC1-408E-A445-0C87EB9F89A2}">
                <ask:lineSketchStyleProps xmlns:ask="http://schemas.microsoft.com/office/drawing/2018/sketchyshapes" sd="24661260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723916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DE8E97E-2B0C-4C4A-8BC5-68656C3C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3633926" y="1478093"/>
            <a:ext cx="4924148" cy="27633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CB08B03-21BD-42A3-8C70-0CFF9E1C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Verify Forward and Backward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6B9A1C-9466-4814-B7F9-FD372BBA2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364" y="4396999"/>
            <a:ext cx="6249272" cy="2305372"/>
          </a:xfrm>
          <a:custGeom>
            <a:avLst/>
            <a:gdLst>
              <a:gd name="connsiteX0" fmla="*/ 0 w 6249272"/>
              <a:gd name="connsiteY0" fmla="*/ 0 h 2305372"/>
              <a:gd name="connsiteX1" fmla="*/ 380637 w 6249272"/>
              <a:gd name="connsiteY1" fmla="*/ 0 h 2305372"/>
              <a:gd name="connsiteX2" fmla="*/ 761275 w 6249272"/>
              <a:gd name="connsiteY2" fmla="*/ 0 h 2305372"/>
              <a:gd name="connsiteX3" fmla="*/ 1454376 w 6249272"/>
              <a:gd name="connsiteY3" fmla="*/ 0 h 2305372"/>
              <a:gd name="connsiteX4" fmla="*/ 2147477 w 6249272"/>
              <a:gd name="connsiteY4" fmla="*/ 0 h 2305372"/>
              <a:gd name="connsiteX5" fmla="*/ 2715593 w 6249272"/>
              <a:gd name="connsiteY5" fmla="*/ 0 h 2305372"/>
              <a:gd name="connsiteX6" fmla="*/ 3096230 w 6249272"/>
              <a:gd name="connsiteY6" fmla="*/ 0 h 2305372"/>
              <a:gd name="connsiteX7" fmla="*/ 3476868 w 6249272"/>
              <a:gd name="connsiteY7" fmla="*/ 0 h 2305372"/>
              <a:gd name="connsiteX8" fmla="*/ 3919998 w 6249272"/>
              <a:gd name="connsiteY8" fmla="*/ 0 h 2305372"/>
              <a:gd name="connsiteX9" fmla="*/ 4425621 w 6249272"/>
              <a:gd name="connsiteY9" fmla="*/ 0 h 2305372"/>
              <a:gd name="connsiteX10" fmla="*/ 5118722 w 6249272"/>
              <a:gd name="connsiteY10" fmla="*/ 0 h 2305372"/>
              <a:gd name="connsiteX11" fmla="*/ 6249272 w 6249272"/>
              <a:gd name="connsiteY11" fmla="*/ 0 h 2305372"/>
              <a:gd name="connsiteX12" fmla="*/ 6249272 w 6249272"/>
              <a:gd name="connsiteY12" fmla="*/ 622450 h 2305372"/>
              <a:gd name="connsiteX13" fmla="*/ 6249272 w 6249272"/>
              <a:gd name="connsiteY13" fmla="*/ 1198793 h 2305372"/>
              <a:gd name="connsiteX14" fmla="*/ 6249272 w 6249272"/>
              <a:gd name="connsiteY14" fmla="*/ 1705975 h 2305372"/>
              <a:gd name="connsiteX15" fmla="*/ 6249272 w 6249272"/>
              <a:gd name="connsiteY15" fmla="*/ 2305372 h 2305372"/>
              <a:gd name="connsiteX16" fmla="*/ 5618664 w 6249272"/>
              <a:gd name="connsiteY16" fmla="*/ 2305372 h 2305372"/>
              <a:gd name="connsiteX17" fmla="*/ 5113041 w 6249272"/>
              <a:gd name="connsiteY17" fmla="*/ 2305372 h 2305372"/>
              <a:gd name="connsiteX18" fmla="*/ 4419940 w 6249272"/>
              <a:gd name="connsiteY18" fmla="*/ 2305372 h 2305372"/>
              <a:gd name="connsiteX19" fmla="*/ 4039302 w 6249272"/>
              <a:gd name="connsiteY19" fmla="*/ 2305372 h 2305372"/>
              <a:gd name="connsiteX20" fmla="*/ 3471187 w 6249272"/>
              <a:gd name="connsiteY20" fmla="*/ 2305372 h 2305372"/>
              <a:gd name="connsiteX21" fmla="*/ 3028056 w 6249272"/>
              <a:gd name="connsiteY21" fmla="*/ 2305372 h 2305372"/>
              <a:gd name="connsiteX22" fmla="*/ 2522433 w 6249272"/>
              <a:gd name="connsiteY22" fmla="*/ 2305372 h 2305372"/>
              <a:gd name="connsiteX23" fmla="*/ 2141796 w 6249272"/>
              <a:gd name="connsiteY23" fmla="*/ 2305372 h 2305372"/>
              <a:gd name="connsiteX24" fmla="*/ 1573680 w 6249272"/>
              <a:gd name="connsiteY24" fmla="*/ 2305372 h 2305372"/>
              <a:gd name="connsiteX25" fmla="*/ 1068057 w 6249272"/>
              <a:gd name="connsiteY25" fmla="*/ 2305372 h 2305372"/>
              <a:gd name="connsiteX26" fmla="*/ 687420 w 6249272"/>
              <a:gd name="connsiteY26" fmla="*/ 2305372 h 2305372"/>
              <a:gd name="connsiteX27" fmla="*/ 0 w 6249272"/>
              <a:gd name="connsiteY27" fmla="*/ 2305372 h 2305372"/>
              <a:gd name="connsiteX28" fmla="*/ 0 w 6249272"/>
              <a:gd name="connsiteY28" fmla="*/ 1775136 h 2305372"/>
              <a:gd name="connsiteX29" fmla="*/ 0 w 6249272"/>
              <a:gd name="connsiteY29" fmla="*/ 1221847 h 2305372"/>
              <a:gd name="connsiteX30" fmla="*/ 0 w 6249272"/>
              <a:gd name="connsiteY30" fmla="*/ 714665 h 2305372"/>
              <a:gd name="connsiteX31" fmla="*/ 0 w 6249272"/>
              <a:gd name="connsiteY31" fmla="*/ 0 h 230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249272" h="2305372" fill="none" extrusionOk="0">
                <a:moveTo>
                  <a:pt x="0" y="0"/>
                </a:moveTo>
                <a:cubicBezTo>
                  <a:pt x="140240" y="-24961"/>
                  <a:pt x="209105" y="26684"/>
                  <a:pt x="380637" y="0"/>
                </a:cubicBezTo>
                <a:cubicBezTo>
                  <a:pt x="552169" y="-26684"/>
                  <a:pt x="675160" y="28107"/>
                  <a:pt x="761275" y="0"/>
                </a:cubicBezTo>
                <a:cubicBezTo>
                  <a:pt x="847390" y="-28107"/>
                  <a:pt x="1198293" y="60949"/>
                  <a:pt x="1454376" y="0"/>
                </a:cubicBezTo>
                <a:cubicBezTo>
                  <a:pt x="1710459" y="-60949"/>
                  <a:pt x="1822513" y="20695"/>
                  <a:pt x="2147477" y="0"/>
                </a:cubicBezTo>
                <a:cubicBezTo>
                  <a:pt x="2472441" y="-20695"/>
                  <a:pt x="2442277" y="3385"/>
                  <a:pt x="2715593" y="0"/>
                </a:cubicBezTo>
                <a:cubicBezTo>
                  <a:pt x="2988909" y="-3385"/>
                  <a:pt x="2971025" y="28372"/>
                  <a:pt x="3096230" y="0"/>
                </a:cubicBezTo>
                <a:cubicBezTo>
                  <a:pt x="3221435" y="-28372"/>
                  <a:pt x="3288647" y="12959"/>
                  <a:pt x="3476868" y="0"/>
                </a:cubicBezTo>
                <a:cubicBezTo>
                  <a:pt x="3665089" y="-12959"/>
                  <a:pt x="3785522" y="38749"/>
                  <a:pt x="3919998" y="0"/>
                </a:cubicBezTo>
                <a:cubicBezTo>
                  <a:pt x="4054474" y="-38749"/>
                  <a:pt x="4287655" y="40629"/>
                  <a:pt x="4425621" y="0"/>
                </a:cubicBezTo>
                <a:cubicBezTo>
                  <a:pt x="4563587" y="-40629"/>
                  <a:pt x="4825518" y="221"/>
                  <a:pt x="5118722" y="0"/>
                </a:cubicBezTo>
                <a:cubicBezTo>
                  <a:pt x="5411926" y="-221"/>
                  <a:pt x="5862306" y="95925"/>
                  <a:pt x="6249272" y="0"/>
                </a:cubicBezTo>
                <a:cubicBezTo>
                  <a:pt x="6279525" y="161342"/>
                  <a:pt x="6222694" y="452393"/>
                  <a:pt x="6249272" y="622450"/>
                </a:cubicBezTo>
                <a:cubicBezTo>
                  <a:pt x="6275850" y="792507"/>
                  <a:pt x="6240158" y="1006271"/>
                  <a:pt x="6249272" y="1198793"/>
                </a:cubicBezTo>
                <a:cubicBezTo>
                  <a:pt x="6258386" y="1391315"/>
                  <a:pt x="6213623" y="1462867"/>
                  <a:pt x="6249272" y="1705975"/>
                </a:cubicBezTo>
                <a:cubicBezTo>
                  <a:pt x="6284921" y="1949083"/>
                  <a:pt x="6224323" y="2153514"/>
                  <a:pt x="6249272" y="2305372"/>
                </a:cubicBezTo>
                <a:cubicBezTo>
                  <a:pt x="6077377" y="2317355"/>
                  <a:pt x="5865434" y="2264266"/>
                  <a:pt x="5618664" y="2305372"/>
                </a:cubicBezTo>
                <a:cubicBezTo>
                  <a:pt x="5371894" y="2346478"/>
                  <a:pt x="5279559" y="2288649"/>
                  <a:pt x="5113041" y="2305372"/>
                </a:cubicBezTo>
                <a:cubicBezTo>
                  <a:pt x="4946523" y="2322095"/>
                  <a:pt x="4712082" y="2271286"/>
                  <a:pt x="4419940" y="2305372"/>
                </a:cubicBezTo>
                <a:cubicBezTo>
                  <a:pt x="4127798" y="2339458"/>
                  <a:pt x="4227671" y="2303459"/>
                  <a:pt x="4039302" y="2305372"/>
                </a:cubicBezTo>
                <a:cubicBezTo>
                  <a:pt x="3850933" y="2307285"/>
                  <a:pt x="3587640" y="2298139"/>
                  <a:pt x="3471187" y="2305372"/>
                </a:cubicBezTo>
                <a:cubicBezTo>
                  <a:pt x="3354735" y="2312605"/>
                  <a:pt x="3166276" y="2278647"/>
                  <a:pt x="3028056" y="2305372"/>
                </a:cubicBezTo>
                <a:cubicBezTo>
                  <a:pt x="2889836" y="2332097"/>
                  <a:pt x="2644131" y="2295462"/>
                  <a:pt x="2522433" y="2305372"/>
                </a:cubicBezTo>
                <a:cubicBezTo>
                  <a:pt x="2400735" y="2315282"/>
                  <a:pt x="2297002" y="2288070"/>
                  <a:pt x="2141796" y="2305372"/>
                </a:cubicBezTo>
                <a:cubicBezTo>
                  <a:pt x="1986590" y="2322674"/>
                  <a:pt x="1757868" y="2245991"/>
                  <a:pt x="1573680" y="2305372"/>
                </a:cubicBezTo>
                <a:cubicBezTo>
                  <a:pt x="1389492" y="2364753"/>
                  <a:pt x="1224729" y="2288238"/>
                  <a:pt x="1068057" y="2305372"/>
                </a:cubicBezTo>
                <a:cubicBezTo>
                  <a:pt x="911385" y="2322506"/>
                  <a:pt x="832737" y="2276721"/>
                  <a:pt x="687420" y="2305372"/>
                </a:cubicBezTo>
                <a:cubicBezTo>
                  <a:pt x="542103" y="2334023"/>
                  <a:pt x="176426" y="2288346"/>
                  <a:pt x="0" y="2305372"/>
                </a:cubicBezTo>
                <a:cubicBezTo>
                  <a:pt x="-56965" y="2154653"/>
                  <a:pt x="285" y="1957935"/>
                  <a:pt x="0" y="1775136"/>
                </a:cubicBezTo>
                <a:cubicBezTo>
                  <a:pt x="-285" y="1592337"/>
                  <a:pt x="856" y="1419685"/>
                  <a:pt x="0" y="1221847"/>
                </a:cubicBezTo>
                <a:cubicBezTo>
                  <a:pt x="-856" y="1024009"/>
                  <a:pt x="14623" y="849568"/>
                  <a:pt x="0" y="714665"/>
                </a:cubicBezTo>
                <a:cubicBezTo>
                  <a:pt x="-14623" y="579762"/>
                  <a:pt x="21737" y="180524"/>
                  <a:pt x="0" y="0"/>
                </a:cubicBezTo>
                <a:close/>
              </a:path>
              <a:path w="6249272" h="2305372" stroke="0" extrusionOk="0">
                <a:moveTo>
                  <a:pt x="0" y="0"/>
                </a:moveTo>
                <a:cubicBezTo>
                  <a:pt x="141481" y="-7431"/>
                  <a:pt x="489535" y="51140"/>
                  <a:pt x="630608" y="0"/>
                </a:cubicBezTo>
                <a:cubicBezTo>
                  <a:pt x="771681" y="-51140"/>
                  <a:pt x="858530" y="45197"/>
                  <a:pt x="1073739" y="0"/>
                </a:cubicBezTo>
                <a:cubicBezTo>
                  <a:pt x="1288948" y="-45197"/>
                  <a:pt x="1319624" y="1054"/>
                  <a:pt x="1516869" y="0"/>
                </a:cubicBezTo>
                <a:cubicBezTo>
                  <a:pt x="1714114" y="-1054"/>
                  <a:pt x="1832889" y="30985"/>
                  <a:pt x="2084984" y="0"/>
                </a:cubicBezTo>
                <a:cubicBezTo>
                  <a:pt x="2337080" y="-30985"/>
                  <a:pt x="2303539" y="6528"/>
                  <a:pt x="2465622" y="0"/>
                </a:cubicBezTo>
                <a:cubicBezTo>
                  <a:pt x="2627705" y="-6528"/>
                  <a:pt x="2739299" y="16337"/>
                  <a:pt x="2908752" y="0"/>
                </a:cubicBezTo>
                <a:cubicBezTo>
                  <a:pt x="3078205" y="-16337"/>
                  <a:pt x="3232764" y="42725"/>
                  <a:pt x="3351882" y="0"/>
                </a:cubicBezTo>
                <a:cubicBezTo>
                  <a:pt x="3471000" y="-42725"/>
                  <a:pt x="3732841" y="25595"/>
                  <a:pt x="3982491" y="0"/>
                </a:cubicBezTo>
                <a:cubicBezTo>
                  <a:pt x="4232141" y="-25595"/>
                  <a:pt x="4423881" y="58939"/>
                  <a:pt x="4675592" y="0"/>
                </a:cubicBezTo>
                <a:cubicBezTo>
                  <a:pt x="4927303" y="-58939"/>
                  <a:pt x="5033269" y="62524"/>
                  <a:pt x="5306200" y="0"/>
                </a:cubicBezTo>
                <a:cubicBezTo>
                  <a:pt x="5579131" y="-62524"/>
                  <a:pt x="6051365" y="105446"/>
                  <a:pt x="6249272" y="0"/>
                </a:cubicBezTo>
                <a:cubicBezTo>
                  <a:pt x="6279092" y="193254"/>
                  <a:pt x="6186000" y="289121"/>
                  <a:pt x="6249272" y="530236"/>
                </a:cubicBezTo>
                <a:cubicBezTo>
                  <a:pt x="6312544" y="771351"/>
                  <a:pt x="6203471" y="853689"/>
                  <a:pt x="6249272" y="1106579"/>
                </a:cubicBezTo>
                <a:cubicBezTo>
                  <a:pt x="6295073" y="1359469"/>
                  <a:pt x="6215338" y="1520570"/>
                  <a:pt x="6249272" y="1636814"/>
                </a:cubicBezTo>
                <a:cubicBezTo>
                  <a:pt x="6283206" y="1753059"/>
                  <a:pt x="6185536" y="1992292"/>
                  <a:pt x="6249272" y="2305372"/>
                </a:cubicBezTo>
                <a:cubicBezTo>
                  <a:pt x="6088511" y="2322658"/>
                  <a:pt x="6005636" y="2282368"/>
                  <a:pt x="5868635" y="2305372"/>
                </a:cubicBezTo>
                <a:cubicBezTo>
                  <a:pt x="5731634" y="2328376"/>
                  <a:pt x="5546829" y="2281907"/>
                  <a:pt x="5363012" y="2305372"/>
                </a:cubicBezTo>
                <a:cubicBezTo>
                  <a:pt x="5179195" y="2328837"/>
                  <a:pt x="4993125" y="2265291"/>
                  <a:pt x="4669911" y="2305372"/>
                </a:cubicBezTo>
                <a:cubicBezTo>
                  <a:pt x="4346697" y="2345453"/>
                  <a:pt x="4374814" y="2292369"/>
                  <a:pt x="4289273" y="2305372"/>
                </a:cubicBezTo>
                <a:cubicBezTo>
                  <a:pt x="4203732" y="2318375"/>
                  <a:pt x="3837669" y="2287526"/>
                  <a:pt x="3721157" y="2305372"/>
                </a:cubicBezTo>
                <a:cubicBezTo>
                  <a:pt x="3604645" y="2323218"/>
                  <a:pt x="3390871" y="2287930"/>
                  <a:pt x="3090549" y="2305372"/>
                </a:cubicBezTo>
                <a:cubicBezTo>
                  <a:pt x="2790227" y="2322814"/>
                  <a:pt x="2736615" y="2304149"/>
                  <a:pt x="2584926" y="2305372"/>
                </a:cubicBezTo>
                <a:cubicBezTo>
                  <a:pt x="2433237" y="2306595"/>
                  <a:pt x="2178711" y="2292061"/>
                  <a:pt x="1954318" y="2305372"/>
                </a:cubicBezTo>
                <a:cubicBezTo>
                  <a:pt x="1729925" y="2318683"/>
                  <a:pt x="1692859" y="2263727"/>
                  <a:pt x="1573680" y="2305372"/>
                </a:cubicBezTo>
                <a:cubicBezTo>
                  <a:pt x="1454501" y="2347017"/>
                  <a:pt x="1167431" y="2265481"/>
                  <a:pt x="943072" y="2305372"/>
                </a:cubicBezTo>
                <a:cubicBezTo>
                  <a:pt x="718713" y="2345263"/>
                  <a:pt x="252506" y="2200804"/>
                  <a:pt x="0" y="2305372"/>
                </a:cubicBezTo>
                <a:cubicBezTo>
                  <a:pt x="-34734" y="2188602"/>
                  <a:pt x="32391" y="1924219"/>
                  <a:pt x="0" y="1729029"/>
                </a:cubicBezTo>
                <a:cubicBezTo>
                  <a:pt x="-32391" y="1533839"/>
                  <a:pt x="58701" y="1347047"/>
                  <a:pt x="0" y="1106579"/>
                </a:cubicBezTo>
                <a:cubicBezTo>
                  <a:pt x="-58701" y="866111"/>
                  <a:pt x="32706" y="723356"/>
                  <a:pt x="0" y="553289"/>
                </a:cubicBezTo>
                <a:cubicBezTo>
                  <a:pt x="-32706" y="383222"/>
                  <a:pt x="25470" y="261732"/>
                  <a:pt x="0" y="0"/>
                </a:cubicBezTo>
                <a:close/>
              </a:path>
            </a:pathLst>
          </a:custGeom>
          <a:ln w="28575">
            <a:solidFill>
              <a:srgbClr val="FFA934"/>
            </a:solidFill>
            <a:extLst>
              <a:ext uri="{C807C97D-BFC1-408E-A445-0C87EB9F89A2}">
                <ask:lineSketchStyleProps xmlns:ask="http://schemas.microsoft.com/office/drawing/2018/sketchyshapes" sd="24661260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6EE41AF-52F6-48DD-BC84-B8A8AE686F14}"/>
              </a:ext>
            </a:extLst>
          </p:cNvPr>
          <p:cNvSpPr/>
          <p:nvPr/>
        </p:nvSpPr>
        <p:spPr>
          <a:xfrm>
            <a:off x="7543769" y="3326211"/>
            <a:ext cx="300069" cy="526652"/>
          </a:xfrm>
          <a:prstGeom prst="rect">
            <a:avLst/>
          </a:prstGeom>
          <a:solidFill>
            <a:srgbClr val="5BC3EB">
              <a:alpha val="20000"/>
            </a:srgbClr>
          </a:solidFill>
          <a:ln w="28575">
            <a:solidFill>
              <a:srgbClr val="5BC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34F895-4BF7-4D20-B9C1-79BC2108364F}"/>
              </a:ext>
            </a:extLst>
          </p:cNvPr>
          <p:cNvSpPr/>
          <p:nvPr/>
        </p:nvSpPr>
        <p:spPr>
          <a:xfrm>
            <a:off x="4686269" y="1897461"/>
            <a:ext cx="300069" cy="526652"/>
          </a:xfrm>
          <a:prstGeom prst="rect">
            <a:avLst/>
          </a:prstGeom>
          <a:solidFill>
            <a:srgbClr val="5BC3EB">
              <a:alpha val="20000"/>
            </a:srgbClr>
          </a:solidFill>
          <a:ln w="28575">
            <a:solidFill>
              <a:srgbClr val="5BC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EC0414-75F1-4058-B284-DAA4EDD67574}"/>
              </a:ext>
            </a:extLst>
          </p:cNvPr>
          <p:cNvSpPr/>
          <p:nvPr/>
        </p:nvSpPr>
        <p:spPr>
          <a:xfrm>
            <a:off x="5326941" y="4830560"/>
            <a:ext cx="2516897" cy="291856"/>
          </a:xfrm>
          <a:prstGeom prst="rect">
            <a:avLst/>
          </a:prstGeom>
          <a:solidFill>
            <a:srgbClr val="5BC3EB">
              <a:alpha val="20000"/>
            </a:srgbClr>
          </a:solidFill>
          <a:ln w="28575">
            <a:solidFill>
              <a:srgbClr val="5BC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056B35-4F1B-4235-B581-01EDB9C33963}"/>
              </a:ext>
            </a:extLst>
          </p:cNvPr>
          <p:cNvSpPr/>
          <p:nvPr/>
        </p:nvSpPr>
        <p:spPr>
          <a:xfrm>
            <a:off x="5406501" y="5638293"/>
            <a:ext cx="2024109" cy="291856"/>
          </a:xfrm>
          <a:prstGeom prst="rect">
            <a:avLst/>
          </a:prstGeom>
          <a:solidFill>
            <a:srgbClr val="5BC3EB">
              <a:alpha val="20000"/>
            </a:srgbClr>
          </a:solidFill>
          <a:ln w="28575">
            <a:solidFill>
              <a:srgbClr val="5BC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0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C14D8F4-4D27-4BD7-A70F-F96A548094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C14D8F4-4D27-4BD7-A70F-F96A54809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29D66BF6-FA06-4B52-AC71-29C72EE5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58" y="1690688"/>
            <a:ext cx="6067684" cy="34050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BB01DE1-63A0-4998-880E-84C4E4310A16}"/>
              </a:ext>
            </a:extLst>
          </p:cNvPr>
          <p:cNvSpPr/>
          <p:nvPr/>
        </p:nvSpPr>
        <p:spPr>
          <a:xfrm>
            <a:off x="4350058" y="2187839"/>
            <a:ext cx="1402671" cy="1367160"/>
          </a:xfrm>
          <a:prstGeom prst="rect">
            <a:avLst/>
          </a:prstGeom>
          <a:solidFill>
            <a:srgbClr val="FFA934">
              <a:alpha val="20000"/>
            </a:srgbClr>
          </a:solidFill>
          <a:ln w="28575">
            <a:solidFill>
              <a:srgbClr val="FFA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4088AA6-1235-4860-8FF4-1B9886C1B76B}"/>
                  </a:ext>
                </a:extLst>
              </p:cNvPr>
              <p:cNvSpPr txBox="1"/>
              <p:nvPr/>
            </p:nvSpPr>
            <p:spPr>
              <a:xfrm>
                <a:off x="3695887" y="5259993"/>
                <a:ext cx="480022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sz="2400" i="1" smtClean="0">
                          <a:solidFill>
                            <a:srgbClr val="A67EB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4088AA6-1235-4860-8FF4-1B9886C1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887" y="5259993"/>
                <a:ext cx="4800225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BFB123C-FED2-4443-AB9F-5212A59B7E58}"/>
              </a:ext>
            </a:extLst>
          </p:cNvPr>
          <p:cNvCxnSpPr>
            <a:cxnSpLocks/>
          </p:cNvCxnSpPr>
          <p:nvPr/>
        </p:nvCxnSpPr>
        <p:spPr>
          <a:xfrm>
            <a:off x="5130800" y="3086702"/>
            <a:ext cx="390525" cy="244475"/>
          </a:xfrm>
          <a:prstGeom prst="straightConnector1">
            <a:avLst/>
          </a:prstGeom>
          <a:ln w="28575">
            <a:solidFill>
              <a:srgbClr val="FFA93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407D93E-695D-4484-9067-ADEE3F72E3B9}"/>
              </a:ext>
            </a:extLst>
          </p:cNvPr>
          <p:cNvCxnSpPr>
            <a:cxnSpLocks/>
          </p:cNvCxnSpPr>
          <p:nvPr/>
        </p:nvCxnSpPr>
        <p:spPr>
          <a:xfrm>
            <a:off x="5153025" y="3416902"/>
            <a:ext cx="346075" cy="0"/>
          </a:xfrm>
          <a:prstGeom prst="straightConnector1">
            <a:avLst/>
          </a:prstGeom>
          <a:ln w="28575">
            <a:solidFill>
              <a:srgbClr val="FFA93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>
            <a:extLst>
              <a:ext uri="{FF2B5EF4-FFF2-40B4-BE49-F238E27FC236}">
                <a16:creationId xmlns:a16="http://schemas.microsoft.com/office/drawing/2014/main" id="{64E7F937-D7E0-4F71-923A-98D99CF2EF8B}"/>
              </a:ext>
            </a:extLst>
          </p:cNvPr>
          <p:cNvSpPr/>
          <p:nvPr/>
        </p:nvSpPr>
        <p:spPr>
          <a:xfrm rot="18976859">
            <a:off x="5139029" y="2843135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E0C4A8D-5C81-43B1-815A-923C55893672}"/>
                  </a:ext>
                </a:extLst>
              </p:cNvPr>
              <p:cNvSpPr/>
              <p:nvPr/>
            </p:nvSpPr>
            <p:spPr>
              <a:xfrm>
                <a:off x="6643256" y="5781245"/>
                <a:ext cx="1962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E0C4A8D-5C81-43B1-815A-923C55893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56" y="5781245"/>
                <a:ext cx="196226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F999205-13F9-4DB0-84EE-D8FD6D02ACCF}"/>
                  </a:ext>
                </a:extLst>
              </p:cNvPr>
              <p:cNvSpPr txBox="1"/>
              <p:nvPr/>
            </p:nvSpPr>
            <p:spPr>
              <a:xfrm>
                <a:off x="5600708" y="2992129"/>
                <a:ext cx="1438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A67EB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rgbClr val="A67EBD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F999205-13F9-4DB0-84EE-D8FD6D02A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8" y="2992129"/>
                <a:ext cx="1438267" cy="4001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2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C14D8F4-4D27-4BD7-A70F-F96A548094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C14D8F4-4D27-4BD7-A70F-F96A54809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29D66BF6-FA06-4B52-AC71-29C72EE5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58" y="1690688"/>
            <a:ext cx="6067684" cy="34050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EF9C54-C57F-4948-9CDD-C465AFDE4975}"/>
              </a:ext>
            </a:extLst>
          </p:cNvPr>
          <p:cNvSpPr/>
          <p:nvPr/>
        </p:nvSpPr>
        <p:spPr>
          <a:xfrm>
            <a:off x="5462036" y="3232868"/>
            <a:ext cx="2749809" cy="1367160"/>
          </a:xfrm>
          <a:prstGeom prst="rect">
            <a:avLst/>
          </a:prstGeom>
          <a:solidFill>
            <a:srgbClr val="98A821">
              <a:alpha val="20000"/>
            </a:srgbClr>
          </a:solidFill>
          <a:ln w="28575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87B74F2-21D7-4D51-BAC3-1697F254FAD3}"/>
                  </a:ext>
                </a:extLst>
              </p:cNvPr>
              <p:cNvSpPr txBox="1"/>
              <p:nvPr/>
            </p:nvSpPr>
            <p:spPr>
              <a:xfrm>
                <a:off x="3165486" y="5282779"/>
                <a:ext cx="586102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solidFill>
                            <a:srgbClr val="A67EB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87B74F2-21D7-4D51-BAC3-1697F254F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486" y="5282779"/>
                <a:ext cx="5861028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7D4BAA5-2919-4279-A76E-FE07715552C3}"/>
              </a:ext>
            </a:extLst>
          </p:cNvPr>
          <p:cNvCxnSpPr>
            <a:cxnSpLocks/>
          </p:cNvCxnSpPr>
          <p:nvPr/>
        </p:nvCxnSpPr>
        <p:spPr>
          <a:xfrm>
            <a:off x="5675317" y="3439128"/>
            <a:ext cx="346075" cy="266700"/>
          </a:xfrm>
          <a:prstGeom prst="straightConnector1">
            <a:avLst/>
          </a:prstGeom>
          <a:ln w="28575">
            <a:solidFill>
              <a:srgbClr val="98A82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52813DA-4DF2-49CC-9751-41DF621FC512}"/>
              </a:ext>
            </a:extLst>
          </p:cNvPr>
          <p:cNvCxnSpPr>
            <a:cxnSpLocks/>
          </p:cNvCxnSpPr>
          <p:nvPr/>
        </p:nvCxnSpPr>
        <p:spPr>
          <a:xfrm>
            <a:off x="5675317" y="3416902"/>
            <a:ext cx="346075" cy="0"/>
          </a:xfrm>
          <a:prstGeom prst="straightConnector1">
            <a:avLst/>
          </a:prstGeom>
          <a:ln w="28575">
            <a:solidFill>
              <a:srgbClr val="98A82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十字形 13">
            <a:extLst>
              <a:ext uri="{FF2B5EF4-FFF2-40B4-BE49-F238E27FC236}">
                <a16:creationId xmlns:a16="http://schemas.microsoft.com/office/drawing/2014/main" id="{C4815C5F-EE80-4525-B1D5-6BC35B6C546B}"/>
              </a:ext>
            </a:extLst>
          </p:cNvPr>
          <p:cNvSpPr/>
          <p:nvPr/>
        </p:nvSpPr>
        <p:spPr>
          <a:xfrm rot="18976859">
            <a:off x="5139029" y="2843135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B0B57F9-EB38-4C27-A1D1-FA81BD3B7340}"/>
                  </a:ext>
                </a:extLst>
              </p:cNvPr>
              <p:cNvSpPr txBox="1"/>
              <p:nvPr/>
            </p:nvSpPr>
            <p:spPr>
              <a:xfrm>
                <a:off x="5600708" y="2992129"/>
                <a:ext cx="1438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A67EB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rgbClr val="A67EBD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B0B57F9-EB38-4C27-A1D1-FA81BD3B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8" y="2992129"/>
                <a:ext cx="1438267" cy="4001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772C504-B75D-4689-9F3F-9591CB119BE9}"/>
              </a:ext>
            </a:extLst>
          </p:cNvPr>
          <p:cNvCxnSpPr>
            <a:cxnSpLocks/>
          </p:cNvCxnSpPr>
          <p:nvPr/>
        </p:nvCxnSpPr>
        <p:spPr>
          <a:xfrm>
            <a:off x="5675317" y="3470056"/>
            <a:ext cx="346075" cy="564328"/>
          </a:xfrm>
          <a:prstGeom prst="straightConnector1">
            <a:avLst/>
          </a:prstGeom>
          <a:ln w="28575">
            <a:solidFill>
              <a:srgbClr val="98A82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2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C14D8F4-4D27-4BD7-A70F-F96A548094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C14D8F4-4D27-4BD7-A70F-F96A54809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29D66BF6-FA06-4B52-AC71-29C72EE5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58" y="1690688"/>
            <a:ext cx="6067684" cy="34050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BB01DE1-63A0-4998-880E-84C4E4310A16}"/>
              </a:ext>
            </a:extLst>
          </p:cNvPr>
          <p:cNvSpPr/>
          <p:nvPr/>
        </p:nvSpPr>
        <p:spPr>
          <a:xfrm>
            <a:off x="4350058" y="2187839"/>
            <a:ext cx="1402671" cy="1367160"/>
          </a:xfrm>
          <a:prstGeom prst="rect">
            <a:avLst/>
          </a:prstGeom>
          <a:solidFill>
            <a:srgbClr val="FFA934">
              <a:alpha val="20000"/>
            </a:srgbClr>
          </a:solidFill>
          <a:ln w="28575">
            <a:solidFill>
              <a:srgbClr val="FFA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EF9C54-C57F-4948-9CDD-C465AFDE4975}"/>
              </a:ext>
            </a:extLst>
          </p:cNvPr>
          <p:cNvSpPr/>
          <p:nvPr/>
        </p:nvSpPr>
        <p:spPr>
          <a:xfrm>
            <a:off x="5462036" y="3232868"/>
            <a:ext cx="2749809" cy="1367160"/>
          </a:xfrm>
          <a:prstGeom prst="rect">
            <a:avLst/>
          </a:prstGeom>
          <a:solidFill>
            <a:srgbClr val="98A821">
              <a:alpha val="20000"/>
            </a:srgbClr>
          </a:solidFill>
          <a:ln w="28575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4088AA6-1235-4860-8FF4-1B9886C1B76B}"/>
                  </a:ext>
                </a:extLst>
              </p:cNvPr>
              <p:cNvSpPr txBox="1"/>
              <p:nvPr/>
            </p:nvSpPr>
            <p:spPr>
              <a:xfrm>
                <a:off x="1223766" y="5383078"/>
                <a:ext cx="1019214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solidFill>
                            <a:srgbClr val="A67EB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d>
                        <m:dPr>
                          <m:ctrlP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sz="2400" i="1">
                          <a:solidFill>
                            <a:srgbClr val="A67EB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4088AA6-1235-4860-8FF4-1B9886C1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66" y="5383078"/>
                <a:ext cx="10192149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A3C45E-B575-4C8B-8073-A69EB8E9A80C}"/>
              </a:ext>
            </a:extLst>
          </p:cNvPr>
          <p:cNvCxnSpPr>
            <a:cxnSpLocks/>
          </p:cNvCxnSpPr>
          <p:nvPr/>
        </p:nvCxnSpPr>
        <p:spPr>
          <a:xfrm>
            <a:off x="5130800" y="3086702"/>
            <a:ext cx="390525" cy="244475"/>
          </a:xfrm>
          <a:prstGeom prst="straightConnector1">
            <a:avLst/>
          </a:prstGeom>
          <a:ln w="28575">
            <a:solidFill>
              <a:srgbClr val="FFA93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526384-E27C-4FC9-9184-26109C6D5F8A}"/>
              </a:ext>
            </a:extLst>
          </p:cNvPr>
          <p:cNvCxnSpPr>
            <a:cxnSpLocks/>
          </p:cNvCxnSpPr>
          <p:nvPr/>
        </p:nvCxnSpPr>
        <p:spPr>
          <a:xfrm>
            <a:off x="5153025" y="3416902"/>
            <a:ext cx="346075" cy="0"/>
          </a:xfrm>
          <a:prstGeom prst="straightConnector1">
            <a:avLst/>
          </a:prstGeom>
          <a:ln w="28575">
            <a:solidFill>
              <a:srgbClr val="FFA93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十字形 11">
            <a:extLst>
              <a:ext uri="{FF2B5EF4-FFF2-40B4-BE49-F238E27FC236}">
                <a16:creationId xmlns:a16="http://schemas.microsoft.com/office/drawing/2014/main" id="{95B852DD-AF31-4410-AB63-EE7F45167BC8}"/>
              </a:ext>
            </a:extLst>
          </p:cNvPr>
          <p:cNvSpPr/>
          <p:nvPr/>
        </p:nvSpPr>
        <p:spPr>
          <a:xfrm rot="18976859">
            <a:off x="5139029" y="2843135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E008530-1416-4565-99C3-E32428B39285}"/>
                  </a:ext>
                </a:extLst>
              </p:cNvPr>
              <p:cNvSpPr txBox="1"/>
              <p:nvPr/>
            </p:nvSpPr>
            <p:spPr>
              <a:xfrm>
                <a:off x="4150467" y="6035738"/>
                <a:ext cx="3891065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4502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4502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450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rgbClr val="F45025"/>
                              </a:solidFill>
                              <a:latin typeface="Cambria Math" panose="02040503050406030204" pitchFamily="18" charset="0"/>
                            </a:rPr>
                            <m:t>=2,</m:t>
                          </m:r>
                          <m:r>
                            <a:rPr lang="en-US" altLang="zh-TW" sz="2400" b="0" i="1" smtClean="0">
                              <a:solidFill>
                                <a:srgbClr val="F45025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solidFill>
                                <a:srgbClr val="F45025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F450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45025"/>
                              </a:solidFill>
                              <a:latin typeface="Cambria Math" panose="02040503050406030204" pitchFamily="18" charset="0"/>
                            </a:rPr>
                            <m:t>334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400" b="0" i="1" smtClean="0">
                              <a:solidFill>
                                <a:srgbClr val="F450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400" i="1">
                          <a:solidFill>
                            <a:srgbClr val="A67EB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E008530-1416-4565-99C3-E32428B39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467" y="6035738"/>
                <a:ext cx="3891065" cy="385555"/>
              </a:xfrm>
              <a:prstGeom prst="rect">
                <a:avLst/>
              </a:prstGeom>
              <a:blipFill>
                <a:blip r:embed="rId5"/>
                <a:stretch>
                  <a:fillRect l="-313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B04268B-5DD5-4CF2-B550-C02E5B5609BD}"/>
              </a:ext>
            </a:extLst>
          </p:cNvPr>
          <p:cNvCxnSpPr>
            <a:cxnSpLocks/>
          </p:cNvCxnSpPr>
          <p:nvPr/>
        </p:nvCxnSpPr>
        <p:spPr>
          <a:xfrm>
            <a:off x="5675317" y="3439128"/>
            <a:ext cx="346075" cy="266700"/>
          </a:xfrm>
          <a:prstGeom prst="straightConnector1">
            <a:avLst/>
          </a:prstGeom>
          <a:ln w="28575">
            <a:solidFill>
              <a:srgbClr val="98A82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EBB17EE-49BE-4DCF-9076-522AB5F40278}"/>
              </a:ext>
            </a:extLst>
          </p:cNvPr>
          <p:cNvCxnSpPr>
            <a:cxnSpLocks/>
          </p:cNvCxnSpPr>
          <p:nvPr/>
        </p:nvCxnSpPr>
        <p:spPr>
          <a:xfrm>
            <a:off x="5675317" y="3416902"/>
            <a:ext cx="346075" cy="0"/>
          </a:xfrm>
          <a:prstGeom prst="straightConnector1">
            <a:avLst/>
          </a:prstGeom>
          <a:ln w="28575">
            <a:solidFill>
              <a:srgbClr val="98A82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E64BFCC-C81B-446B-91FC-B7BCB380EE3C}"/>
              </a:ext>
            </a:extLst>
          </p:cNvPr>
          <p:cNvCxnSpPr>
            <a:cxnSpLocks/>
          </p:cNvCxnSpPr>
          <p:nvPr/>
        </p:nvCxnSpPr>
        <p:spPr>
          <a:xfrm>
            <a:off x="5675317" y="3470056"/>
            <a:ext cx="346075" cy="564328"/>
          </a:xfrm>
          <a:prstGeom prst="straightConnector1">
            <a:avLst/>
          </a:prstGeom>
          <a:ln w="28575">
            <a:solidFill>
              <a:srgbClr val="98A82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A1AE8F2-5093-4180-99B3-69A0E5DD4CA2}"/>
              </a:ext>
            </a:extLst>
          </p:cNvPr>
          <p:cNvCxnSpPr/>
          <p:nvPr/>
        </p:nvCxnSpPr>
        <p:spPr>
          <a:xfrm>
            <a:off x="3171825" y="5853263"/>
            <a:ext cx="6667500" cy="0"/>
          </a:xfrm>
          <a:prstGeom prst="line">
            <a:avLst/>
          </a:prstGeom>
          <a:ln w="19050">
            <a:solidFill>
              <a:srgbClr val="F4502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B8D66EB2-1078-4FC8-A110-C51DE91103ED}"/>
                  </a:ext>
                </a:extLst>
              </p:cNvPr>
              <p:cNvSpPr txBox="1"/>
              <p:nvPr/>
            </p:nvSpPr>
            <p:spPr>
              <a:xfrm>
                <a:off x="5600708" y="2992129"/>
                <a:ext cx="1438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A67EB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A67EB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solidFill>
                                <a:srgbClr val="A67EBD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rgbClr val="A67EBD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B8D66EB2-1078-4FC8-A110-C51DE911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8" y="2992129"/>
                <a:ext cx="1438267" cy="4001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42CDC28C-3C4C-4959-9700-05A5A4EABBED}"/>
              </a:ext>
            </a:extLst>
          </p:cNvPr>
          <p:cNvSpPr txBox="1"/>
          <p:nvPr/>
        </p:nvSpPr>
        <p:spPr>
          <a:xfrm>
            <a:off x="8839200" y="5974866"/>
            <a:ext cx="14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450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所有經過該 </a:t>
            </a:r>
            <a:r>
              <a:rPr lang="en-US" altLang="zh-TW" dirty="0">
                <a:solidFill>
                  <a:srgbClr val="F450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r>
              <a:rPr lang="zh-TW" altLang="en-US" dirty="0">
                <a:solidFill>
                  <a:srgbClr val="F4502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</a:t>
            </a:r>
          </a:p>
        </p:txBody>
      </p:sp>
    </p:spTree>
    <p:extLst>
      <p:ext uri="{BB962C8B-B14F-4D97-AF65-F5344CB8AC3E}">
        <p14:creationId xmlns:p14="http://schemas.microsoft.com/office/powerpoint/2010/main" val="1905881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E0E38F0B-8F57-48A8-A0F3-21213D13FB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58" y="2032986"/>
            <a:ext cx="6067684" cy="34050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20A343-11FA-41D6-9B83-4393891D14A7}"/>
              </a:ext>
            </a:extLst>
          </p:cNvPr>
          <p:cNvSpPr/>
          <p:nvPr/>
        </p:nvSpPr>
        <p:spPr>
          <a:xfrm>
            <a:off x="4350058" y="2530137"/>
            <a:ext cx="1402671" cy="333219"/>
          </a:xfrm>
          <a:prstGeom prst="rect">
            <a:avLst/>
          </a:prstGeom>
          <a:solidFill>
            <a:srgbClr val="FFA934">
              <a:alpha val="20000"/>
            </a:srgbClr>
          </a:solidFill>
          <a:ln w="28575">
            <a:solidFill>
              <a:srgbClr val="FFA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5B82F0-C700-4A49-836B-0145933A06DA}"/>
              </a:ext>
            </a:extLst>
          </p:cNvPr>
          <p:cNvSpPr/>
          <p:nvPr/>
        </p:nvSpPr>
        <p:spPr>
          <a:xfrm>
            <a:off x="5462036" y="2530137"/>
            <a:ext cx="2749809" cy="2412189"/>
          </a:xfrm>
          <a:prstGeom prst="rect">
            <a:avLst/>
          </a:prstGeom>
          <a:solidFill>
            <a:srgbClr val="98A821">
              <a:alpha val="20000"/>
            </a:srgbClr>
          </a:solidFill>
          <a:ln w="28575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D521B882-961F-40C0-9EEF-9F1C93F511D3}"/>
              </a:ext>
            </a:extLst>
          </p:cNvPr>
          <p:cNvSpPr/>
          <p:nvPr/>
        </p:nvSpPr>
        <p:spPr>
          <a:xfrm rot="18976859">
            <a:off x="5139029" y="318543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C58572E-FBC0-4090-923B-D99D1C43FC21}"/>
                  </a:ext>
                </a:extLst>
              </p:cNvPr>
              <p:cNvSpPr txBox="1"/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334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40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334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rgbClr val="EDE6E3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C58572E-FBC0-4090-923B-D99D1C43F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2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E0E38F0B-8F57-48A8-A0F3-21213D13FB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58" y="2032986"/>
            <a:ext cx="6067684" cy="34050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20A343-11FA-41D6-9B83-4393891D14A7}"/>
              </a:ext>
            </a:extLst>
          </p:cNvPr>
          <p:cNvSpPr/>
          <p:nvPr/>
        </p:nvSpPr>
        <p:spPr>
          <a:xfrm>
            <a:off x="4350058" y="2530137"/>
            <a:ext cx="1402671" cy="689313"/>
          </a:xfrm>
          <a:prstGeom prst="rect">
            <a:avLst/>
          </a:prstGeom>
          <a:solidFill>
            <a:srgbClr val="FFA934">
              <a:alpha val="20000"/>
            </a:srgbClr>
          </a:solidFill>
          <a:ln w="28575">
            <a:solidFill>
              <a:srgbClr val="FFA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5B82F0-C700-4A49-836B-0145933A06DA}"/>
              </a:ext>
            </a:extLst>
          </p:cNvPr>
          <p:cNvSpPr/>
          <p:nvPr/>
        </p:nvSpPr>
        <p:spPr>
          <a:xfrm>
            <a:off x="5462036" y="2905125"/>
            <a:ext cx="2749809" cy="2037201"/>
          </a:xfrm>
          <a:prstGeom prst="rect">
            <a:avLst/>
          </a:prstGeom>
          <a:solidFill>
            <a:srgbClr val="98A821">
              <a:alpha val="20000"/>
            </a:srgbClr>
          </a:solidFill>
          <a:ln w="28575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D521B882-961F-40C0-9EEF-9F1C93F511D3}"/>
              </a:ext>
            </a:extLst>
          </p:cNvPr>
          <p:cNvSpPr/>
          <p:nvPr/>
        </p:nvSpPr>
        <p:spPr>
          <a:xfrm rot="18976859">
            <a:off x="5139029" y="318543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353A3E6-D0E7-4276-86B6-23FDD5A6A066}"/>
                  </a:ext>
                </a:extLst>
              </p:cNvPr>
              <p:cNvSpPr txBox="1"/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334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40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334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rgbClr val="EDE6E3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353A3E6-D0E7-4276-86B6-23FDD5A6A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858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E0E38F0B-8F57-48A8-A0F3-21213D13FB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58" y="2032986"/>
            <a:ext cx="6067684" cy="34050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20A343-11FA-41D6-9B83-4393891D14A7}"/>
              </a:ext>
            </a:extLst>
          </p:cNvPr>
          <p:cNvSpPr/>
          <p:nvPr/>
        </p:nvSpPr>
        <p:spPr>
          <a:xfrm>
            <a:off x="4350058" y="2530137"/>
            <a:ext cx="1402671" cy="1013163"/>
          </a:xfrm>
          <a:prstGeom prst="rect">
            <a:avLst/>
          </a:prstGeom>
          <a:solidFill>
            <a:srgbClr val="FFA934">
              <a:alpha val="20000"/>
            </a:srgbClr>
          </a:solidFill>
          <a:ln w="28575">
            <a:solidFill>
              <a:srgbClr val="FFA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5B82F0-C700-4A49-836B-0145933A06DA}"/>
              </a:ext>
            </a:extLst>
          </p:cNvPr>
          <p:cNvSpPr/>
          <p:nvPr/>
        </p:nvSpPr>
        <p:spPr>
          <a:xfrm>
            <a:off x="5462036" y="3228975"/>
            <a:ext cx="2749809" cy="1713351"/>
          </a:xfrm>
          <a:prstGeom prst="rect">
            <a:avLst/>
          </a:prstGeom>
          <a:solidFill>
            <a:srgbClr val="98A821">
              <a:alpha val="20000"/>
            </a:srgbClr>
          </a:solidFill>
          <a:ln w="28575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D521B882-961F-40C0-9EEF-9F1C93F511D3}"/>
              </a:ext>
            </a:extLst>
          </p:cNvPr>
          <p:cNvSpPr/>
          <p:nvPr/>
        </p:nvSpPr>
        <p:spPr>
          <a:xfrm rot="18976859">
            <a:off x="5139029" y="318543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03810D0-7996-4D75-BC94-BCC6E4A769C0}"/>
                  </a:ext>
                </a:extLst>
              </p:cNvPr>
              <p:cNvSpPr txBox="1"/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334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40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334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rgbClr val="EDE6E3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03810D0-7996-4D75-BC94-BCC6E4A7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1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8C895F-BBC5-4FDB-898B-7855FBD3C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1924"/>
            <a:ext cx="10515600" cy="27292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Token </a:t>
            </a:r>
            <a:r>
              <a:rPr lang="zh-TW" altLang="en-US" dirty="0"/>
              <a:t>單位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Phoneme</a:t>
            </a:r>
          </a:p>
          <a:p>
            <a:pPr lvl="1"/>
            <a:r>
              <a:rPr lang="en-US" altLang="zh-TW" dirty="0"/>
              <a:t>Grapheme: </a:t>
            </a:r>
            <a:r>
              <a:rPr lang="zh-TW" altLang="en-US" dirty="0"/>
              <a:t>書寫最小單位</a:t>
            </a:r>
            <a:r>
              <a:rPr lang="en-US" altLang="zh-TW" dirty="0"/>
              <a:t>, </a:t>
            </a:r>
            <a:r>
              <a:rPr lang="zh-TW" altLang="en-US" dirty="0"/>
              <a:t>英文為</a:t>
            </a:r>
            <a:r>
              <a:rPr lang="en-US" altLang="zh-TW" dirty="0"/>
              <a:t>{a,…,z}+{</a:t>
            </a:r>
            <a:r>
              <a:rPr lang="zh-TW" altLang="en-US" dirty="0"/>
              <a:t>空白</a:t>
            </a:r>
            <a:r>
              <a:rPr lang="en-US" altLang="zh-TW" dirty="0"/>
              <a:t>,…}, </a:t>
            </a:r>
            <a:r>
              <a:rPr lang="zh-TW" altLang="en-US" dirty="0"/>
              <a:t>中文為 </a:t>
            </a:r>
            <a:r>
              <a:rPr lang="en-US" altLang="zh-TW" dirty="0"/>
              <a:t>{</a:t>
            </a:r>
            <a:r>
              <a:rPr lang="zh-TW" altLang="en-US" dirty="0"/>
              <a:t>所有字</a:t>
            </a:r>
            <a:r>
              <a:rPr lang="en-US" altLang="zh-TW" dirty="0"/>
              <a:t>}</a:t>
            </a:r>
          </a:p>
          <a:p>
            <a:pPr lvl="1"/>
            <a:r>
              <a:rPr lang="en-US" altLang="zh-TW" dirty="0"/>
              <a:t>Word ("</a:t>
            </a:r>
            <a:r>
              <a:rPr lang="zh-TW" altLang="en-US" dirty="0"/>
              <a:t>詞</a:t>
            </a:r>
            <a:r>
              <a:rPr lang="en-US" altLang="zh-TW" dirty="0"/>
              <a:t>"): Degas Lexicon, </a:t>
            </a:r>
            <a:r>
              <a:rPr lang="zh-TW" altLang="en-US" dirty="0"/>
              <a:t>英文</a:t>
            </a:r>
            <a:r>
              <a:rPr lang="en-US" altLang="zh-TW" dirty="0"/>
              <a:t>~200K, </a:t>
            </a:r>
            <a:r>
              <a:rPr lang="zh-TW" altLang="en-US" dirty="0"/>
              <a:t>中文</a:t>
            </a:r>
            <a:r>
              <a:rPr lang="en-US" altLang="zh-TW" dirty="0"/>
              <a:t>~700K</a:t>
            </a:r>
          </a:p>
          <a:p>
            <a:pPr lvl="1"/>
            <a:r>
              <a:rPr lang="en-US" altLang="zh-TW" dirty="0"/>
              <a:t>Morpheme: smallest meaningful unit (&lt;word, &gt;grapheme)</a:t>
            </a:r>
          </a:p>
          <a:p>
            <a:endParaRPr lang="en-US" altLang="zh-TW" dirty="0"/>
          </a:p>
          <a:p>
            <a:r>
              <a:rPr lang="en-US" altLang="zh-TW" dirty="0"/>
              <a:t>End2End ASR </a:t>
            </a:r>
            <a:r>
              <a:rPr lang="zh-TW" altLang="en-US" dirty="0"/>
              <a:t>就是</a:t>
            </a:r>
            <a:r>
              <a:rPr lang="zh-TW" altLang="en-US" dirty="0">
                <a:solidFill>
                  <a:srgbClr val="FFA934"/>
                </a:solidFill>
              </a:rPr>
              <a:t>吃 </a:t>
            </a:r>
            <a:r>
              <a:rPr lang="en-US" altLang="zh-TW" dirty="0">
                <a:solidFill>
                  <a:srgbClr val="FFA934"/>
                </a:solidFill>
              </a:rPr>
              <a:t>feature vectors </a:t>
            </a:r>
            <a:r>
              <a:rPr lang="zh-TW" altLang="en-US" dirty="0">
                <a:solidFill>
                  <a:srgbClr val="FFA934"/>
                </a:solidFill>
              </a:rPr>
              <a:t>直接吐出 </a:t>
            </a:r>
            <a:r>
              <a:rPr lang="en-US" altLang="zh-TW" dirty="0">
                <a:solidFill>
                  <a:srgbClr val="FFA934"/>
                </a:solidFill>
              </a:rPr>
              <a:t>Token vectors</a:t>
            </a:r>
          </a:p>
          <a:p>
            <a:pPr lvl="1"/>
            <a:r>
              <a:rPr lang="zh-TW" altLang="en-US" dirty="0"/>
              <a:t>沒有 </a:t>
            </a:r>
            <a:r>
              <a:rPr lang="en-US" altLang="zh-TW" dirty="0"/>
              <a:t>lexicon, </a:t>
            </a:r>
            <a:r>
              <a:rPr lang="zh-TW" altLang="en-US" dirty="0"/>
              <a:t>沒有 </a:t>
            </a:r>
            <a:r>
              <a:rPr lang="en-US" altLang="zh-TW" dirty="0"/>
              <a:t>wfst</a:t>
            </a:r>
          </a:p>
          <a:p>
            <a:pPr lvl="1"/>
            <a:r>
              <a:rPr lang="en-US" altLang="zh-TW" dirty="0"/>
              <a:t>Training, decoding </a:t>
            </a:r>
            <a:r>
              <a:rPr lang="zh-TW" altLang="en-US" dirty="0"/>
              <a:t>比起 </a:t>
            </a:r>
            <a:r>
              <a:rPr lang="en-US" altLang="zh-TW" dirty="0"/>
              <a:t>hybrid-system </a:t>
            </a:r>
            <a:r>
              <a:rPr lang="zh-TW" altLang="en-US" dirty="0"/>
              <a:t>單純很多 </a:t>
            </a:r>
            <a:r>
              <a:rPr lang="en-US" altLang="zh-TW" dirty="0"/>
              <a:t>(</a:t>
            </a:r>
            <a:r>
              <a:rPr lang="zh-TW" altLang="en-US" dirty="0"/>
              <a:t>就一個大的</a:t>
            </a:r>
            <a:r>
              <a:rPr lang="en-US" altLang="zh-TW" dirty="0"/>
              <a:t>NN)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C784EB-6C96-47A6-8EF4-318CEB3F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66" y="651945"/>
            <a:ext cx="7818268" cy="26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7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>
                        <m:sSub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E0E38F0B-8F57-48A8-A0F3-21213D13FB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58" y="2032986"/>
            <a:ext cx="6067684" cy="34050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20A343-11FA-41D6-9B83-4393891D14A7}"/>
              </a:ext>
            </a:extLst>
          </p:cNvPr>
          <p:cNvSpPr/>
          <p:nvPr/>
        </p:nvSpPr>
        <p:spPr>
          <a:xfrm>
            <a:off x="4350058" y="2530137"/>
            <a:ext cx="1402671" cy="1365588"/>
          </a:xfrm>
          <a:prstGeom prst="rect">
            <a:avLst/>
          </a:prstGeom>
          <a:solidFill>
            <a:srgbClr val="FFA934">
              <a:alpha val="20000"/>
            </a:srgbClr>
          </a:solidFill>
          <a:ln w="28575">
            <a:solidFill>
              <a:srgbClr val="FFA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5B82F0-C700-4A49-836B-0145933A06DA}"/>
              </a:ext>
            </a:extLst>
          </p:cNvPr>
          <p:cNvSpPr/>
          <p:nvPr/>
        </p:nvSpPr>
        <p:spPr>
          <a:xfrm>
            <a:off x="5462036" y="3576738"/>
            <a:ext cx="2749809" cy="1365588"/>
          </a:xfrm>
          <a:prstGeom prst="rect">
            <a:avLst/>
          </a:prstGeom>
          <a:solidFill>
            <a:srgbClr val="98A821">
              <a:alpha val="20000"/>
            </a:srgbClr>
          </a:solidFill>
          <a:ln w="28575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D521B882-961F-40C0-9EEF-9F1C93F511D3}"/>
              </a:ext>
            </a:extLst>
          </p:cNvPr>
          <p:cNvSpPr/>
          <p:nvPr/>
        </p:nvSpPr>
        <p:spPr>
          <a:xfrm rot="18976859">
            <a:off x="5139029" y="318543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164EDAE-AC8F-45B9-8420-D2B85A441199}"/>
                  </a:ext>
                </a:extLst>
              </p:cNvPr>
              <p:cNvSpPr txBox="1"/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334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40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334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rgbClr val="EDE6E3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164EDAE-AC8F-45B9-8420-D2B85A441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217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sSub>
                        <m:sSub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E0E38F0B-8F57-48A8-A0F3-21213D13FB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58" y="2032986"/>
            <a:ext cx="6067684" cy="34050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20A343-11FA-41D6-9B83-4393891D14A7}"/>
              </a:ext>
            </a:extLst>
          </p:cNvPr>
          <p:cNvSpPr/>
          <p:nvPr/>
        </p:nvSpPr>
        <p:spPr>
          <a:xfrm>
            <a:off x="4350058" y="2530136"/>
            <a:ext cx="1402671" cy="1737063"/>
          </a:xfrm>
          <a:prstGeom prst="rect">
            <a:avLst/>
          </a:prstGeom>
          <a:solidFill>
            <a:srgbClr val="FFA934">
              <a:alpha val="20000"/>
            </a:srgbClr>
          </a:solidFill>
          <a:ln w="28575">
            <a:solidFill>
              <a:srgbClr val="FFA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5B82F0-C700-4A49-836B-0145933A06DA}"/>
              </a:ext>
            </a:extLst>
          </p:cNvPr>
          <p:cNvSpPr/>
          <p:nvPr/>
        </p:nvSpPr>
        <p:spPr>
          <a:xfrm>
            <a:off x="5462036" y="3943350"/>
            <a:ext cx="2749809" cy="998976"/>
          </a:xfrm>
          <a:prstGeom prst="rect">
            <a:avLst/>
          </a:prstGeom>
          <a:solidFill>
            <a:srgbClr val="98A821">
              <a:alpha val="20000"/>
            </a:srgbClr>
          </a:solidFill>
          <a:ln w="28575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D521B882-961F-40C0-9EEF-9F1C93F511D3}"/>
              </a:ext>
            </a:extLst>
          </p:cNvPr>
          <p:cNvSpPr/>
          <p:nvPr/>
        </p:nvSpPr>
        <p:spPr>
          <a:xfrm rot="18976859">
            <a:off x="5139029" y="318543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E8DEFCF-20D0-4CBC-89D8-841FDF6A4984}"/>
                  </a:ext>
                </a:extLst>
              </p:cNvPr>
              <p:cNvSpPr txBox="1"/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334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40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334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rgbClr val="EDE6E3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E8DEFCF-20D0-4CBC-89D8-841FDF6A4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69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E0E38F0B-8F57-48A8-A0F3-21213D13FB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58" y="2032986"/>
            <a:ext cx="6067684" cy="34050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20A343-11FA-41D6-9B83-4393891D14A7}"/>
              </a:ext>
            </a:extLst>
          </p:cNvPr>
          <p:cNvSpPr/>
          <p:nvPr/>
        </p:nvSpPr>
        <p:spPr>
          <a:xfrm>
            <a:off x="4350058" y="2530136"/>
            <a:ext cx="1402671" cy="2099014"/>
          </a:xfrm>
          <a:prstGeom prst="rect">
            <a:avLst/>
          </a:prstGeom>
          <a:solidFill>
            <a:srgbClr val="FFA934">
              <a:alpha val="20000"/>
            </a:srgbClr>
          </a:solidFill>
          <a:ln w="28575">
            <a:solidFill>
              <a:srgbClr val="FFA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5B82F0-C700-4A49-836B-0145933A06DA}"/>
              </a:ext>
            </a:extLst>
          </p:cNvPr>
          <p:cNvSpPr/>
          <p:nvPr/>
        </p:nvSpPr>
        <p:spPr>
          <a:xfrm>
            <a:off x="5462036" y="4276724"/>
            <a:ext cx="2749809" cy="665601"/>
          </a:xfrm>
          <a:prstGeom prst="rect">
            <a:avLst/>
          </a:prstGeom>
          <a:solidFill>
            <a:srgbClr val="98A821">
              <a:alpha val="20000"/>
            </a:srgbClr>
          </a:solidFill>
          <a:ln w="28575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D521B882-961F-40C0-9EEF-9F1C93F511D3}"/>
              </a:ext>
            </a:extLst>
          </p:cNvPr>
          <p:cNvSpPr/>
          <p:nvPr/>
        </p:nvSpPr>
        <p:spPr>
          <a:xfrm rot="18976859">
            <a:off x="5139029" y="318543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A82E203-52FC-4854-ABCB-4D18D23EDD49}"/>
                  </a:ext>
                </a:extLst>
              </p:cNvPr>
              <p:cNvSpPr txBox="1"/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334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40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334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rgbClr val="EDE6E3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A82E203-52FC-4854-ABCB-4D18D23ED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794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A93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sSub>
                        <m:sSub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98A82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C094BE2-27AF-4613-A634-15ADF3FB8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E0E38F0B-8F57-48A8-A0F3-21213D13FB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58" y="2032986"/>
            <a:ext cx="6067684" cy="34050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20A343-11FA-41D6-9B83-4393891D14A7}"/>
              </a:ext>
            </a:extLst>
          </p:cNvPr>
          <p:cNvSpPr/>
          <p:nvPr/>
        </p:nvSpPr>
        <p:spPr>
          <a:xfrm>
            <a:off x="4350058" y="2530135"/>
            <a:ext cx="1402671" cy="2412189"/>
          </a:xfrm>
          <a:prstGeom prst="rect">
            <a:avLst/>
          </a:prstGeom>
          <a:solidFill>
            <a:srgbClr val="FFA934">
              <a:alpha val="20000"/>
            </a:srgbClr>
          </a:solidFill>
          <a:ln w="28575">
            <a:solidFill>
              <a:srgbClr val="FFA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5B82F0-C700-4A49-836B-0145933A06DA}"/>
              </a:ext>
            </a:extLst>
          </p:cNvPr>
          <p:cNvSpPr/>
          <p:nvPr/>
        </p:nvSpPr>
        <p:spPr>
          <a:xfrm>
            <a:off x="5462036" y="4648200"/>
            <a:ext cx="2749809" cy="294125"/>
          </a:xfrm>
          <a:prstGeom prst="rect">
            <a:avLst/>
          </a:prstGeom>
          <a:solidFill>
            <a:srgbClr val="98A821">
              <a:alpha val="20000"/>
            </a:srgbClr>
          </a:solidFill>
          <a:ln w="28575">
            <a:solidFill>
              <a:srgbClr val="98A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十字形 8">
            <a:extLst>
              <a:ext uri="{FF2B5EF4-FFF2-40B4-BE49-F238E27FC236}">
                <a16:creationId xmlns:a16="http://schemas.microsoft.com/office/drawing/2014/main" id="{D521B882-961F-40C0-9EEF-9F1C93F511D3}"/>
              </a:ext>
            </a:extLst>
          </p:cNvPr>
          <p:cNvSpPr/>
          <p:nvPr/>
        </p:nvSpPr>
        <p:spPr>
          <a:xfrm rot="18976859">
            <a:off x="5139029" y="3185433"/>
            <a:ext cx="210955" cy="210038"/>
          </a:xfrm>
          <a:prstGeom prst="plus">
            <a:avLst>
              <a:gd name="adj" fmla="val 45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C21E83C-6E52-43D6-AAF1-5563FB059C52}"/>
                  </a:ext>
                </a:extLst>
              </p:cNvPr>
              <p:cNvSpPr txBox="1"/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334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  <m:r>
                        <a:rPr lang="en-US" altLang="zh-TW" sz="2400" i="1" smtClean="0">
                          <a:solidFill>
                            <a:srgbClr val="EDE6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solidFill>
                                <a:srgbClr val="EDE6E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334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rgbClr val="EDE6E3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C21E83C-6E52-43D6-AAF1-5563FB059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82" y="5810124"/>
                <a:ext cx="3828036" cy="682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070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3B7559D-8AB6-4240-8B98-8D420589F5A5}"/>
              </a:ext>
            </a:extLst>
          </p:cNvPr>
          <p:cNvCxnSpPr/>
          <p:nvPr/>
        </p:nvCxnSpPr>
        <p:spPr>
          <a:xfrm flipH="1" flipV="1">
            <a:off x="6096000" y="4376691"/>
            <a:ext cx="2515340" cy="1296140"/>
          </a:xfrm>
          <a:prstGeom prst="straightConnector1">
            <a:avLst/>
          </a:prstGeom>
          <a:ln w="28575">
            <a:solidFill>
              <a:srgbClr val="FFA934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5D2CF99-4810-43A3-B749-F4798C99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334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5D2CF99-4810-43A3-B749-F4798C99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3D8DFA-1A3B-405F-8AB2-702BA8583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sSub>
                      <m:sSubPr>
                        <m:ctrl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i="1">
                        <a:solidFill>
                          <a:srgbClr val="EDE6E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=2,</m:t>
                        </m:r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334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solidFill>
                          <a:srgbClr val="EDE6E3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zh-TW" altLang="en-US" dirty="0">
                  <a:solidFill>
                    <a:srgbClr val="EDE6E3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EDE6E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334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solidFill>
                          <a:srgbClr val="EDE6E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334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e>
                    </m:nary>
                  </m:oMath>
                </a14:m>
                <a:endParaRPr lang="zh-TW" altLang="en-US" dirty="0">
                  <a:solidFill>
                    <a:srgbClr val="EDE6E3"/>
                  </a:solidFill>
                </a:endParaRPr>
              </a:p>
              <a:p>
                <a:endParaRPr lang="en-US" altLang="zh-TW" dirty="0">
                  <a:solidFill>
                    <a:srgbClr val="EDE6E3"/>
                  </a:solidFill>
                  <a:latin typeface="Cambria Math" panose="02040503050406030204" pitchFamily="18" charset="0"/>
                </a:endParaRPr>
              </a:p>
              <a:p>
                <a:r>
                  <a:rPr lang="zh-TW" altLang="en-US" dirty="0">
                    <a:solidFill>
                      <a:srgbClr val="EDE6E3"/>
                    </a:solidFill>
                    <a:latin typeface="Cambria Math" panose="02040503050406030204" pitchFamily="18" charset="0"/>
                  </a:rPr>
                  <a:t>由 </a:t>
                </a:r>
                <a:r>
                  <a:rPr lang="en-US" altLang="zh-TW" dirty="0">
                    <a:solidFill>
                      <a:srgbClr val="EDE6E3"/>
                    </a:solidFill>
                    <a:latin typeface="Cambria Math" panose="02040503050406030204" pitchFamily="18" charset="0"/>
                  </a:rPr>
                  <a:t>1. and 2. </a:t>
                </a:r>
                <a:r>
                  <a:rPr lang="zh-TW" altLang="en-US" dirty="0">
                    <a:solidFill>
                      <a:srgbClr val="EDE6E3"/>
                    </a:solidFill>
                    <a:latin typeface="Cambria Math" panose="02040503050406030204" pitchFamily="18" charset="0"/>
                  </a:rPr>
                  <a:t>得知</a:t>
                </a:r>
                <a:r>
                  <a:rPr lang="en-US" altLang="zh-TW" dirty="0">
                    <a:solidFill>
                      <a:srgbClr val="EDE6E3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EDE6E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334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</m:d>
                    <m:r>
                      <a:rPr lang="en-US" altLang="zh-TW" i="1">
                        <a:solidFill>
                          <a:srgbClr val="EDE6E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334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e>
                    </m:nary>
                    <m:r>
                      <a:rPr lang="en-US" altLang="zh-TW" b="0" i="1" smtClean="0">
                        <a:solidFill>
                          <a:srgbClr val="EDE6E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i="1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f>
                          <m:fPr>
                            <m:type m:val="lin"/>
                            <m:ctrlP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zh-TW" dirty="0">
                  <a:solidFill>
                    <a:srgbClr val="EDE6E3"/>
                  </a:solidFill>
                </a:endParaRPr>
              </a:p>
              <a:p>
                <a:endParaRPr lang="en-US" altLang="zh-TW" dirty="0"/>
              </a:p>
              <a:p>
                <a:r>
                  <a:rPr lang="zh-TW" altLang="en-US" dirty="0">
                    <a:solidFill>
                      <a:srgbClr val="EDE6E3"/>
                    </a:solidFill>
                  </a:rPr>
                  <a:t>可以使用 </a:t>
                </a:r>
                <a:r>
                  <a:rPr lang="en-US" altLang="zh-TW" dirty="0">
                    <a:solidFill>
                      <a:srgbClr val="EDE6E3"/>
                    </a:solidFill>
                  </a:rPr>
                  <a:t>MLE </a:t>
                </a:r>
                <a:r>
                  <a:rPr lang="zh-TW" altLang="en-US" dirty="0">
                    <a:solidFill>
                      <a:srgbClr val="EDE6E3"/>
                    </a:solidFill>
                  </a:rPr>
                  <a:t>最佳化了</a:t>
                </a:r>
                <a:r>
                  <a:rPr lang="en-US" altLang="zh-TW" dirty="0">
                    <a:solidFill>
                      <a:srgbClr val="EDE6E3"/>
                    </a:solidFill>
                  </a:rPr>
                  <a:t>, </a:t>
                </a:r>
                <a:r>
                  <a:rPr lang="en-US" altLang="zh-TW" dirty="0"/>
                  <a:t>Gradient-based optimization</a:t>
                </a:r>
                <a:endParaRPr lang="zh-TW" alt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334|</m:t>
                            </m:r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TW" dirty="0">
                    <a:solidFill>
                      <a:srgbClr val="EDE6E3"/>
                    </a:solidFill>
                  </a:rPr>
                  <a:t> , </a:t>
                </a:r>
                <a:r>
                  <a:rPr lang="zh-TW" altLang="en-US" dirty="0">
                    <a:solidFill>
                      <a:srgbClr val="EDE6E3"/>
                    </a:solidFill>
                  </a:rPr>
                  <a:t>只跟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EDE6E3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solidFill>
                          <a:srgbClr val="EDE6E3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>
                    <a:solidFill>
                      <a:srgbClr val="EDE6E3"/>
                    </a:solidFill>
                  </a:rPr>
                  <a:t> </a:t>
                </a:r>
                <a:r>
                  <a:rPr lang="zh-TW" altLang="en-US" dirty="0">
                    <a:solidFill>
                      <a:srgbClr val="EDE6E3"/>
                    </a:solidFill>
                  </a:rPr>
                  <a:t>時有關</a:t>
                </a:r>
                <a:endParaRPr lang="en-US" altLang="zh-TW" dirty="0">
                  <a:solidFill>
                    <a:srgbClr val="EDE6E3"/>
                  </a:solidFill>
                </a:endParaRPr>
              </a:p>
              <a:p>
                <a:endParaRPr lang="zh-TW" altLang="en-US" dirty="0">
                  <a:solidFill>
                    <a:srgbClr val="EDE6E3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3D8DFA-1A3B-405F-8AB2-702BA8583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5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154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5D2CF99-4810-43A3-B749-F4798C99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334|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5D2CF99-4810-43A3-B749-F4798C99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3D8DFA-1A3B-405F-8AB2-702BA8583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0511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TW" altLang="en-US" dirty="0">
                    <a:solidFill>
                      <a:srgbClr val="EDE6E3"/>
                    </a:solidFill>
                  </a:rPr>
                  <a:t>可以使用 </a:t>
                </a:r>
                <a:r>
                  <a:rPr lang="en-US" altLang="zh-TW" dirty="0">
                    <a:solidFill>
                      <a:srgbClr val="EDE6E3"/>
                    </a:solidFill>
                  </a:rPr>
                  <a:t>MLE </a:t>
                </a:r>
                <a:r>
                  <a:rPr lang="zh-TW" altLang="en-US" dirty="0">
                    <a:solidFill>
                      <a:srgbClr val="EDE6E3"/>
                    </a:solidFill>
                  </a:rPr>
                  <a:t>最佳化了</a:t>
                </a:r>
                <a:r>
                  <a:rPr lang="en-US" altLang="zh-TW" dirty="0">
                    <a:solidFill>
                      <a:srgbClr val="EDE6E3"/>
                    </a:solidFill>
                  </a:rPr>
                  <a:t>, </a:t>
                </a:r>
                <a:r>
                  <a:rPr lang="en-US" altLang="zh-TW" dirty="0"/>
                  <a:t>Gradient-based optimization</a:t>
                </a:r>
              </a:p>
              <a:p>
                <a:pPr lvl="1"/>
                <a:r>
                  <a:rPr lang="zh-TW" altLang="en-US" dirty="0"/>
                  <a:t>經過一番努力推導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334|</m:t>
                            </m:r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  <m:r>
                          <a:rPr lang="en-US" altLang="zh-TW" i="1" smtClean="0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FA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FFA934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A93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rgbClr val="FFA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FA93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98A8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98A82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98A82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solidFill>
                                  <a:srgbClr val="98A8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98A82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 smtClean="0">
                                    <a:solidFill>
                                      <a:srgbClr val="A67EBD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i="1" smtClean="0">
                                        <a:solidFill>
                                          <a:srgbClr val="A67EB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A67EB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rgbClr val="A67EB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A67EB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solidFill>
                                          <a:srgbClr val="A67EB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b="1" dirty="0">
                  <a:solidFill>
                    <a:srgbClr val="EDE6E3"/>
                  </a:solidFill>
                </a:endParaRPr>
              </a:p>
              <a:p>
                <a:endParaRPr lang="zh-TW" altLang="en-US" dirty="0">
                  <a:solidFill>
                    <a:srgbClr val="EDE6E3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3D8DFA-1A3B-405F-8AB2-702BA8583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051175"/>
              </a:xfrm>
              <a:blipFill>
                <a:blip r:embed="rId3"/>
                <a:stretch>
                  <a:fillRect l="-812" t="-3792" b="-26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AFE7D265-CAFB-4BE2-85CC-41397E351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523" y="3869525"/>
            <a:ext cx="4674163" cy="26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24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5D2CF99-4810-43A3-B749-F4798C99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334|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4502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5D2CF99-4810-43A3-B749-F4798C99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3D8DFA-1A3B-405F-8AB2-702BA8583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60599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>
                    <a:solidFill>
                      <a:srgbClr val="EDE6E3"/>
                    </a:solidFill>
                  </a:rPr>
                  <a:t>其實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4502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endParaRPr lang="en-US" altLang="zh-TW" b="1" dirty="0">
                  <a:solidFill>
                    <a:srgbClr val="EDE6E3"/>
                  </a:solidFill>
                </a:endParaRPr>
              </a:p>
              <a:p>
                <a:r>
                  <a:rPr lang="zh-TW" altLang="en-US" dirty="0"/>
                  <a:t>所以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334|</m:t>
                            </m:r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334|</m:t>
                            </m:r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rgbClr val="F4502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45025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4502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334|</m:t>
                            </m:r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rgbClr val="F4502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45025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45025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F4502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rgbClr val="F4502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F4502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F4502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rgbClr val="F4502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F4502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>
                  <a:solidFill>
                    <a:srgbClr val="EDE6E3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3D8DFA-1A3B-405F-8AB2-702BA8583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60599"/>
              </a:xfrm>
              <a:blipFill>
                <a:blip r:embed="rId3"/>
                <a:stretch>
                  <a:fillRect l="-1043" t="-4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>
            <a:extLst>
              <a:ext uri="{FF2B5EF4-FFF2-40B4-BE49-F238E27FC236}">
                <a16:creationId xmlns:a16="http://schemas.microsoft.com/office/drawing/2014/main" id="{6FBE4540-1A8F-45B1-937F-52990E831F16}"/>
              </a:ext>
            </a:extLst>
          </p:cNvPr>
          <p:cNvGrpSpPr/>
          <p:nvPr/>
        </p:nvGrpSpPr>
        <p:grpSpPr>
          <a:xfrm>
            <a:off x="1478660" y="3869525"/>
            <a:ext cx="9865362" cy="2385572"/>
            <a:chOff x="1478660" y="3869525"/>
            <a:chExt cx="9865362" cy="2385572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AFE7D265-CAFB-4BE2-85CC-41397E351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3523" y="3869526"/>
              <a:ext cx="4250499" cy="2385571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F88718D5-77FC-4B0D-B699-B66A88B95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8660" y="3869525"/>
              <a:ext cx="4250499" cy="2385571"/>
            </a:xfrm>
            <a:prstGeom prst="rect">
              <a:avLst/>
            </a:prstGeom>
          </p:spPr>
        </p:pic>
        <p:sp>
          <p:nvSpPr>
            <p:cNvPr id="11" name="十字形 10">
              <a:extLst>
                <a:ext uri="{FF2B5EF4-FFF2-40B4-BE49-F238E27FC236}">
                  <a16:creationId xmlns:a16="http://schemas.microsoft.com/office/drawing/2014/main" id="{D93936DB-E2A1-435A-8F73-D94D83711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819" y="4799460"/>
              <a:ext cx="525600" cy="525700"/>
            </a:xfrm>
            <a:prstGeom prst="plus">
              <a:avLst>
                <a:gd name="adj" fmla="val 460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193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5D2CF99-4810-43A3-B749-F4798C99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334|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4502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5D2CF99-4810-43A3-B749-F4798C99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3D8DFA-1A3B-405F-8AB2-702BA8583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8445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>
                    <a:solidFill>
                      <a:srgbClr val="EDE6E3"/>
                    </a:solidFill>
                  </a:rPr>
                  <a:t>其實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4502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endParaRPr lang="en-US" altLang="zh-TW" b="1" dirty="0">
                  <a:solidFill>
                    <a:srgbClr val="EDE6E3"/>
                  </a:solidFill>
                </a:endParaRPr>
              </a:p>
              <a:p>
                <a:r>
                  <a:rPr lang="zh-TW" altLang="en-US" dirty="0"/>
                  <a:t>所以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334|</m:t>
                            </m:r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F45025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334|</m:t>
                            </m:r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rgbClr val="F4502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45025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F4502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334|</m:t>
                            </m:r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solidFill>
                                      <a:srgbClr val="F4502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F45025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45025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F4502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rgbClr val="F4502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F4502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F4502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solidFill>
                                              <a:srgbClr val="F4502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F45025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>
                  <a:solidFill>
                    <a:srgbClr val="EDE6E3"/>
                  </a:solidFill>
                </a:endParaRPr>
              </a:p>
              <a:p>
                <a:pPr lvl="1"/>
                <a:endParaRPr lang="en-US" altLang="zh-TW" dirty="0"/>
              </a:p>
              <a:p>
                <a:r>
                  <a:rPr lang="zh-TW" altLang="en-US" dirty="0">
                    <a:solidFill>
                      <a:srgbClr val="EDE6E3"/>
                    </a:solidFill>
                  </a:rPr>
                  <a:t>論文裡神奇的 </a:t>
                </a:r>
                <a:r>
                  <a:rPr lang="en-US" altLang="zh-TW" dirty="0">
                    <a:solidFill>
                      <a:srgbClr val="EDE6E3"/>
                    </a:solidFill>
                  </a:rPr>
                  <a:t>gradient </a:t>
                </a:r>
                <a:r>
                  <a:rPr lang="zh-TW" altLang="en-US" dirty="0">
                    <a:solidFill>
                      <a:srgbClr val="EDE6E3"/>
                    </a:solidFill>
                  </a:rPr>
                  <a:t>公式就此產生</a:t>
                </a:r>
                <a:endParaRPr lang="en-US" altLang="zh-TW" dirty="0">
                  <a:solidFill>
                    <a:srgbClr val="EDE6E3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3D8DFA-1A3B-405F-8AB2-702BA8583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84450"/>
              </a:xfrm>
              <a:blipFill>
                <a:blip r:embed="rId3"/>
                <a:stretch>
                  <a:fillRect l="-1043" t="-3774" b="-28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id="{B24819AC-3A83-42F7-81E5-E1CE26F51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598" y="4765675"/>
            <a:ext cx="492511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74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FF25D-46E3-4936-8BB5-DF4B5368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喘口氣的結論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7AFBE0-DCEC-4C77-993F-757A19EC4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CTC </a:t>
                </a:r>
                <a:r>
                  <a:rPr lang="zh-TW" altLang="en-US" dirty="0"/>
                  <a:t>是個</a:t>
                </a:r>
                <a:r>
                  <a:rPr lang="en-US" altLang="zh-TW" dirty="0"/>
                  <a:t> decoder </a:t>
                </a:r>
                <a:r>
                  <a:rPr lang="zh-TW" altLang="en-US" dirty="0"/>
                  <a:t>為獨立的 </a:t>
                </a:r>
                <a:r>
                  <a:rPr lang="en-US" altLang="zh-TW" dirty="0"/>
                  <a:t>linear classifier </a:t>
                </a:r>
                <a:r>
                  <a:rPr lang="zh-TW" altLang="en-US" dirty="0"/>
                  <a:t>的 </a:t>
                </a:r>
                <a:r>
                  <a:rPr lang="en-US" altLang="zh-TW" dirty="0"/>
                  <a:t>seq2seq model</a:t>
                </a:r>
              </a:p>
              <a:p>
                <a:r>
                  <a:rPr lang="en-US" altLang="zh-TW" dirty="0"/>
                  <a:t>CTC </a:t>
                </a:r>
                <a:r>
                  <a:rPr lang="zh-TW" altLang="en-US" dirty="0"/>
                  <a:t>是個 </a:t>
                </a:r>
                <a:r>
                  <a:rPr lang="en-US" altLang="zh-TW" dirty="0"/>
                  <a:t>loss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𝐶𝑇𝐶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𝑡𝑒𝑥𝑡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𝑡𝑒𝑥𝑡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solidFill>
                                    <a:srgbClr val="F45025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所有 </a:t>
                </a:r>
                <a:r>
                  <a:rPr lang="en-US" altLang="zh-TW" dirty="0"/>
                  <a:t>alignment </a:t>
                </a:r>
                <a:r>
                  <a:rPr lang="zh-TW" altLang="en-US" dirty="0"/>
                  <a:t>滿足去重和去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TW" altLang="en-US" dirty="0"/>
                  <a:t> 的規則後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𝑡𝑒𝑥𝑡</m:t>
                    </m:r>
                  </m:oMath>
                </a14:m>
                <a:r>
                  <a:rPr lang="zh-TW" altLang="en-US" dirty="0"/>
                  <a:t> 都算進機率中</a:t>
                </a:r>
                <a:endParaRPr lang="en-US" altLang="zh-TW" dirty="0"/>
              </a:p>
              <a:p>
                <a:pPr lvl="2"/>
                <a:r>
                  <a:rPr lang="zh-TW" altLang="en-US" dirty="0"/>
                  <a:t>比 </a:t>
                </a:r>
                <a:r>
                  <a:rPr lang="en-US" altLang="zh-TW" dirty="0"/>
                  <a:t>HMM </a:t>
                </a:r>
                <a:r>
                  <a:rPr lang="zh-TW" altLang="en-US" dirty="0"/>
                  <a:t>的 </a:t>
                </a:r>
                <a:r>
                  <a:rPr lang="en-US" altLang="zh-TW" dirty="0"/>
                  <a:t>alignment </a:t>
                </a:r>
                <a:r>
                  <a:rPr lang="zh-TW" altLang="en-US" dirty="0"/>
                  <a:t>更彈性</a:t>
                </a:r>
                <a:endParaRPr lang="en-US" altLang="zh-TW" dirty="0"/>
              </a:p>
              <a:p>
                <a:pPr lvl="2"/>
                <a:endParaRPr lang="en-US" altLang="zh-TW" dirty="0"/>
              </a:p>
              <a:p>
                <a:pPr lvl="2"/>
                <a:r>
                  <a:rPr lang="en-US" altLang="zh-TW" dirty="0"/>
                  <a:t>RNN-T </a:t>
                </a:r>
                <a:r>
                  <a:rPr lang="zh-TW" altLang="en-US" dirty="0"/>
                  <a:t>更彈性</a:t>
                </a:r>
                <a:r>
                  <a:rPr lang="en-US" altLang="zh-TW" dirty="0"/>
                  <a:t>, but </a:t>
                </a:r>
                <a:r>
                  <a:rPr lang="zh-TW" altLang="en-US" dirty="0"/>
                  <a:t>更複雜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7AFBE0-DCEC-4C77-993F-757A19EC4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2D8653F4-1DD7-4B1F-9DA9-32094D87DED6}"/>
              </a:ext>
            </a:extLst>
          </p:cNvPr>
          <p:cNvGrpSpPr/>
          <p:nvPr/>
        </p:nvGrpSpPr>
        <p:grpSpPr>
          <a:xfrm>
            <a:off x="6096000" y="4051721"/>
            <a:ext cx="2976242" cy="2441154"/>
            <a:chOff x="7304754" y="3429000"/>
            <a:chExt cx="2976242" cy="244115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9144E0D-9CF3-4507-8806-41EF448CB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4754" y="3429000"/>
              <a:ext cx="2976242" cy="2441154"/>
            </a:xfrm>
            <a:custGeom>
              <a:avLst/>
              <a:gdLst>
                <a:gd name="connsiteX0" fmla="*/ 0 w 2976242"/>
                <a:gd name="connsiteY0" fmla="*/ 0 h 2441154"/>
                <a:gd name="connsiteX1" fmla="*/ 595248 w 2976242"/>
                <a:gd name="connsiteY1" fmla="*/ 0 h 2441154"/>
                <a:gd name="connsiteX2" fmla="*/ 1101210 w 2976242"/>
                <a:gd name="connsiteY2" fmla="*/ 0 h 2441154"/>
                <a:gd name="connsiteX3" fmla="*/ 1755983 w 2976242"/>
                <a:gd name="connsiteY3" fmla="*/ 0 h 2441154"/>
                <a:gd name="connsiteX4" fmla="*/ 2261944 w 2976242"/>
                <a:gd name="connsiteY4" fmla="*/ 0 h 2441154"/>
                <a:gd name="connsiteX5" fmla="*/ 2976242 w 2976242"/>
                <a:gd name="connsiteY5" fmla="*/ 0 h 2441154"/>
                <a:gd name="connsiteX6" fmla="*/ 2976242 w 2976242"/>
                <a:gd name="connsiteY6" fmla="*/ 488231 h 2441154"/>
                <a:gd name="connsiteX7" fmla="*/ 2976242 w 2976242"/>
                <a:gd name="connsiteY7" fmla="*/ 927639 h 2441154"/>
                <a:gd name="connsiteX8" fmla="*/ 2976242 w 2976242"/>
                <a:gd name="connsiteY8" fmla="*/ 1342635 h 2441154"/>
                <a:gd name="connsiteX9" fmla="*/ 2976242 w 2976242"/>
                <a:gd name="connsiteY9" fmla="*/ 1757631 h 2441154"/>
                <a:gd name="connsiteX10" fmla="*/ 2976242 w 2976242"/>
                <a:gd name="connsiteY10" fmla="*/ 2441154 h 2441154"/>
                <a:gd name="connsiteX11" fmla="*/ 2470281 w 2976242"/>
                <a:gd name="connsiteY11" fmla="*/ 2441154 h 2441154"/>
                <a:gd name="connsiteX12" fmla="*/ 1815508 w 2976242"/>
                <a:gd name="connsiteY12" fmla="*/ 2441154 h 2441154"/>
                <a:gd name="connsiteX13" fmla="*/ 1160734 w 2976242"/>
                <a:gd name="connsiteY13" fmla="*/ 2441154 h 2441154"/>
                <a:gd name="connsiteX14" fmla="*/ 565486 w 2976242"/>
                <a:gd name="connsiteY14" fmla="*/ 2441154 h 2441154"/>
                <a:gd name="connsiteX15" fmla="*/ 0 w 2976242"/>
                <a:gd name="connsiteY15" fmla="*/ 2441154 h 2441154"/>
                <a:gd name="connsiteX16" fmla="*/ 0 w 2976242"/>
                <a:gd name="connsiteY16" fmla="*/ 1977335 h 2441154"/>
                <a:gd name="connsiteX17" fmla="*/ 0 w 2976242"/>
                <a:gd name="connsiteY17" fmla="*/ 1513515 h 2441154"/>
                <a:gd name="connsiteX18" fmla="*/ 0 w 2976242"/>
                <a:gd name="connsiteY18" fmla="*/ 976462 h 2441154"/>
                <a:gd name="connsiteX19" fmla="*/ 0 w 2976242"/>
                <a:gd name="connsiteY19" fmla="*/ 439408 h 2441154"/>
                <a:gd name="connsiteX20" fmla="*/ 0 w 2976242"/>
                <a:gd name="connsiteY20" fmla="*/ 0 h 244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76242" h="2441154" fill="none" extrusionOk="0">
                  <a:moveTo>
                    <a:pt x="0" y="0"/>
                  </a:moveTo>
                  <a:cubicBezTo>
                    <a:pt x="128805" y="-65136"/>
                    <a:pt x="329616" y="16842"/>
                    <a:pt x="595248" y="0"/>
                  </a:cubicBezTo>
                  <a:cubicBezTo>
                    <a:pt x="860880" y="-16842"/>
                    <a:pt x="916980" y="12981"/>
                    <a:pt x="1101210" y="0"/>
                  </a:cubicBezTo>
                  <a:cubicBezTo>
                    <a:pt x="1285440" y="-12981"/>
                    <a:pt x="1494053" y="73566"/>
                    <a:pt x="1755983" y="0"/>
                  </a:cubicBezTo>
                  <a:cubicBezTo>
                    <a:pt x="2017913" y="-73566"/>
                    <a:pt x="2088706" y="13773"/>
                    <a:pt x="2261944" y="0"/>
                  </a:cubicBezTo>
                  <a:cubicBezTo>
                    <a:pt x="2435182" y="-13773"/>
                    <a:pt x="2702536" y="29888"/>
                    <a:pt x="2976242" y="0"/>
                  </a:cubicBezTo>
                  <a:cubicBezTo>
                    <a:pt x="2986497" y="171877"/>
                    <a:pt x="2928883" y="382818"/>
                    <a:pt x="2976242" y="488231"/>
                  </a:cubicBezTo>
                  <a:cubicBezTo>
                    <a:pt x="3023601" y="593644"/>
                    <a:pt x="2961971" y="772231"/>
                    <a:pt x="2976242" y="927639"/>
                  </a:cubicBezTo>
                  <a:cubicBezTo>
                    <a:pt x="2990513" y="1083047"/>
                    <a:pt x="2961773" y="1229884"/>
                    <a:pt x="2976242" y="1342635"/>
                  </a:cubicBezTo>
                  <a:cubicBezTo>
                    <a:pt x="2990711" y="1455386"/>
                    <a:pt x="2949035" y="1633797"/>
                    <a:pt x="2976242" y="1757631"/>
                  </a:cubicBezTo>
                  <a:cubicBezTo>
                    <a:pt x="3003449" y="1881465"/>
                    <a:pt x="2950749" y="2232315"/>
                    <a:pt x="2976242" y="2441154"/>
                  </a:cubicBezTo>
                  <a:cubicBezTo>
                    <a:pt x="2840980" y="2495382"/>
                    <a:pt x="2674058" y="2430998"/>
                    <a:pt x="2470281" y="2441154"/>
                  </a:cubicBezTo>
                  <a:cubicBezTo>
                    <a:pt x="2266504" y="2451310"/>
                    <a:pt x="2012908" y="2430814"/>
                    <a:pt x="1815508" y="2441154"/>
                  </a:cubicBezTo>
                  <a:cubicBezTo>
                    <a:pt x="1618108" y="2451494"/>
                    <a:pt x="1479861" y="2366535"/>
                    <a:pt x="1160734" y="2441154"/>
                  </a:cubicBezTo>
                  <a:cubicBezTo>
                    <a:pt x="841607" y="2515773"/>
                    <a:pt x="759520" y="2375316"/>
                    <a:pt x="565486" y="2441154"/>
                  </a:cubicBezTo>
                  <a:cubicBezTo>
                    <a:pt x="371452" y="2506992"/>
                    <a:pt x="127225" y="2413322"/>
                    <a:pt x="0" y="2441154"/>
                  </a:cubicBezTo>
                  <a:cubicBezTo>
                    <a:pt x="-9624" y="2289812"/>
                    <a:pt x="32468" y="2202962"/>
                    <a:pt x="0" y="1977335"/>
                  </a:cubicBezTo>
                  <a:cubicBezTo>
                    <a:pt x="-32468" y="1751708"/>
                    <a:pt x="12270" y="1638794"/>
                    <a:pt x="0" y="1513515"/>
                  </a:cubicBezTo>
                  <a:cubicBezTo>
                    <a:pt x="-12270" y="1388236"/>
                    <a:pt x="24292" y="1240308"/>
                    <a:pt x="0" y="976462"/>
                  </a:cubicBezTo>
                  <a:cubicBezTo>
                    <a:pt x="-24292" y="712616"/>
                    <a:pt x="43860" y="575480"/>
                    <a:pt x="0" y="439408"/>
                  </a:cubicBezTo>
                  <a:cubicBezTo>
                    <a:pt x="-43860" y="303336"/>
                    <a:pt x="15565" y="197172"/>
                    <a:pt x="0" y="0"/>
                  </a:cubicBezTo>
                  <a:close/>
                </a:path>
                <a:path w="2976242" h="2441154" stroke="0" extrusionOk="0">
                  <a:moveTo>
                    <a:pt x="0" y="0"/>
                  </a:moveTo>
                  <a:cubicBezTo>
                    <a:pt x="234198" y="-70429"/>
                    <a:pt x="344871" y="63158"/>
                    <a:pt x="625011" y="0"/>
                  </a:cubicBezTo>
                  <a:cubicBezTo>
                    <a:pt x="905151" y="-63158"/>
                    <a:pt x="960092" y="18446"/>
                    <a:pt x="1160734" y="0"/>
                  </a:cubicBezTo>
                  <a:cubicBezTo>
                    <a:pt x="1361376" y="-18446"/>
                    <a:pt x="1454546" y="62212"/>
                    <a:pt x="1696458" y="0"/>
                  </a:cubicBezTo>
                  <a:cubicBezTo>
                    <a:pt x="1938370" y="-62212"/>
                    <a:pt x="2171309" y="59385"/>
                    <a:pt x="2291706" y="0"/>
                  </a:cubicBezTo>
                  <a:cubicBezTo>
                    <a:pt x="2412103" y="-59385"/>
                    <a:pt x="2651141" y="46721"/>
                    <a:pt x="2976242" y="0"/>
                  </a:cubicBezTo>
                  <a:cubicBezTo>
                    <a:pt x="2995967" y="111487"/>
                    <a:pt x="2925335" y="243076"/>
                    <a:pt x="2976242" y="439408"/>
                  </a:cubicBezTo>
                  <a:cubicBezTo>
                    <a:pt x="3027149" y="635740"/>
                    <a:pt x="2943344" y="734145"/>
                    <a:pt x="2976242" y="878815"/>
                  </a:cubicBezTo>
                  <a:cubicBezTo>
                    <a:pt x="3009140" y="1023485"/>
                    <a:pt x="2962295" y="1248569"/>
                    <a:pt x="2976242" y="1342635"/>
                  </a:cubicBezTo>
                  <a:cubicBezTo>
                    <a:pt x="2990189" y="1436701"/>
                    <a:pt x="2970108" y="1746459"/>
                    <a:pt x="2976242" y="1879689"/>
                  </a:cubicBezTo>
                  <a:cubicBezTo>
                    <a:pt x="2982376" y="2012919"/>
                    <a:pt x="2960947" y="2228392"/>
                    <a:pt x="2976242" y="2441154"/>
                  </a:cubicBezTo>
                  <a:cubicBezTo>
                    <a:pt x="2854814" y="2461482"/>
                    <a:pt x="2524585" y="2395348"/>
                    <a:pt x="2410756" y="2441154"/>
                  </a:cubicBezTo>
                  <a:cubicBezTo>
                    <a:pt x="2296927" y="2486960"/>
                    <a:pt x="1988753" y="2406507"/>
                    <a:pt x="1875032" y="2441154"/>
                  </a:cubicBezTo>
                  <a:cubicBezTo>
                    <a:pt x="1761311" y="2475801"/>
                    <a:pt x="1389142" y="2422935"/>
                    <a:pt x="1250022" y="2441154"/>
                  </a:cubicBezTo>
                  <a:cubicBezTo>
                    <a:pt x="1110902" y="2459373"/>
                    <a:pt x="827558" y="2429151"/>
                    <a:pt x="714298" y="2441154"/>
                  </a:cubicBezTo>
                  <a:cubicBezTo>
                    <a:pt x="601038" y="2453157"/>
                    <a:pt x="319770" y="2439475"/>
                    <a:pt x="0" y="2441154"/>
                  </a:cubicBezTo>
                  <a:cubicBezTo>
                    <a:pt x="-28708" y="2258787"/>
                    <a:pt x="46087" y="2066135"/>
                    <a:pt x="0" y="1928512"/>
                  </a:cubicBezTo>
                  <a:cubicBezTo>
                    <a:pt x="-46087" y="1790889"/>
                    <a:pt x="19491" y="1682467"/>
                    <a:pt x="0" y="1513515"/>
                  </a:cubicBezTo>
                  <a:cubicBezTo>
                    <a:pt x="-19491" y="1344563"/>
                    <a:pt x="28874" y="1220360"/>
                    <a:pt x="0" y="1074108"/>
                  </a:cubicBezTo>
                  <a:cubicBezTo>
                    <a:pt x="-28874" y="927856"/>
                    <a:pt x="58497" y="802685"/>
                    <a:pt x="0" y="585877"/>
                  </a:cubicBezTo>
                  <a:cubicBezTo>
                    <a:pt x="-58497" y="369069"/>
                    <a:pt x="12317" y="173902"/>
                    <a:pt x="0" y="0"/>
                  </a:cubicBezTo>
                  <a:close/>
                </a:path>
              </a:pathLst>
            </a:custGeom>
            <a:ln w="28575">
              <a:solidFill>
                <a:srgbClr val="FFA934"/>
              </a:solidFill>
              <a:extLst>
                <a:ext uri="{C807C97D-BFC1-408E-A445-0C87EB9F89A2}">
                  <ask:lineSketchStyleProps xmlns:ask="http://schemas.microsoft.com/office/drawing/2018/sketchyshapes" sd="24661260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AD6016D-5AE3-4143-8BF6-6884B6EBC66D}"/>
                    </a:ext>
                  </a:extLst>
                </p:cNvPr>
                <p:cNvSpPr/>
                <p:nvPr/>
              </p:nvSpPr>
              <p:spPr>
                <a:xfrm>
                  <a:off x="9709405" y="4834589"/>
                  <a:ext cx="3818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b="1" i="1" smtClean="0">
                            <a:solidFill>
                              <a:srgbClr val="F45025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TW" altLang="en-US" b="1" dirty="0">
                    <a:solidFill>
                      <a:srgbClr val="F45025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AD6016D-5AE3-4143-8BF6-6884B6EBC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9405" y="4834589"/>
                  <a:ext cx="38183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4114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3F0AF65-9B31-4686-942C-619254E6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6" y="643631"/>
            <a:ext cx="8321028" cy="55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3330F-560F-4136-AFC1-1BAD3BC9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Listen, Attend Spell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CB4422-76EA-48B1-87AA-9C6FB780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04" y="1690688"/>
            <a:ext cx="6190992" cy="46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10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E92C9-4EF8-409A-91AE-840D7F53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27923B1-15B4-4058-A980-33DD9A601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578482" cy="466725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Very good reference: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[</a:t>
                </a:r>
                <a:r>
                  <a:rPr lang="en-US" altLang="zh-TW" dirty="0">
                    <a:hlinkClick r:id="rId2"/>
                  </a:rPr>
                  <a:t>DingKe</a:t>
                </a:r>
                <a:r>
                  <a:rPr lang="zh-TW" altLang="en-US" dirty="0">
                    <a:hlinkClick r:id="rId2"/>
                  </a:rPr>
                  <a:t>完整實作</a:t>
                </a:r>
                <a:r>
                  <a:rPr lang="en-US" altLang="zh-TW" dirty="0">
                    <a:hlinkClick r:id="rId2"/>
                  </a:rPr>
                  <a:t>ctc</a:t>
                </a:r>
                <a:r>
                  <a:rPr lang="en-US" altLang="zh-TW" dirty="0"/>
                  <a:t>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Tensorflow </a:t>
                </a:r>
                <a:r>
                  <a:rPr lang="zh-TW" altLang="en-US" dirty="0"/>
                  <a:t>支援 </a:t>
                </a:r>
                <a:r>
                  <a:rPr lang="en-US" altLang="zh-TW" dirty="0"/>
                  <a:t>CTC loss </a:t>
                </a:r>
                <a:r>
                  <a:rPr lang="zh-TW" altLang="en-US" dirty="0"/>
                  <a:t>的 </a:t>
                </a:r>
                <a:r>
                  <a:rPr lang="en-US" altLang="zh-TW" dirty="0"/>
                  <a:t>op:</a:t>
                </a:r>
                <a:r>
                  <a:rPr lang="zh-TW" altLang="en-US" dirty="0"/>
                  <a:t> 參考 </a:t>
                </a:r>
                <a:r>
                  <a:rPr lang="en-US" altLang="zh-TW" dirty="0"/>
                  <a:t>[</a:t>
                </a:r>
                <a:r>
                  <a:rPr lang="en-US" altLang="zh-TW" dirty="0">
                    <a:hlinkClick r:id="rId3"/>
                  </a:rPr>
                  <a:t>my_practice</a:t>
                </a:r>
                <a:r>
                  <a:rPr lang="en-US" altLang="zh-TW" dirty="0"/>
                  <a:t>]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𝐶𝑇𝐶</m:t>
                        </m:r>
                      </m:sub>
                    </m:sSub>
                  </m:oMath>
                </a14:m>
                <a:r>
                  <a:rPr lang="zh-TW" altLang="en-US" dirty="0"/>
                  <a:t> 直接對 </a:t>
                </a:r>
                <a:r>
                  <a:rPr lang="en-US" altLang="zh-TW" dirty="0"/>
                  <a:t>logits </a:t>
                </a:r>
                <a:r>
                  <a:rPr lang="zh-TW" altLang="en-US" dirty="0"/>
                  <a:t>計算 </a:t>
                </a:r>
                <a:r>
                  <a:rPr lang="en-US" altLang="zh-TW" dirty="0"/>
                  <a:t>gradient:</a:t>
                </a:r>
                <a:r>
                  <a:rPr lang="zh-TW" altLang="en-US" dirty="0"/>
                  <a:t> 參考 </a:t>
                </a:r>
                <a:r>
                  <a:rPr lang="en-US" altLang="zh-TW" dirty="0"/>
                  <a:t>[</a:t>
                </a:r>
                <a:r>
                  <a:rPr lang="en-US" altLang="zh-TW" dirty="0">
                    <a:hlinkClick r:id="rId3"/>
                  </a:rPr>
                  <a:t>my_practice</a:t>
                </a:r>
                <a:r>
                  <a:rPr lang="en-US" altLang="zh-TW" dirty="0"/>
                  <a:t>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Forward/backward </a:t>
                </a:r>
                <a:r>
                  <a:rPr lang="zh-TW" altLang="en-US" dirty="0"/>
                  <a:t>數值穩定技巧</a:t>
                </a:r>
                <a:endParaRPr lang="en-US" altLang="zh-TW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/>
                  <a:t>Log domain </a:t>
                </a:r>
                <a:r>
                  <a:rPr lang="zh-TW" altLang="en-US" dirty="0"/>
                  <a:t>方法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參考 </a:t>
                </a:r>
                <a:r>
                  <a:rPr lang="en-US" altLang="zh-TW" dirty="0"/>
                  <a:t>[</a:t>
                </a:r>
                <a:r>
                  <a:rPr lang="en-US" altLang="zh-TW" dirty="0">
                    <a:hlinkClick r:id="rId3"/>
                  </a:rPr>
                  <a:t>my_practice</a:t>
                </a:r>
                <a:r>
                  <a:rPr lang="en-US" altLang="zh-TW" dirty="0"/>
                  <a:t>]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/>
                  <a:t>Scaling</a:t>
                </a:r>
                <a:r>
                  <a:rPr lang="zh-TW" altLang="en-US" dirty="0"/>
                  <a:t> 方法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原始 </a:t>
                </a:r>
                <a:r>
                  <a:rPr lang="en-US" altLang="zh-TW" dirty="0"/>
                  <a:t>paper </a:t>
                </a:r>
                <a:r>
                  <a:rPr lang="zh-TW" altLang="en-US" dirty="0"/>
                  <a:t>方式</a:t>
                </a:r>
                <a:r>
                  <a:rPr lang="en-US" altLang="zh-TW" dirty="0"/>
                  <a:t>), [</a:t>
                </a:r>
                <a:r>
                  <a:rPr lang="en-US" altLang="zh-TW" dirty="0">
                    <a:hlinkClick r:id="rId2"/>
                  </a:rPr>
                  <a:t>DingKe</a:t>
                </a:r>
                <a:r>
                  <a:rPr lang="zh-TW" altLang="en-US" dirty="0">
                    <a:hlinkClick r:id="rId2"/>
                  </a:rPr>
                  <a:t>完整實作</a:t>
                </a:r>
                <a:r>
                  <a:rPr lang="en-US" altLang="zh-TW" dirty="0">
                    <a:hlinkClick r:id="rId2"/>
                  </a:rPr>
                  <a:t>ctc</a:t>
                </a:r>
                <a:r>
                  <a:rPr lang="en-US" altLang="zh-TW" dirty="0"/>
                  <a:t>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Decoding [</a:t>
                </a:r>
                <a:r>
                  <a:rPr lang="en-US" altLang="zh-TW" dirty="0">
                    <a:hlinkClick r:id="rId4"/>
                  </a:rPr>
                  <a:t>distill</a:t>
                </a:r>
                <a:r>
                  <a:rPr lang="en-US" altLang="zh-TW" dirty="0"/>
                  <a:t>], [</a:t>
                </a:r>
                <a:r>
                  <a:rPr lang="en-US" altLang="zh-TW" dirty="0">
                    <a:hlinkClick r:id="rId2"/>
                  </a:rPr>
                  <a:t>DingKe</a:t>
                </a:r>
                <a:r>
                  <a:rPr lang="zh-TW" altLang="en-US" dirty="0">
                    <a:hlinkClick r:id="rId2"/>
                  </a:rPr>
                  <a:t>完整實作</a:t>
                </a:r>
                <a:r>
                  <a:rPr lang="en-US" altLang="zh-TW" dirty="0">
                    <a:hlinkClick r:id="rId2"/>
                  </a:rPr>
                  <a:t>ctc</a:t>
                </a:r>
                <a:r>
                  <a:rPr lang="en-US" altLang="zh-TW" dirty="0"/>
                  <a:t>]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/>
                  <a:t>Greedy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TW" dirty="0"/>
                  <a:t>Beam search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TW" u="sng" dirty="0"/>
                  <a:t>Prefix</a:t>
                </a:r>
                <a:r>
                  <a:rPr lang="en-US" altLang="zh-TW" dirty="0"/>
                  <a:t> beam search (</a:t>
                </a:r>
                <a:r>
                  <a:rPr lang="zh-TW" altLang="en-US" dirty="0"/>
                  <a:t>挺複雜的</a:t>
                </a:r>
                <a:r>
                  <a:rPr lang="en-US" altLang="zh-TW" dirty="0"/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RNN-T </a:t>
                </a:r>
                <a:r>
                  <a:rPr lang="zh-TW" altLang="en-US" dirty="0"/>
                  <a:t>請參考李宏毅老師的課程 </a:t>
                </a:r>
                <a:r>
                  <a:rPr lang="en-US" altLang="zh-TW" dirty="0"/>
                  <a:t>[</a:t>
                </a:r>
                <a:r>
                  <a:rPr lang="en-US" altLang="zh-TW" dirty="0">
                    <a:hlinkClick r:id="rId5"/>
                  </a:rPr>
                  <a:t>ref1</a:t>
                </a:r>
                <a:r>
                  <a:rPr lang="en-US" altLang="zh-TW" dirty="0"/>
                  <a:t>] [</a:t>
                </a:r>
                <a:r>
                  <a:rPr lang="en-US" altLang="zh-TW" dirty="0">
                    <a:hlinkClick r:id="rId6"/>
                  </a:rPr>
                  <a:t>ref2</a:t>
                </a:r>
                <a:r>
                  <a:rPr lang="en-US" altLang="zh-TW" dirty="0"/>
                  <a:t>]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zh-TW" altLang="en-US" dirty="0">
                    <a:solidFill>
                      <a:srgbClr val="FFA934"/>
                    </a:solidFill>
                  </a:rPr>
                  <a:t>最好的 </a:t>
                </a:r>
                <a:r>
                  <a:rPr lang="en-US" altLang="zh-TW" dirty="0">
                    <a:solidFill>
                      <a:srgbClr val="FFA934"/>
                    </a:solidFill>
                  </a:rPr>
                  <a:t>rnn-t </a:t>
                </a:r>
                <a:r>
                  <a:rPr lang="zh-TW" altLang="en-US" dirty="0">
                    <a:solidFill>
                      <a:srgbClr val="FFA934"/>
                    </a:solidFill>
                  </a:rPr>
                  <a:t>介紹</a:t>
                </a:r>
                <a:r>
                  <a:rPr lang="en-US" altLang="zh-TW" dirty="0">
                    <a:solidFill>
                      <a:srgbClr val="FFA934"/>
                    </a:solidFill>
                  </a:rPr>
                  <a:t>, </a:t>
                </a:r>
                <a:r>
                  <a:rPr lang="zh-TW" altLang="en-US" dirty="0">
                    <a:solidFill>
                      <a:srgbClr val="FFA934"/>
                    </a:solidFill>
                  </a:rPr>
                  <a:t>沒有之一</a:t>
                </a:r>
                <a:r>
                  <a:rPr lang="en-US" altLang="zh-TW" dirty="0">
                    <a:solidFill>
                      <a:srgbClr val="FFA934"/>
                    </a:solidFill>
                  </a:rPr>
                  <a:t>!</a:t>
                </a:r>
                <a:endParaRPr lang="zh-TW" altLang="en-US" dirty="0">
                  <a:solidFill>
                    <a:srgbClr val="FFA934"/>
                  </a:solidFill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27923B1-15B4-4058-A980-33DD9A601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578482" cy="4667250"/>
              </a:xfrm>
              <a:blipFill>
                <a:blip r:embed="rId7"/>
                <a:stretch>
                  <a:fillRect l="-692" t="-14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719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2FE15-04D9-45A7-BE8A-0931FEFD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近期 </a:t>
            </a:r>
            <a:r>
              <a:rPr lang="en-US" altLang="zh-TW" dirty="0"/>
              <a:t>state-of-the-art </a:t>
            </a:r>
            <a:r>
              <a:rPr lang="zh-TW" altLang="en-US" dirty="0"/>
              <a:t>的 </a:t>
            </a:r>
            <a:r>
              <a:rPr lang="en-US" altLang="zh-TW" dirty="0"/>
              <a:t>E2E ASR </a:t>
            </a:r>
            <a:r>
              <a:rPr lang="zh-TW" altLang="en-US" dirty="0"/>
              <a:t>架構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8D624F-BD39-4CBA-8F40-C8D9295921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69818"/>
                <a:ext cx="5445189" cy="4351338"/>
              </a:xfrm>
            </p:spPr>
            <p:txBody>
              <a:bodyPr/>
              <a:lstStyle/>
              <a:p>
                <a:r>
                  <a:rPr lang="en-US" altLang="zh-TW" dirty="0"/>
                  <a:t>CTC + seq2seq(attention)</a:t>
                </a:r>
              </a:p>
              <a:p>
                <a:pPr lvl="1"/>
                <a:r>
                  <a:rPr lang="zh-TW" altLang="en-US" dirty="0">
                    <a:latin typeface="Cambria Math" panose="02040503050406030204" pitchFamily="18" charset="0"/>
                  </a:rPr>
                  <a:t>或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RNN-T + </a:t>
                </a:r>
                <a:r>
                  <a:rPr lang="en-US" altLang="zh-TW" dirty="0"/>
                  <a:t>seq2seq(attention)</a:t>
                </a:r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𝐶𝑇𝐶</m:t>
                        </m:r>
                      </m:sub>
                    </m:sSub>
                  </m:oMath>
                </a14:m>
                <a:r>
                  <a:rPr lang="zh-TW" altLang="en-US" dirty="0"/>
                  <a:t> 幫助 </a:t>
                </a:r>
                <a:r>
                  <a:rPr lang="en-US" altLang="zh-TW" dirty="0"/>
                  <a:t>encoder </a:t>
                </a:r>
                <a:r>
                  <a:rPr lang="zh-TW" altLang="en-US" dirty="0"/>
                  <a:t>出來的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dirty="0"/>
                  <a:t> 本身就有良好結構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因為能做 </a:t>
                </a:r>
                <a:r>
                  <a:rPr lang="en-US" altLang="zh-TW" dirty="0"/>
                  <a:t>ASR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因此這樣的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dirty="0"/>
                  <a:t> 拿去給 </a:t>
                </a:r>
                <a:r>
                  <a:rPr lang="en-US" altLang="zh-TW" dirty="0"/>
                  <a:t>decoder</a:t>
                </a:r>
                <a:r>
                  <a:rPr lang="zh-TW" altLang="en-US" dirty="0"/>
                  <a:t> 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TW" altLang="en-US" dirty="0"/>
                  <a:t> 會比較容易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8D624F-BD39-4CBA-8F40-C8D929592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69818"/>
                <a:ext cx="5445189" cy="4351338"/>
              </a:xfrm>
              <a:blipFill>
                <a:blip r:embed="rId2"/>
                <a:stretch>
                  <a:fillRect l="-1902" t="-23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D27F7E4A-60F2-4A7D-8531-EA5FB86DCC5E}"/>
              </a:ext>
            </a:extLst>
          </p:cNvPr>
          <p:cNvGrpSpPr/>
          <p:nvPr/>
        </p:nvGrpSpPr>
        <p:grpSpPr>
          <a:xfrm>
            <a:off x="7280337" y="1549909"/>
            <a:ext cx="3864912" cy="4942966"/>
            <a:chOff x="6499102" y="1233997"/>
            <a:chExt cx="3864912" cy="4942966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0F9F3076-F315-4DC2-B301-B87B195EF917}"/>
                </a:ext>
              </a:extLst>
            </p:cNvPr>
            <p:cNvGrpSpPr/>
            <p:nvPr/>
          </p:nvGrpSpPr>
          <p:grpSpPr>
            <a:xfrm>
              <a:off x="6499102" y="3503832"/>
              <a:ext cx="3864912" cy="2673131"/>
              <a:chOff x="3952601" y="3844892"/>
              <a:chExt cx="3864912" cy="267313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DF3671EF-908E-40A3-9593-5F63FC007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2601" y="3889125"/>
                <a:ext cx="1899630" cy="2628898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116E2610-7F49-495F-B26D-DE5613AAB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0150" y="3844892"/>
                <a:ext cx="1899630" cy="1605802"/>
              </a:xfrm>
              <a:prstGeom prst="rect">
                <a:avLst/>
              </a:prstGeom>
            </p:spPr>
          </p:pic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9FF38A35-A5AA-463F-B0D9-FDB27B5FD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8588" y="5010694"/>
                <a:ext cx="1753942" cy="493710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78B8884-2FD8-4A45-969E-8F791FAD933C}"/>
                  </a:ext>
                </a:extLst>
              </p:cNvPr>
              <p:cNvSpPr/>
              <p:nvPr/>
            </p:nvSpPr>
            <p:spPr>
              <a:xfrm>
                <a:off x="4057836" y="3889125"/>
                <a:ext cx="1744694" cy="493710"/>
              </a:xfrm>
              <a:custGeom>
                <a:avLst/>
                <a:gdLst>
                  <a:gd name="connsiteX0" fmla="*/ 0 w 1744694"/>
                  <a:gd name="connsiteY0" fmla="*/ 0 h 493710"/>
                  <a:gd name="connsiteX1" fmla="*/ 581565 w 1744694"/>
                  <a:gd name="connsiteY1" fmla="*/ 0 h 493710"/>
                  <a:gd name="connsiteX2" fmla="*/ 1145682 w 1744694"/>
                  <a:gd name="connsiteY2" fmla="*/ 0 h 493710"/>
                  <a:gd name="connsiteX3" fmla="*/ 1744694 w 1744694"/>
                  <a:gd name="connsiteY3" fmla="*/ 0 h 493710"/>
                  <a:gd name="connsiteX4" fmla="*/ 1744694 w 1744694"/>
                  <a:gd name="connsiteY4" fmla="*/ 493710 h 493710"/>
                  <a:gd name="connsiteX5" fmla="*/ 1180576 w 1744694"/>
                  <a:gd name="connsiteY5" fmla="*/ 493710 h 493710"/>
                  <a:gd name="connsiteX6" fmla="*/ 581565 w 1744694"/>
                  <a:gd name="connsiteY6" fmla="*/ 493710 h 493710"/>
                  <a:gd name="connsiteX7" fmla="*/ 0 w 1744694"/>
                  <a:gd name="connsiteY7" fmla="*/ 493710 h 493710"/>
                  <a:gd name="connsiteX8" fmla="*/ 0 w 1744694"/>
                  <a:gd name="connsiteY8" fmla="*/ 0 h 49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4694" h="493710" extrusionOk="0">
                    <a:moveTo>
                      <a:pt x="0" y="0"/>
                    </a:moveTo>
                    <a:cubicBezTo>
                      <a:pt x="230400" y="22936"/>
                      <a:pt x="358467" y="21821"/>
                      <a:pt x="581565" y="0"/>
                    </a:cubicBezTo>
                    <a:cubicBezTo>
                      <a:pt x="804664" y="-21821"/>
                      <a:pt x="884574" y="-12378"/>
                      <a:pt x="1145682" y="0"/>
                    </a:cubicBezTo>
                    <a:cubicBezTo>
                      <a:pt x="1406790" y="12378"/>
                      <a:pt x="1558747" y="2197"/>
                      <a:pt x="1744694" y="0"/>
                    </a:cubicBezTo>
                    <a:cubicBezTo>
                      <a:pt x="1734135" y="202363"/>
                      <a:pt x="1738396" y="373536"/>
                      <a:pt x="1744694" y="493710"/>
                    </a:cubicBezTo>
                    <a:cubicBezTo>
                      <a:pt x="1495352" y="498991"/>
                      <a:pt x="1436454" y="497295"/>
                      <a:pt x="1180576" y="493710"/>
                    </a:cubicBezTo>
                    <a:cubicBezTo>
                      <a:pt x="924698" y="490125"/>
                      <a:pt x="744718" y="517729"/>
                      <a:pt x="581565" y="493710"/>
                    </a:cubicBezTo>
                    <a:cubicBezTo>
                      <a:pt x="418412" y="469691"/>
                      <a:pt x="176905" y="514348"/>
                      <a:pt x="0" y="493710"/>
                    </a:cubicBezTo>
                    <a:cubicBezTo>
                      <a:pt x="-3766" y="371949"/>
                      <a:pt x="8612" y="15792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98A82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14489910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47FBF5-E095-4320-8702-C8DDC55DDE55}"/>
                  </a:ext>
                </a:extLst>
              </p:cNvPr>
              <p:cNvSpPr/>
              <p:nvPr/>
            </p:nvSpPr>
            <p:spPr>
              <a:xfrm>
                <a:off x="6072819" y="3844892"/>
                <a:ext cx="1744694" cy="493710"/>
              </a:xfrm>
              <a:custGeom>
                <a:avLst/>
                <a:gdLst>
                  <a:gd name="connsiteX0" fmla="*/ 0 w 1744694"/>
                  <a:gd name="connsiteY0" fmla="*/ 0 h 493710"/>
                  <a:gd name="connsiteX1" fmla="*/ 581565 w 1744694"/>
                  <a:gd name="connsiteY1" fmla="*/ 0 h 493710"/>
                  <a:gd name="connsiteX2" fmla="*/ 1145682 w 1744694"/>
                  <a:gd name="connsiteY2" fmla="*/ 0 h 493710"/>
                  <a:gd name="connsiteX3" fmla="*/ 1744694 w 1744694"/>
                  <a:gd name="connsiteY3" fmla="*/ 0 h 493710"/>
                  <a:gd name="connsiteX4" fmla="*/ 1744694 w 1744694"/>
                  <a:gd name="connsiteY4" fmla="*/ 493710 h 493710"/>
                  <a:gd name="connsiteX5" fmla="*/ 1180576 w 1744694"/>
                  <a:gd name="connsiteY5" fmla="*/ 493710 h 493710"/>
                  <a:gd name="connsiteX6" fmla="*/ 581565 w 1744694"/>
                  <a:gd name="connsiteY6" fmla="*/ 493710 h 493710"/>
                  <a:gd name="connsiteX7" fmla="*/ 0 w 1744694"/>
                  <a:gd name="connsiteY7" fmla="*/ 493710 h 493710"/>
                  <a:gd name="connsiteX8" fmla="*/ 0 w 1744694"/>
                  <a:gd name="connsiteY8" fmla="*/ 0 h 49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4694" h="493710" extrusionOk="0">
                    <a:moveTo>
                      <a:pt x="0" y="0"/>
                    </a:moveTo>
                    <a:cubicBezTo>
                      <a:pt x="230400" y="22936"/>
                      <a:pt x="358467" y="21821"/>
                      <a:pt x="581565" y="0"/>
                    </a:cubicBezTo>
                    <a:cubicBezTo>
                      <a:pt x="804664" y="-21821"/>
                      <a:pt x="884574" y="-12378"/>
                      <a:pt x="1145682" y="0"/>
                    </a:cubicBezTo>
                    <a:cubicBezTo>
                      <a:pt x="1406790" y="12378"/>
                      <a:pt x="1558747" y="2197"/>
                      <a:pt x="1744694" y="0"/>
                    </a:cubicBezTo>
                    <a:cubicBezTo>
                      <a:pt x="1734135" y="202363"/>
                      <a:pt x="1738396" y="373536"/>
                      <a:pt x="1744694" y="493710"/>
                    </a:cubicBezTo>
                    <a:cubicBezTo>
                      <a:pt x="1495352" y="498991"/>
                      <a:pt x="1436454" y="497295"/>
                      <a:pt x="1180576" y="493710"/>
                    </a:cubicBezTo>
                    <a:cubicBezTo>
                      <a:pt x="924698" y="490125"/>
                      <a:pt x="744718" y="517729"/>
                      <a:pt x="581565" y="493710"/>
                    </a:cubicBezTo>
                    <a:cubicBezTo>
                      <a:pt x="418412" y="469691"/>
                      <a:pt x="176905" y="514348"/>
                      <a:pt x="0" y="493710"/>
                    </a:cubicBezTo>
                    <a:cubicBezTo>
                      <a:pt x="-3766" y="371949"/>
                      <a:pt x="8612" y="15792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A67EBD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14489910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00F9EE8-A62E-4B1E-B0A9-18E6D4D2018E}"/>
                    </a:ext>
                  </a:extLst>
                </p:cNvPr>
                <p:cNvSpPr/>
                <p:nvPr/>
              </p:nvSpPr>
              <p:spPr>
                <a:xfrm>
                  <a:off x="6895011" y="2565402"/>
                  <a:ext cx="1154097" cy="493710"/>
                </a:xfrm>
                <a:custGeom>
                  <a:avLst/>
                  <a:gdLst>
                    <a:gd name="connsiteX0" fmla="*/ 0 w 1154097"/>
                    <a:gd name="connsiteY0" fmla="*/ 0 h 493710"/>
                    <a:gd name="connsiteX1" fmla="*/ 588589 w 1154097"/>
                    <a:gd name="connsiteY1" fmla="*/ 0 h 493710"/>
                    <a:gd name="connsiteX2" fmla="*/ 1154097 w 1154097"/>
                    <a:gd name="connsiteY2" fmla="*/ 0 h 493710"/>
                    <a:gd name="connsiteX3" fmla="*/ 1154097 w 1154097"/>
                    <a:gd name="connsiteY3" fmla="*/ 493710 h 493710"/>
                    <a:gd name="connsiteX4" fmla="*/ 565508 w 1154097"/>
                    <a:gd name="connsiteY4" fmla="*/ 493710 h 493710"/>
                    <a:gd name="connsiteX5" fmla="*/ 0 w 1154097"/>
                    <a:gd name="connsiteY5" fmla="*/ 493710 h 493710"/>
                    <a:gd name="connsiteX6" fmla="*/ 0 w 1154097"/>
                    <a:gd name="connsiteY6" fmla="*/ 0 h 493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54097" h="493710" fill="none" extrusionOk="0">
                      <a:moveTo>
                        <a:pt x="0" y="0"/>
                      </a:moveTo>
                      <a:cubicBezTo>
                        <a:pt x="257863" y="14051"/>
                        <a:pt x="399471" y="-7743"/>
                        <a:pt x="588589" y="0"/>
                      </a:cubicBezTo>
                      <a:cubicBezTo>
                        <a:pt x="777707" y="7743"/>
                        <a:pt x="910750" y="2377"/>
                        <a:pt x="1154097" y="0"/>
                      </a:cubicBezTo>
                      <a:cubicBezTo>
                        <a:pt x="1135629" y="223016"/>
                        <a:pt x="1139965" y="302607"/>
                        <a:pt x="1154097" y="493710"/>
                      </a:cubicBezTo>
                      <a:cubicBezTo>
                        <a:pt x="936448" y="487873"/>
                        <a:pt x="685586" y="514716"/>
                        <a:pt x="565508" y="493710"/>
                      </a:cubicBezTo>
                      <a:cubicBezTo>
                        <a:pt x="445430" y="472704"/>
                        <a:pt x="118968" y="485695"/>
                        <a:pt x="0" y="493710"/>
                      </a:cubicBezTo>
                      <a:cubicBezTo>
                        <a:pt x="-15263" y="280614"/>
                        <a:pt x="5311" y="115945"/>
                        <a:pt x="0" y="0"/>
                      </a:cubicBezTo>
                      <a:close/>
                    </a:path>
                    <a:path w="1154097" h="493710" stroke="0" extrusionOk="0">
                      <a:moveTo>
                        <a:pt x="0" y="0"/>
                      </a:moveTo>
                      <a:cubicBezTo>
                        <a:pt x="281511" y="-26412"/>
                        <a:pt x="427063" y="-10012"/>
                        <a:pt x="577049" y="0"/>
                      </a:cubicBezTo>
                      <a:cubicBezTo>
                        <a:pt x="727035" y="10012"/>
                        <a:pt x="977191" y="23517"/>
                        <a:pt x="1154097" y="0"/>
                      </a:cubicBezTo>
                      <a:cubicBezTo>
                        <a:pt x="1150400" y="218272"/>
                        <a:pt x="1138935" y="343481"/>
                        <a:pt x="1154097" y="493710"/>
                      </a:cubicBezTo>
                      <a:cubicBezTo>
                        <a:pt x="879124" y="468083"/>
                        <a:pt x="829356" y="518292"/>
                        <a:pt x="553967" y="493710"/>
                      </a:cubicBezTo>
                      <a:cubicBezTo>
                        <a:pt x="278578" y="469129"/>
                        <a:pt x="220108" y="520306"/>
                        <a:pt x="0" y="493710"/>
                      </a:cubicBezTo>
                      <a:cubicBezTo>
                        <a:pt x="20498" y="386297"/>
                        <a:pt x="-12696" y="240550"/>
                        <a:pt x="0" y="0"/>
                      </a:cubicBezTo>
                      <a:close/>
                    </a:path>
                  </a:pathLst>
                </a:custGeom>
                <a:solidFill>
                  <a:srgbClr val="98A821">
                    <a:alpha val="50196"/>
                  </a:srgbClr>
                </a:solidFill>
                <a:ln w="28575">
                  <a:solidFill>
                    <a:srgbClr val="98A821"/>
                  </a:solidFill>
                  <a:extLst>
                    <a:ext uri="{C807C97D-BFC1-408E-A445-0C87EB9F89A2}">
                      <ask:lineSketchStyleProps xmlns:ask="http://schemas.microsoft.com/office/drawing/2018/sketchyshapes" sd="304036777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𝐿𝑜𝑠𝑠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𝐶𝑇𝐶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00F9EE8-A62E-4B1E-B0A9-18E6D4D20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011" y="2565402"/>
                  <a:ext cx="1154097" cy="4937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rgbClr val="98A821"/>
                  </a:solidFill>
                  <a:extLst>
                    <a:ext uri="{C807C97D-BFC1-408E-A445-0C87EB9F89A2}">
                      <ask:lineSketchStyleProps xmlns:ask="http://schemas.microsoft.com/office/drawing/2018/sketchyshapes" sd="304036777">
                        <a:custGeom>
                          <a:avLst/>
                          <a:gdLst>
                            <a:gd name="connsiteX0" fmla="*/ 0 w 1154097"/>
                            <a:gd name="connsiteY0" fmla="*/ 0 h 493710"/>
                            <a:gd name="connsiteX1" fmla="*/ 588589 w 1154097"/>
                            <a:gd name="connsiteY1" fmla="*/ 0 h 493710"/>
                            <a:gd name="connsiteX2" fmla="*/ 1154097 w 1154097"/>
                            <a:gd name="connsiteY2" fmla="*/ 0 h 493710"/>
                            <a:gd name="connsiteX3" fmla="*/ 1154097 w 1154097"/>
                            <a:gd name="connsiteY3" fmla="*/ 493710 h 493710"/>
                            <a:gd name="connsiteX4" fmla="*/ 565508 w 1154097"/>
                            <a:gd name="connsiteY4" fmla="*/ 493710 h 493710"/>
                            <a:gd name="connsiteX5" fmla="*/ 0 w 1154097"/>
                            <a:gd name="connsiteY5" fmla="*/ 493710 h 493710"/>
                            <a:gd name="connsiteX6" fmla="*/ 0 w 1154097"/>
                            <a:gd name="connsiteY6" fmla="*/ 0 h 4937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54097" h="493710" fill="none" extrusionOk="0">
                              <a:moveTo>
                                <a:pt x="0" y="0"/>
                              </a:moveTo>
                              <a:cubicBezTo>
                                <a:pt x="257863" y="14051"/>
                                <a:pt x="399471" y="-7743"/>
                                <a:pt x="588589" y="0"/>
                              </a:cubicBezTo>
                              <a:cubicBezTo>
                                <a:pt x="777707" y="7743"/>
                                <a:pt x="910750" y="2377"/>
                                <a:pt x="1154097" y="0"/>
                              </a:cubicBezTo>
                              <a:cubicBezTo>
                                <a:pt x="1135629" y="223016"/>
                                <a:pt x="1139965" y="302607"/>
                                <a:pt x="1154097" y="493710"/>
                              </a:cubicBezTo>
                              <a:cubicBezTo>
                                <a:pt x="936448" y="487873"/>
                                <a:pt x="685586" y="514716"/>
                                <a:pt x="565508" y="493710"/>
                              </a:cubicBezTo>
                              <a:cubicBezTo>
                                <a:pt x="445430" y="472704"/>
                                <a:pt x="118968" y="485695"/>
                                <a:pt x="0" y="493710"/>
                              </a:cubicBezTo>
                              <a:cubicBezTo>
                                <a:pt x="-15263" y="280614"/>
                                <a:pt x="5311" y="115945"/>
                                <a:pt x="0" y="0"/>
                              </a:cubicBezTo>
                              <a:close/>
                            </a:path>
                            <a:path w="1154097" h="493710" stroke="0" extrusionOk="0">
                              <a:moveTo>
                                <a:pt x="0" y="0"/>
                              </a:moveTo>
                              <a:cubicBezTo>
                                <a:pt x="281511" y="-26412"/>
                                <a:pt x="427063" y="-10012"/>
                                <a:pt x="577049" y="0"/>
                              </a:cubicBezTo>
                              <a:cubicBezTo>
                                <a:pt x="727035" y="10012"/>
                                <a:pt x="977191" y="23517"/>
                                <a:pt x="1154097" y="0"/>
                              </a:cubicBezTo>
                              <a:cubicBezTo>
                                <a:pt x="1150400" y="218272"/>
                                <a:pt x="1138935" y="343481"/>
                                <a:pt x="1154097" y="493710"/>
                              </a:cubicBezTo>
                              <a:cubicBezTo>
                                <a:pt x="879124" y="468083"/>
                                <a:pt x="829356" y="518292"/>
                                <a:pt x="553967" y="493710"/>
                              </a:cubicBezTo>
                              <a:cubicBezTo>
                                <a:pt x="278578" y="469129"/>
                                <a:pt x="220108" y="520306"/>
                                <a:pt x="0" y="493710"/>
                              </a:cubicBezTo>
                              <a:cubicBezTo>
                                <a:pt x="20498" y="386297"/>
                                <a:pt x="-12696" y="24055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49C2F7F-C638-4EE4-9C3A-D76315380E90}"/>
                    </a:ext>
                  </a:extLst>
                </p:cNvPr>
                <p:cNvSpPr/>
                <p:nvPr/>
              </p:nvSpPr>
              <p:spPr>
                <a:xfrm>
                  <a:off x="8914618" y="2565402"/>
                  <a:ext cx="1154097" cy="493710"/>
                </a:xfrm>
                <a:custGeom>
                  <a:avLst/>
                  <a:gdLst>
                    <a:gd name="connsiteX0" fmla="*/ 0 w 1154097"/>
                    <a:gd name="connsiteY0" fmla="*/ 0 h 493710"/>
                    <a:gd name="connsiteX1" fmla="*/ 588589 w 1154097"/>
                    <a:gd name="connsiteY1" fmla="*/ 0 h 493710"/>
                    <a:gd name="connsiteX2" fmla="*/ 1154097 w 1154097"/>
                    <a:gd name="connsiteY2" fmla="*/ 0 h 493710"/>
                    <a:gd name="connsiteX3" fmla="*/ 1154097 w 1154097"/>
                    <a:gd name="connsiteY3" fmla="*/ 493710 h 493710"/>
                    <a:gd name="connsiteX4" fmla="*/ 565508 w 1154097"/>
                    <a:gd name="connsiteY4" fmla="*/ 493710 h 493710"/>
                    <a:gd name="connsiteX5" fmla="*/ 0 w 1154097"/>
                    <a:gd name="connsiteY5" fmla="*/ 493710 h 493710"/>
                    <a:gd name="connsiteX6" fmla="*/ 0 w 1154097"/>
                    <a:gd name="connsiteY6" fmla="*/ 0 h 493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54097" h="493710" fill="none" extrusionOk="0">
                      <a:moveTo>
                        <a:pt x="0" y="0"/>
                      </a:moveTo>
                      <a:cubicBezTo>
                        <a:pt x="257863" y="14051"/>
                        <a:pt x="399471" y="-7743"/>
                        <a:pt x="588589" y="0"/>
                      </a:cubicBezTo>
                      <a:cubicBezTo>
                        <a:pt x="777707" y="7743"/>
                        <a:pt x="910750" y="2377"/>
                        <a:pt x="1154097" y="0"/>
                      </a:cubicBezTo>
                      <a:cubicBezTo>
                        <a:pt x="1135629" y="223016"/>
                        <a:pt x="1139965" y="302607"/>
                        <a:pt x="1154097" y="493710"/>
                      </a:cubicBezTo>
                      <a:cubicBezTo>
                        <a:pt x="936448" y="487873"/>
                        <a:pt x="685586" y="514716"/>
                        <a:pt x="565508" y="493710"/>
                      </a:cubicBezTo>
                      <a:cubicBezTo>
                        <a:pt x="445430" y="472704"/>
                        <a:pt x="118968" y="485695"/>
                        <a:pt x="0" y="493710"/>
                      </a:cubicBezTo>
                      <a:cubicBezTo>
                        <a:pt x="-15263" y="280614"/>
                        <a:pt x="5311" y="115945"/>
                        <a:pt x="0" y="0"/>
                      </a:cubicBezTo>
                      <a:close/>
                    </a:path>
                    <a:path w="1154097" h="493710" stroke="0" extrusionOk="0">
                      <a:moveTo>
                        <a:pt x="0" y="0"/>
                      </a:moveTo>
                      <a:cubicBezTo>
                        <a:pt x="281511" y="-26412"/>
                        <a:pt x="427063" y="-10012"/>
                        <a:pt x="577049" y="0"/>
                      </a:cubicBezTo>
                      <a:cubicBezTo>
                        <a:pt x="727035" y="10012"/>
                        <a:pt x="977191" y="23517"/>
                        <a:pt x="1154097" y="0"/>
                      </a:cubicBezTo>
                      <a:cubicBezTo>
                        <a:pt x="1150400" y="218272"/>
                        <a:pt x="1138935" y="343481"/>
                        <a:pt x="1154097" y="493710"/>
                      </a:cubicBezTo>
                      <a:cubicBezTo>
                        <a:pt x="879124" y="468083"/>
                        <a:pt x="829356" y="518292"/>
                        <a:pt x="553967" y="493710"/>
                      </a:cubicBezTo>
                      <a:cubicBezTo>
                        <a:pt x="278578" y="469129"/>
                        <a:pt x="220108" y="520306"/>
                        <a:pt x="0" y="493710"/>
                      </a:cubicBezTo>
                      <a:cubicBezTo>
                        <a:pt x="20498" y="386297"/>
                        <a:pt x="-12696" y="240550"/>
                        <a:pt x="0" y="0"/>
                      </a:cubicBezTo>
                      <a:close/>
                    </a:path>
                  </a:pathLst>
                </a:custGeom>
                <a:solidFill>
                  <a:srgbClr val="A67EBD">
                    <a:alpha val="50196"/>
                  </a:srgbClr>
                </a:solidFill>
                <a:ln w="28575">
                  <a:solidFill>
                    <a:srgbClr val="A67EBD"/>
                  </a:solidFill>
                  <a:extLst>
                    <a:ext uri="{C807C97D-BFC1-408E-A445-0C87EB9F89A2}">
                      <ask:lineSketchStyleProps xmlns:ask="http://schemas.microsoft.com/office/drawing/2018/sketchyshapes" sd="304036777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𝐿𝑜𝑠𝑠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49C2F7F-C638-4EE4-9C3A-D76315380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618" y="2565402"/>
                  <a:ext cx="1154097" cy="4937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rgbClr val="A67EBD"/>
                  </a:solidFill>
                  <a:extLst>
                    <a:ext uri="{C807C97D-BFC1-408E-A445-0C87EB9F89A2}">
                      <ask:lineSketchStyleProps xmlns:ask="http://schemas.microsoft.com/office/drawing/2018/sketchyshapes" sd="304036777">
                        <a:custGeom>
                          <a:avLst/>
                          <a:gdLst>
                            <a:gd name="connsiteX0" fmla="*/ 0 w 1154097"/>
                            <a:gd name="connsiteY0" fmla="*/ 0 h 493710"/>
                            <a:gd name="connsiteX1" fmla="*/ 588589 w 1154097"/>
                            <a:gd name="connsiteY1" fmla="*/ 0 h 493710"/>
                            <a:gd name="connsiteX2" fmla="*/ 1154097 w 1154097"/>
                            <a:gd name="connsiteY2" fmla="*/ 0 h 493710"/>
                            <a:gd name="connsiteX3" fmla="*/ 1154097 w 1154097"/>
                            <a:gd name="connsiteY3" fmla="*/ 493710 h 493710"/>
                            <a:gd name="connsiteX4" fmla="*/ 565508 w 1154097"/>
                            <a:gd name="connsiteY4" fmla="*/ 493710 h 493710"/>
                            <a:gd name="connsiteX5" fmla="*/ 0 w 1154097"/>
                            <a:gd name="connsiteY5" fmla="*/ 493710 h 493710"/>
                            <a:gd name="connsiteX6" fmla="*/ 0 w 1154097"/>
                            <a:gd name="connsiteY6" fmla="*/ 0 h 4937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54097" h="493710" fill="none" extrusionOk="0">
                              <a:moveTo>
                                <a:pt x="0" y="0"/>
                              </a:moveTo>
                              <a:cubicBezTo>
                                <a:pt x="257863" y="14051"/>
                                <a:pt x="399471" y="-7743"/>
                                <a:pt x="588589" y="0"/>
                              </a:cubicBezTo>
                              <a:cubicBezTo>
                                <a:pt x="777707" y="7743"/>
                                <a:pt x="910750" y="2377"/>
                                <a:pt x="1154097" y="0"/>
                              </a:cubicBezTo>
                              <a:cubicBezTo>
                                <a:pt x="1135629" y="223016"/>
                                <a:pt x="1139965" y="302607"/>
                                <a:pt x="1154097" y="493710"/>
                              </a:cubicBezTo>
                              <a:cubicBezTo>
                                <a:pt x="936448" y="487873"/>
                                <a:pt x="685586" y="514716"/>
                                <a:pt x="565508" y="493710"/>
                              </a:cubicBezTo>
                              <a:cubicBezTo>
                                <a:pt x="445430" y="472704"/>
                                <a:pt x="118968" y="485695"/>
                                <a:pt x="0" y="493710"/>
                              </a:cubicBezTo>
                              <a:cubicBezTo>
                                <a:pt x="-15263" y="280614"/>
                                <a:pt x="5311" y="115945"/>
                                <a:pt x="0" y="0"/>
                              </a:cubicBezTo>
                              <a:close/>
                            </a:path>
                            <a:path w="1154097" h="493710" stroke="0" extrusionOk="0">
                              <a:moveTo>
                                <a:pt x="0" y="0"/>
                              </a:moveTo>
                              <a:cubicBezTo>
                                <a:pt x="281511" y="-26412"/>
                                <a:pt x="427063" y="-10012"/>
                                <a:pt x="577049" y="0"/>
                              </a:cubicBezTo>
                              <a:cubicBezTo>
                                <a:pt x="727035" y="10012"/>
                                <a:pt x="977191" y="23517"/>
                                <a:pt x="1154097" y="0"/>
                              </a:cubicBezTo>
                              <a:cubicBezTo>
                                <a:pt x="1150400" y="218272"/>
                                <a:pt x="1138935" y="343481"/>
                                <a:pt x="1154097" y="493710"/>
                              </a:cubicBezTo>
                              <a:cubicBezTo>
                                <a:pt x="879124" y="468083"/>
                                <a:pt x="829356" y="518292"/>
                                <a:pt x="553967" y="493710"/>
                              </a:cubicBezTo>
                              <a:cubicBezTo>
                                <a:pt x="278578" y="469129"/>
                                <a:pt x="220108" y="520306"/>
                                <a:pt x="0" y="493710"/>
                              </a:cubicBezTo>
                              <a:cubicBezTo>
                                <a:pt x="20498" y="386297"/>
                                <a:pt x="-12696" y="24055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25559785-C3BA-47A5-8A0F-40FBC1546E14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H="1" flipV="1">
              <a:off x="7472060" y="3059112"/>
              <a:ext cx="4624" cy="488953"/>
            </a:xfrm>
            <a:prstGeom prst="straightConnector1">
              <a:avLst/>
            </a:prstGeom>
            <a:ln w="19050">
              <a:solidFill>
                <a:srgbClr val="EDE6E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8E6C75B8-094B-4953-AA7A-57F9589A5376}"/>
                </a:ext>
              </a:extLst>
            </p:cNvPr>
            <p:cNvCxnSpPr>
              <a:stCxn id="8" idx="0"/>
              <a:endCxn id="11" idx="2"/>
            </p:cNvCxnSpPr>
            <p:nvPr/>
          </p:nvCxnSpPr>
          <p:spPr>
            <a:xfrm flipV="1">
              <a:off x="9491667" y="3059112"/>
              <a:ext cx="0" cy="444720"/>
            </a:xfrm>
            <a:prstGeom prst="straightConnector1">
              <a:avLst/>
            </a:prstGeom>
            <a:ln w="19050">
              <a:solidFill>
                <a:srgbClr val="EDE6E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335A4B59-DC63-4D38-80E5-BAC2906FB17B}"/>
                    </a:ext>
                  </a:extLst>
                </p:cNvPr>
                <p:cNvSpPr/>
                <p:nvPr/>
              </p:nvSpPr>
              <p:spPr>
                <a:xfrm>
                  <a:off x="7928215" y="1602477"/>
                  <a:ext cx="1154097" cy="493710"/>
                </a:xfrm>
                <a:custGeom>
                  <a:avLst/>
                  <a:gdLst>
                    <a:gd name="connsiteX0" fmla="*/ 0 w 1154097"/>
                    <a:gd name="connsiteY0" fmla="*/ 0 h 493710"/>
                    <a:gd name="connsiteX1" fmla="*/ 588589 w 1154097"/>
                    <a:gd name="connsiteY1" fmla="*/ 0 h 493710"/>
                    <a:gd name="connsiteX2" fmla="*/ 1154097 w 1154097"/>
                    <a:gd name="connsiteY2" fmla="*/ 0 h 493710"/>
                    <a:gd name="connsiteX3" fmla="*/ 1154097 w 1154097"/>
                    <a:gd name="connsiteY3" fmla="*/ 493710 h 493710"/>
                    <a:gd name="connsiteX4" fmla="*/ 565508 w 1154097"/>
                    <a:gd name="connsiteY4" fmla="*/ 493710 h 493710"/>
                    <a:gd name="connsiteX5" fmla="*/ 0 w 1154097"/>
                    <a:gd name="connsiteY5" fmla="*/ 493710 h 493710"/>
                    <a:gd name="connsiteX6" fmla="*/ 0 w 1154097"/>
                    <a:gd name="connsiteY6" fmla="*/ 0 h 493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54097" h="493710" fill="none" extrusionOk="0">
                      <a:moveTo>
                        <a:pt x="0" y="0"/>
                      </a:moveTo>
                      <a:cubicBezTo>
                        <a:pt x="257863" y="14051"/>
                        <a:pt x="399471" y="-7743"/>
                        <a:pt x="588589" y="0"/>
                      </a:cubicBezTo>
                      <a:cubicBezTo>
                        <a:pt x="777707" y="7743"/>
                        <a:pt x="910750" y="2377"/>
                        <a:pt x="1154097" y="0"/>
                      </a:cubicBezTo>
                      <a:cubicBezTo>
                        <a:pt x="1135629" y="223016"/>
                        <a:pt x="1139965" y="302607"/>
                        <a:pt x="1154097" y="493710"/>
                      </a:cubicBezTo>
                      <a:cubicBezTo>
                        <a:pt x="936448" y="487873"/>
                        <a:pt x="685586" y="514716"/>
                        <a:pt x="565508" y="493710"/>
                      </a:cubicBezTo>
                      <a:cubicBezTo>
                        <a:pt x="445430" y="472704"/>
                        <a:pt x="118968" y="485695"/>
                        <a:pt x="0" y="493710"/>
                      </a:cubicBezTo>
                      <a:cubicBezTo>
                        <a:pt x="-15263" y="280614"/>
                        <a:pt x="5311" y="115945"/>
                        <a:pt x="0" y="0"/>
                      </a:cubicBezTo>
                      <a:close/>
                    </a:path>
                    <a:path w="1154097" h="493710" stroke="0" extrusionOk="0">
                      <a:moveTo>
                        <a:pt x="0" y="0"/>
                      </a:moveTo>
                      <a:cubicBezTo>
                        <a:pt x="281511" y="-26412"/>
                        <a:pt x="427063" y="-10012"/>
                        <a:pt x="577049" y="0"/>
                      </a:cubicBezTo>
                      <a:cubicBezTo>
                        <a:pt x="727035" y="10012"/>
                        <a:pt x="977191" y="23517"/>
                        <a:pt x="1154097" y="0"/>
                      </a:cubicBezTo>
                      <a:cubicBezTo>
                        <a:pt x="1150400" y="218272"/>
                        <a:pt x="1138935" y="343481"/>
                        <a:pt x="1154097" y="493710"/>
                      </a:cubicBezTo>
                      <a:cubicBezTo>
                        <a:pt x="879124" y="468083"/>
                        <a:pt x="829356" y="518292"/>
                        <a:pt x="553967" y="493710"/>
                      </a:cubicBezTo>
                      <a:cubicBezTo>
                        <a:pt x="278578" y="469129"/>
                        <a:pt x="220108" y="520306"/>
                        <a:pt x="0" y="493710"/>
                      </a:cubicBezTo>
                      <a:cubicBezTo>
                        <a:pt x="20498" y="386297"/>
                        <a:pt x="-12696" y="240550"/>
                        <a:pt x="0" y="0"/>
                      </a:cubicBezTo>
                      <a:close/>
                    </a:path>
                  </a:pathLst>
                </a:custGeom>
                <a:solidFill>
                  <a:srgbClr val="5BC3EB">
                    <a:alpha val="50196"/>
                  </a:srgbClr>
                </a:solidFill>
                <a:ln w="28575">
                  <a:solidFill>
                    <a:srgbClr val="5BC3EB"/>
                  </a:solidFill>
                  <a:extLst>
                    <a:ext uri="{C807C97D-BFC1-408E-A445-0C87EB9F89A2}">
                      <ask:lineSketchStyleProps xmlns:ask="http://schemas.microsoft.com/office/drawing/2018/sketchyshapes" sd="304036777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𝐿𝑜𝑠𝑠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335A4B59-DC63-4D38-80E5-BAC2906FB1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8215" y="1602477"/>
                  <a:ext cx="1154097" cy="4937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rgbClr val="5BC3EB"/>
                  </a:solidFill>
                  <a:extLst>
                    <a:ext uri="{C807C97D-BFC1-408E-A445-0C87EB9F89A2}">
                      <ask:lineSketchStyleProps xmlns:ask="http://schemas.microsoft.com/office/drawing/2018/sketchyshapes" sd="304036777">
                        <a:custGeom>
                          <a:avLst/>
                          <a:gdLst>
                            <a:gd name="connsiteX0" fmla="*/ 0 w 1154097"/>
                            <a:gd name="connsiteY0" fmla="*/ 0 h 493710"/>
                            <a:gd name="connsiteX1" fmla="*/ 588589 w 1154097"/>
                            <a:gd name="connsiteY1" fmla="*/ 0 h 493710"/>
                            <a:gd name="connsiteX2" fmla="*/ 1154097 w 1154097"/>
                            <a:gd name="connsiteY2" fmla="*/ 0 h 493710"/>
                            <a:gd name="connsiteX3" fmla="*/ 1154097 w 1154097"/>
                            <a:gd name="connsiteY3" fmla="*/ 493710 h 493710"/>
                            <a:gd name="connsiteX4" fmla="*/ 565508 w 1154097"/>
                            <a:gd name="connsiteY4" fmla="*/ 493710 h 493710"/>
                            <a:gd name="connsiteX5" fmla="*/ 0 w 1154097"/>
                            <a:gd name="connsiteY5" fmla="*/ 493710 h 493710"/>
                            <a:gd name="connsiteX6" fmla="*/ 0 w 1154097"/>
                            <a:gd name="connsiteY6" fmla="*/ 0 h 4937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54097" h="493710" fill="none" extrusionOk="0">
                              <a:moveTo>
                                <a:pt x="0" y="0"/>
                              </a:moveTo>
                              <a:cubicBezTo>
                                <a:pt x="257863" y="14051"/>
                                <a:pt x="399471" y="-7743"/>
                                <a:pt x="588589" y="0"/>
                              </a:cubicBezTo>
                              <a:cubicBezTo>
                                <a:pt x="777707" y="7743"/>
                                <a:pt x="910750" y="2377"/>
                                <a:pt x="1154097" y="0"/>
                              </a:cubicBezTo>
                              <a:cubicBezTo>
                                <a:pt x="1135629" y="223016"/>
                                <a:pt x="1139965" y="302607"/>
                                <a:pt x="1154097" y="493710"/>
                              </a:cubicBezTo>
                              <a:cubicBezTo>
                                <a:pt x="936448" y="487873"/>
                                <a:pt x="685586" y="514716"/>
                                <a:pt x="565508" y="493710"/>
                              </a:cubicBezTo>
                              <a:cubicBezTo>
                                <a:pt x="445430" y="472704"/>
                                <a:pt x="118968" y="485695"/>
                                <a:pt x="0" y="493710"/>
                              </a:cubicBezTo>
                              <a:cubicBezTo>
                                <a:pt x="-15263" y="280614"/>
                                <a:pt x="5311" y="115945"/>
                                <a:pt x="0" y="0"/>
                              </a:cubicBezTo>
                              <a:close/>
                            </a:path>
                            <a:path w="1154097" h="493710" stroke="0" extrusionOk="0">
                              <a:moveTo>
                                <a:pt x="0" y="0"/>
                              </a:moveTo>
                              <a:cubicBezTo>
                                <a:pt x="281511" y="-26412"/>
                                <a:pt x="427063" y="-10012"/>
                                <a:pt x="577049" y="0"/>
                              </a:cubicBezTo>
                              <a:cubicBezTo>
                                <a:pt x="727035" y="10012"/>
                                <a:pt x="977191" y="23517"/>
                                <a:pt x="1154097" y="0"/>
                              </a:cubicBezTo>
                              <a:cubicBezTo>
                                <a:pt x="1150400" y="218272"/>
                                <a:pt x="1138935" y="343481"/>
                                <a:pt x="1154097" y="493710"/>
                              </a:cubicBezTo>
                              <a:cubicBezTo>
                                <a:pt x="879124" y="468083"/>
                                <a:pt x="829356" y="518292"/>
                                <a:pt x="553967" y="493710"/>
                              </a:cubicBezTo>
                              <a:cubicBezTo>
                                <a:pt x="278578" y="469129"/>
                                <a:pt x="220108" y="520306"/>
                                <a:pt x="0" y="493710"/>
                              </a:cubicBezTo>
                              <a:cubicBezTo>
                                <a:pt x="20498" y="386297"/>
                                <a:pt x="-12696" y="24055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接點: 肘形 19">
              <a:extLst>
                <a:ext uri="{FF2B5EF4-FFF2-40B4-BE49-F238E27FC236}">
                  <a16:creationId xmlns:a16="http://schemas.microsoft.com/office/drawing/2014/main" id="{DD227870-AAB4-4A9F-8BAF-EAE88D76A96A}"/>
                </a:ext>
              </a:extLst>
            </p:cNvPr>
            <p:cNvCxnSpPr>
              <a:stCxn id="10" idx="0"/>
              <a:endCxn id="18" idx="2"/>
            </p:cNvCxnSpPr>
            <p:nvPr/>
          </p:nvCxnSpPr>
          <p:spPr>
            <a:xfrm rot="5400000" flipH="1" flipV="1">
              <a:off x="7754055" y="1814193"/>
              <a:ext cx="469215" cy="1033204"/>
            </a:xfrm>
            <a:prstGeom prst="bentConnector3">
              <a:avLst/>
            </a:prstGeom>
            <a:ln w="19050">
              <a:solidFill>
                <a:srgbClr val="EDE6E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接點: 肘形 21">
              <a:extLst>
                <a:ext uri="{FF2B5EF4-FFF2-40B4-BE49-F238E27FC236}">
                  <a16:creationId xmlns:a16="http://schemas.microsoft.com/office/drawing/2014/main" id="{174BD5F9-295E-4EFE-9285-EBC6BAB0C1FE}"/>
                </a:ext>
              </a:extLst>
            </p:cNvPr>
            <p:cNvCxnSpPr>
              <a:stCxn id="11" idx="0"/>
              <a:endCxn id="18" idx="2"/>
            </p:cNvCxnSpPr>
            <p:nvPr/>
          </p:nvCxnSpPr>
          <p:spPr>
            <a:xfrm rot="16200000" flipV="1">
              <a:off x="8763859" y="1837593"/>
              <a:ext cx="469215" cy="986403"/>
            </a:xfrm>
            <a:prstGeom prst="bentConnector3">
              <a:avLst/>
            </a:prstGeom>
            <a:ln w="19050">
              <a:solidFill>
                <a:srgbClr val="EDE6E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84D12106-30BB-44DF-BB43-07E8EBC9ABE9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8505264" y="1233997"/>
              <a:ext cx="0" cy="368480"/>
            </a:xfrm>
            <a:prstGeom prst="straightConnector1">
              <a:avLst/>
            </a:prstGeom>
            <a:ln w="19050">
              <a:solidFill>
                <a:srgbClr val="EDE6E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456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22EF1-B317-4AD7-9300-0FCEEC31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8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[</a:t>
            </a:r>
            <a:r>
              <a:rPr lang="en-US" altLang="zh-TW" sz="3600" b="1" dirty="0">
                <a:hlinkClick r:id="rId2"/>
              </a:rPr>
              <a:t>ESPnet</a:t>
            </a:r>
            <a:r>
              <a:rPr lang="en-US" altLang="zh-TW" sz="3600" b="1" dirty="0"/>
              <a:t>]</a:t>
            </a:r>
            <a:br>
              <a:rPr lang="en-US" altLang="zh-TW" sz="3600" b="1" dirty="0"/>
            </a:br>
            <a:r>
              <a:rPr lang="en-US" altLang="zh-TW" sz="3600" b="1" dirty="0"/>
              <a:t>end-to-end speech processing toolkit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96E2C-B813-47F6-A068-43A9879F7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1491"/>
            <a:ext cx="10515600" cy="3438622"/>
          </a:xfrm>
        </p:spPr>
        <p:txBody>
          <a:bodyPr/>
          <a:lstStyle/>
          <a:p>
            <a:r>
              <a:rPr lang="en-US" altLang="zh-TW" dirty="0">
                <a:solidFill>
                  <a:srgbClr val="FFA934"/>
                </a:solidFill>
              </a:rPr>
              <a:t>Kaldi</a:t>
            </a:r>
            <a:r>
              <a:rPr lang="en-US" altLang="zh-TW" dirty="0"/>
              <a:t> style complete recipe</a:t>
            </a:r>
          </a:p>
          <a:p>
            <a:r>
              <a:rPr lang="en-US" altLang="zh-TW" dirty="0"/>
              <a:t>ASR: Automatic Speech Recognition</a:t>
            </a:r>
          </a:p>
          <a:p>
            <a:r>
              <a:rPr lang="en-US" altLang="zh-TW" dirty="0"/>
              <a:t>TTS: Text-to-speech</a:t>
            </a:r>
          </a:p>
          <a:p>
            <a:r>
              <a:rPr lang="en-US" altLang="zh-TW" dirty="0"/>
              <a:t>ST: Speech Translation &amp; MT: Machine Translation</a:t>
            </a:r>
          </a:p>
          <a:p>
            <a:r>
              <a:rPr lang="en-US" altLang="zh-TW" dirty="0"/>
              <a:t>VC: Voice conversion</a:t>
            </a:r>
          </a:p>
          <a:p>
            <a:r>
              <a:rPr lang="en-US" altLang="zh-TW" dirty="0"/>
              <a:t>DNN Framework</a:t>
            </a:r>
          </a:p>
          <a:p>
            <a:pPr lvl="1"/>
            <a:r>
              <a:rPr lang="en-US" altLang="zh-TW" dirty="0"/>
              <a:t>Flexible network architecture thanks to chainer and </a:t>
            </a:r>
            <a:r>
              <a:rPr lang="en-US" altLang="zh-TW" dirty="0">
                <a:solidFill>
                  <a:srgbClr val="FFA934"/>
                </a:solidFill>
              </a:rPr>
              <a:t>pytorch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5C48B2-11DF-486F-BD01-ACAAFF61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43" y="393030"/>
            <a:ext cx="4160666" cy="8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99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7543186A-916D-492A-ADA4-CBBB88065870}"/>
              </a:ext>
            </a:extLst>
          </p:cNvPr>
          <p:cNvGrpSpPr/>
          <p:nvPr/>
        </p:nvGrpSpPr>
        <p:grpSpPr>
          <a:xfrm>
            <a:off x="875571" y="2329881"/>
            <a:ext cx="10440857" cy="4201111"/>
            <a:chOff x="875571" y="2418657"/>
            <a:chExt cx="10440857" cy="420111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595D583-0D65-4B7E-9E95-F1FA31B4F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571" y="2418657"/>
              <a:ext cx="10440857" cy="4201111"/>
            </a:xfrm>
            <a:prstGeom prst="rect">
              <a:avLst/>
            </a:prstGeom>
          </p:spPr>
        </p:pic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5D3E78CB-4CDE-4ED6-8AF5-E4B7DA76D659}"/>
                </a:ext>
              </a:extLst>
            </p:cNvPr>
            <p:cNvCxnSpPr/>
            <p:nvPr/>
          </p:nvCxnSpPr>
          <p:spPr>
            <a:xfrm>
              <a:off x="1367161" y="3595457"/>
              <a:ext cx="1855433" cy="0"/>
            </a:xfrm>
            <a:prstGeom prst="line">
              <a:avLst/>
            </a:prstGeom>
            <a:ln w="28575">
              <a:solidFill>
                <a:srgbClr val="FFA93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EEA27F5A-5CDD-46BF-B483-D5063C99AA58}"/>
                </a:ext>
              </a:extLst>
            </p:cNvPr>
            <p:cNvCxnSpPr>
              <a:cxnSpLocks/>
            </p:cNvCxnSpPr>
            <p:nvPr/>
          </p:nvCxnSpPr>
          <p:spPr>
            <a:xfrm>
              <a:off x="1367161" y="5220070"/>
              <a:ext cx="6072326" cy="0"/>
            </a:xfrm>
            <a:prstGeom prst="line">
              <a:avLst/>
            </a:prstGeom>
            <a:ln w="28575">
              <a:solidFill>
                <a:srgbClr val="FFA93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1BBF06E-D770-46B7-B9DD-F1EE1983ECC9}"/>
                </a:ext>
              </a:extLst>
            </p:cNvPr>
            <p:cNvCxnSpPr>
              <a:cxnSpLocks/>
            </p:cNvCxnSpPr>
            <p:nvPr/>
          </p:nvCxnSpPr>
          <p:spPr>
            <a:xfrm>
              <a:off x="2601157" y="6178859"/>
              <a:ext cx="6596109" cy="0"/>
            </a:xfrm>
            <a:prstGeom prst="line">
              <a:avLst/>
            </a:prstGeom>
            <a:ln w="28575">
              <a:solidFill>
                <a:srgbClr val="FFA93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標題 1">
            <a:extLst>
              <a:ext uri="{FF2B5EF4-FFF2-40B4-BE49-F238E27FC236}">
                <a16:creationId xmlns:a16="http://schemas.microsoft.com/office/drawing/2014/main" id="{694AD213-67A3-4933-A3D6-3CC06593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8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[</a:t>
            </a:r>
            <a:r>
              <a:rPr lang="en-US" altLang="zh-TW" sz="3600" b="1" dirty="0">
                <a:hlinkClick r:id="rId3"/>
              </a:rPr>
              <a:t>ESPnet</a:t>
            </a:r>
            <a:r>
              <a:rPr lang="en-US" altLang="zh-TW" sz="3600" b="1" dirty="0"/>
              <a:t>]</a:t>
            </a:r>
            <a:br>
              <a:rPr lang="en-US" altLang="zh-TW" sz="3600" b="1" dirty="0"/>
            </a:br>
            <a:r>
              <a:rPr lang="en-US" altLang="zh-TW" sz="3600" b="1" dirty="0"/>
              <a:t>end-to-end speech processing toolkit</a:t>
            </a:r>
            <a:endParaRPr lang="zh-TW" altLang="en-US" sz="3600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D9A93DC6-EE53-415A-96CC-D0F4964E9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343" y="393030"/>
            <a:ext cx="4160666" cy="8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2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64752-5E64-4291-93C0-0C38F9DF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of CTC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E2C55BD-E9CE-4DEA-A659-2580CA279CB9}"/>
              </a:ext>
            </a:extLst>
          </p:cNvPr>
          <p:cNvGrpSpPr/>
          <p:nvPr/>
        </p:nvGrpSpPr>
        <p:grpSpPr>
          <a:xfrm>
            <a:off x="600075" y="1825625"/>
            <a:ext cx="5191126" cy="4257832"/>
            <a:chOff x="4371974" y="1825625"/>
            <a:chExt cx="6096002" cy="48988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C27CE63-CA90-41CB-9C98-ACA6BF9B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1974" y="1825625"/>
              <a:ext cx="6096002" cy="4898868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64682F-E4B6-4B06-A5D2-D614AD6D3B94}"/>
                </a:ext>
              </a:extLst>
            </p:cNvPr>
            <p:cNvSpPr/>
            <p:nvPr/>
          </p:nvSpPr>
          <p:spPr>
            <a:xfrm>
              <a:off x="4612459" y="4564352"/>
              <a:ext cx="550092" cy="278658"/>
            </a:xfrm>
            <a:prstGeom prst="rect">
              <a:avLst/>
            </a:prstGeom>
            <a:solidFill>
              <a:srgbClr val="98A821">
                <a:alpha val="10196"/>
              </a:srgbClr>
            </a:solidFill>
            <a:ln w="38100">
              <a:solidFill>
                <a:srgbClr val="98A8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內容版面配置區 2">
                <a:extLst>
                  <a:ext uri="{FF2B5EF4-FFF2-40B4-BE49-F238E27FC236}">
                    <a16:creationId xmlns:a16="http://schemas.microsoft.com/office/drawing/2014/main" id="{777074B3-50FA-4F72-AA4A-B32CCBC21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800" y="1825624"/>
                <a:ext cx="5362575" cy="267253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TW" altLang="en-US" dirty="0"/>
                  <a:t> 特殊 </a:t>
                </a:r>
                <a:r>
                  <a:rPr lang="en-US" altLang="zh-TW" dirty="0"/>
                  <a:t>token, </a:t>
                </a:r>
                <a:r>
                  <a:rPr lang="zh-TW" altLang="en-US" dirty="0"/>
                  <a:t>代表 </a:t>
                </a:r>
                <a:r>
                  <a:rPr lang="en-US" altLang="zh-TW" dirty="0"/>
                  <a:t>null (paper </a:t>
                </a:r>
                <a:r>
                  <a:rPr lang="zh-TW" altLang="en-US" dirty="0"/>
                  <a:t>稱 </a:t>
                </a:r>
                <a:r>
                  <a:rPr lang="en-US" altLang="zh-TW" dirty="0"/>
                  <a:t>blank)</a:t>
                </a:r>
              </a:p>
              <a:p>
                <a:pPr lvl="1"/>
                <a:r>
                  <a:rPr lang="zh-TW" altLang="en-US" dirty="0"/>
                  <a:t>不是每個時間點的 </a:t>
                </a:r>
                <a:r>
                  <a:rPr lang="en-US" altLang="zh-TW" dirty="0"/>
                  <a:t>feature vector </a:t>
                </a:r>
                <a:r>
                  <a:rPr lang="zh-TW" altLang="en-US" dirty="0"/>
                  <a:t>都能有意義的解釋</a:t>
                </a:r>
                <a:endParaRPr lang="en-US" altLang="zh-TW" dirty="0"/>
              </a:p>
              <a:p>
                <a:r>
                  <a:rPr lang="en-US" altLang="zh-TW" dirty="0"/>
                  <a:t>Encoder </a:t>
                </a:r>
                <a:r>
                  <a:rPr lang="zh-TW" altLang="en-US" dirty="0"/>
                  <a:t>每個時間點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都會 </a:t>
                </a:r>
                <a:r>
                  <a:rPr lang="en-US" altLang="zh-TW" dirty="0"/>
                  <a:t>output token distribution</a:t>
                </a:r>
              </a:p>
              <a:p>
                <a:r>
                  <a:rPr lang="en-US" altLang="zh-TW" dirty="0"/>
                  <a:t>Token distribution: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8" name="內容版面配置區 2">
                <a:extLst>
                  <a:ext uri="{FF2B5EF4-FFF2-40B4-BE49-F238E27FC236}">
                    <a16:creationId xmlns:a16="http://schemas.microsoft.com/office/drawing/2014/main" id="{777074B3-50FA-4F72-AA4A-B32CCBC21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0" y="1825624"/>
                <a:ext cx="5362575" cy="2672531"/>
              </a:xfrm>
              <a:blipFill>
                <a:blip r:embed="rId3"/>
                <a:stretch>
                  <a:fillRect l="-1705" t="-4784" r="-1477" b="-6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群組 53">
            <a:extLst>
              <a:ext uri="{FF2B5EF4-FFF2-40B4-BE49-F238E27FC236}">
                <a16:creationId xmlns:a16="http://schemas.microsoft.com/office/drawing/2014/main" id="{73D4FAEE-5A2E-4600-8895-BF3FB28397EF}"/>
              </a:ext>
            </a:extLst>
          </p:cNvPr>
          <p:cNvGrpSpPr/>
          <p:nvPr/>
        </p:nvGrpSpPr>
        <p:grpSpPr>
          <a:xfrm>
            <a:off x="7737536" y="4633091"/>
            <a:ext cx="2214562" cy="1584326"/>
            <a:chOff x="7737536" y="4633091"/>
            <a:chExt cx="2214562" cy="158432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66738EA-F2F7-49B7-AF52-72329CF1C0B7}"/>
                </a:ext>
              </a:extLst>
            </p:cNvPr>
            <p:cNvSpPr/>
            <p:nvPr/>
          </p:nvSpPr>
          <p:spPr>
            <a:xfrm>
              <a:off x="7737536" y="4633091"/>
              <a:ext cx="295275" cy="15843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A6CB88C-5E41-4094-9DAB-21EC68AC1D76}"/>
                </a:ext>
              </a:extLst>
            </p:cNvPr>
            <p:cNvSpPr/>
            <p:nvPr/>
          </p:nvSpPr>
          <p:spPr>
            <a:xfrm>
              <a:off x="7770873" y="4709291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9F0299D5-3662-4FC4-926B-A382172CAF56}"/>
                </a:ext>
              </a:extLst>
            </p:cNvPr>
            <p:cNvSpPr/>
            <p:nvPr/>
          </p:nvSpPr>
          <p:spPr>
            <a:xfrm>
              <a:off x="7770873" y="501409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9F97868C-029A-45D9-BD36-41BA96AFAAC1}"/>
                </a:ext>
              </a:extLst>
            </p:cNvPr>
            <p:cNvSpPr/>
            <p:nvPr/>
          </p:nvSpPr>
          <p:spPr>
            <a:xfrm>
              <a:off x="7770873" y="5315719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9BBE72CA-469D-47B2-80CA-EA9032ABBFFA}"/>
                </a:ext>
              </a:extLst>
            </p:cNvPr>
            <p:cNvSpPr/>
            <p:nvPr/>
          </p:nvSpPr>
          <p:spPr>
            <a:xfrm>
              <a:off x="7770873" y="5617346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89DC54B-C73F-4CEB-B656-5163EE3CE625}"/>
                </a:ext>
              </a:extLst>
            </p:cNvPr>
            <p:cNvSpPr/>
            <p:nvPr/>
          </p:nvSpPr>
          <p:spPr>
            <a:xfrm>
              <a:off x="7770873" y="5918973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9F7E92-A9A6-46D0-89DA-C9046A63759A}"/>
                    </a:ext>
                  </a:extLst>
                </p:cNvPr>
                <p:cNvSpPr txBox="1"/>
                <p:nvPr/>
              </p:nvSpPr>
              <p:spPr>
                <a:xfrm>
                  <a:off x="9192788" y="4685091"/>
                  <a:ext cx="7593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EDE6E3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059F7E92-A9A6-46D0-89DA-C9046A637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788" y="4685091"/>
                  <a:ext cx="75931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400" b="-3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00E2C01-C4B1-4746-B2DF-B91F2377102E}"/>
                    </a:ext>
                  </a:extLst>
                </p:cNvPr>
                <p:cNvSpPr txBox="1"/>
                <p:nvPr/>
              </p:nvSpPr>
              <p:spPr>
                <a:xfrm>
                  <a:off x="9192788" y="5891547"/>
                  <a:ext cx="6942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EDE6E3"/>
                    </a:solidFill>
                  </a:endParaRPr>
                </a:p>
              </p:txBody>
            </p:sp>
          </mc:Choice>
          <mc:Fallback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00E2C01-C4B1-4746-B2DF-B91F23771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788" y="5891547"/>
                  <a:ext cx="69429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01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A76D37D3-6B50-42CE-8E07-88FED97687AF}"/>
                    </a:ext>
                  </a:extLst>
                </p:cNvPr>
                <p:cNvSpPr txBox="1"/>
                <p:nvPr/>
              </p:nvSpPr>
              <p:spPr>
                <a:xfrm>
                  <a:off x="9192788" y="5286754"/>
                  <a:ext cx="7273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EDE6E3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A76D37D3-6B50-42CE-8E07-88FED9768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788" y="5286754"/>
                  <a:ext cx="7273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72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BC3B66A5-9337-49A0-8929-30D4B6564AC1}"/>
                </a:ext>
              </a:extLst>
            </p:cNvPr>
            <p:cNvCxnSpPr>
              <a:stCxn id="20" idx="6"/>
              <a:endCxn id="25" idx="1"/>
            </p:cNvCxnSpPr>
            <p:nvPr/>
          </p:nvCxnSpPr>
          <p:spPr>
            <a:xfrm>
              <a:off x="7999473" y="4823591"/>
              <a:ext cx="1193315" cy="0"/>
            </a:xfrm>
            <a:prstGeom prst="straightConnector1">
              <a:avLst/>
            </a:prstGeom>
            <a:ln w="19050">
              <a:solidFill>
                <a:srgbClr val="EDE6E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8F96365-4C28-4D9D-B91C-B25DAA495C36}"/>
                </a:ext>
              </a:extLst>
            </p:cNvPr>
            <p:cNvCxnSpPr>
              <a:cxnSpLocks/>
              <a:stCxn id="24" idx="6"/>
              <a:endCxn id="26" idx="1"/>
            </p:cNvCxnSpPr>
            <p:nvPr/>
          </p:nvCxnSpPr>
          <p:spPr>
            <a:xfrm flipV="1">
              <a:off x="7999473" y="6030047"/>
              <a:ext cx="1193315" cy="3226"/>
            </a:xfrm>
            <a:prstGeom prst="straightConnector1">
              <a:avLst/>
            </a:prstGeom>
            <a:ln w="19050">
              <a:solidFill>
                <a:srgbClr val="EDE6E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47EC1CAE-CABA-4B20-A3C0-6AB1F5D3B1BC}"/>
                </a:ext>
              </a:extLst>
            </p:cNvPr>
            <p:cNvCxnSpPr>
              <a:cxnSpLocks/>
              <a:stCxn id="22" idx="6"/>
              <a:endCxn id="27" idx="1"/>
            </p:cNvCxnSpPr>
            <p:nvPr/>
          </p:nvCxnSpPr>
          <p:spPr>
            <a:xfrm flipV="1">
              <a:off x="7999473" y="5425254"/>
              <a:ext cx="1193315" cy="4765"/>
            </a:xfrm>
            <a:prstGeom prst="straightConnector1">
              <a:avLst/>
            </a:prstGeom>
            <a:ln w="19050">
              <a:solidFill>
                <a:srgbClr val="EDE6E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23729628-7D07-4A6E-A668-1B7A2D8F6C21}"/>
                    </a:ext>
                  </a:extLst>
                </p:cNvPr>
                <p:cNvSpPr txBox="1"/>
                <p:nvPr/>
              </p:nvSpPr>
              <p:spPr>
                <a:xfrm>
                  <a:off x="9192788" y="4992296"/>
                  <a:ext cx="7311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EDE6E3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23729628-7D07-4A6E-A668-1B7A2D8F6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788" y="4992296"/>
                  <a:ext cx="73116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7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8D0B66BC-66E6-4704-A355-16B09A26B62C}"/>
                </a:ext>
              </a:extLst>
            </p:cNvPr>
            <p:cNvCxnSpPr>
              <a:cxnSpLocks/>
              <a:stCxn id="21" idx="6"/>
              <a:endCxn id="39" idx="1"/>
            </p:cNvCxnSpPr>
            <p:nvPr/>
          </p:nvCxnSpPr>
          <p:spPr>
            <a:xfrm>
              <a:off x="7999473" y="5128392"/>
              <a:ext cx="1193315" cy="2404"/>
            </a:xfrm>
            <a:prstGeom prst="straightConnector1">
              <a:avLst/>
            </a:prstGeom>
            <a:ln w="19050">
              <a:solidFill>
                <a:srgbClr val="EDE6E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B6AEF904-8522-475A-A958-96C1D880F61B}"/>
                    </a:ext>
                  </a:extLst>
                </p:cNvPr>
                <p:cNvSpPr txBox="1"/>
                <p:nvPr/>
              </p:nvSpPr>
              <p:spPr>
                <a:xfrm>
                  <a:off x="9192788" y="5591533"/>
                  <a:ext cx="7103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EDE6E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solidFill>
                                  <a:srgbClr val="EDE6E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Χ</m:t>
                            </m:r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rgbClr val="EDE6E3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B6AEF904-8522-475A-A958-96C1D880F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788" y="5591533"/>
                  <a:ext cx="71038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83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8F8A7F50-8C02-4AAF-AA1E-AF0ABD9E3676}"/>
                </a:ext>
              </a:extLst>
            </p:cNvPr>
            <p:cNvCxnSpPr>
              <a:cxnSpLocks/>
              <a:stCxn id="23" idx="6"/>
              <a:endCxn id="41" idx="1"/>
            </p:cNvCxnSpPr>
            <p:nvPr/>
          </p:nvCxnSpPr>
          <p:spPr>
            <a:xfrm flipV="1">
              <a:off x="7999473" y="5730033"/>
              <a:ext cx="1193315" cy="1613"/>
            </a:xfrm>
            <a:prstGeom prst="straightConnector1">
              <a:avLst/>
            </a:prstGeom>
            <a:ln w="19050">
              <a:solidFill>
                <a:srgbClr val="EDE6E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91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9B7820A-B6A9-4580-9339-9ED97BA2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50" y="2388093"/>
            <a:ext cx="5418838" cy="4056752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5F8E62C8-533A-4B93-9523-159B5F4103D5}"/>
              </a:ext>
            </a:extLst>
          </p:cNvPr>
          <p:cNvGrpSpPr/>
          <p:nvPr/>
        </p:nvGrpSpPr>
        <p:grpSpPr>
          <a:xfrm>
            <a:off x="6509019" y="2290439"/>
            <a:ext cx="4983474" cy="4144950"/>
            <a:chOff x="4371974" y="1825625"/>
            <a:chExt cx="6096002" cy="489886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1AA139F-41DF-4CEE-B8AE-1AC4C7CEC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1974" y="1825625"/>
              <a:ext cx="6096002" cy="489886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0BFF0E0-6DCE-44C8-985B-4D32C4795A9C}"/>
                </a:ext>
              </a:extLst>
            </p:cNvPr>
            <p:cNvSpPr/>
            <p:nvPr/>
          </p:nvSpPr>
          <p:spPr>
            <a:xfrm>
              <a:off x="4612459" y="4564352"/>
              <a:ext cx="550092" cy="278658"/>
            </a:xfrm>
            <a:prstGeom prst="rect">
              <a:avLst/>
            </a:prstGeom>
            <a:solidFill>
              <a:srgbClr val="98A821">
                <a:alpha val="10196"/>
              </a:srgbClr>
            </a:solidFill>
            <a:ln w="38100">
              <a:solidFill>
                <a:srgbClr val="98A8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1EA4E8A-9D76-4459-8B9E-5AB7F8F0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795" y="778060"/>
            <a:ext cx="4097784" cy="1343703"/>
          </a:xfrm>
        </p:spPr>
        <p:txBody>
          <a:bodyPr/>
          <a:lstStyle/>
          <a:p>
            <a:r>
              <a:rPr lang="en-US" altLang="zh-TW" dirty="0"/>
              <a:t>LAS</a:t>
            </a:r>
          </a:p>
          <a:p>
            <a:pPr lvl="1"/>
            <a:r>
              <a:rPr lang="en-US" altLang="zh-TW" dirty="0"/>
              <a:t>Can NOT online</a:t>
            </a:r>
          </a:p>
          <a:p>
            <a:pPr lvl="1"/>
            <a:r>
              <a:rPr lang="en-US" altLang="zh-TW" dirty="0"/>
              <a:t>NO alignment issue</a:t>
            </a:r>
            <a:endParaRPr lang="zh-TW" altLang="en-US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C354589-8DE4-4AD0-A5B1-CD5DD106029D}"/>
              </a:ext>
            </a:extLst>
          </p:cNvPr>
          <p:cNvSpPr txBox="1">
            <a:spLocks/>
          </p:cNvSpPr>
          <p:nvPr/>
        </p:nvSpPr>
        <p:spPr>
          <a:xfrm>
            <a:off x="6930465" y="778060"/>
            <a:ext cx="4285740" cy="134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EDE6E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DE6E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DE6E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EDE6E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EDE6E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CTC</a:t>
            </a:r>
            <a:r>
              <a:rPr lang="zh-TW" altLang="en-US" dirty="0"/>
              <a:t> </a:t>
            </a:r>
            <a:r>
              <a:rPr lang="en-US" altLang="zh-TW" dirty="0"/>
              <a:t>(RNN-T)</a:t>
            </a:r>
          </a:p>
          <a:p>
            <a:pPr lvl="1"/>
            <a:r>
              <a:rPr lang="en-US" altLang="zh-TW" dirty="0"/>
              <a:t>CAN online</a:t>
            </a:r>
          </a:p>
          <a:p>
            <a:pPr lvl="1"/>
            <a:r>
              <a:rPr lang="en-US" altLang="zh-TW" dirty="0"/>
              <a:t>Having alignment issue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99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E62C1-FC34-4722-99DF-EEF85B95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Alignment </a:t>
            </a:r>
            <a:r>
              <a:rPr lang="zh-TW" altLang="en-US" dirty="0"/>
              <a:t>解釋方式 </a:t>
            </a:r>
            <a:r>
              <a:rPr lang="en-US" altLang="zh-TW" dirty="0"/>
              <a:t>(HMM)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405DB6-EE56-4394-A345-1E5A75A1BD17}"/>
              </a:ext>
            </a:extLst>
          </p:cNvPr>
          <p:cNvSpPr/>
          <p:nvPr/>
        </p:nvSpPr>
        <p:spPr>
          <a:xfrm>
            <a:off x="3420982" y="3407473"/>
            <a:ext cx="313438" cy="6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Frame 1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ACAD6082-75A8-41B9-BDB1-8DB5A0B7B9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746403"/>
                  </p:ext>
                </p:extLst>
              </p:nvPr>
            </p:nvGraphicFramePr>
            <p:xfrm>
              <a:off x="2032000" y="3756992"/>
              <a:ext cx="81280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65698712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1126974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6168342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0689546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378662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550124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22165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12146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Align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Valid?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86398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39964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72263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3300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07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ACAD6082-75A8-41B9-BDB1-8DB5A0B7B9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746403"/>
                  </p:ext>
                </p:extLst>
              </p:nvPr>
            </p:nvGraphicFramePr>
            <p:xfrm>
              <a:off x="2032000" y="3756992"/>
              <a:ext cx="8128000" cy="228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65698712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1126974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6168342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0689546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378662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550124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22165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12146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Align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Valid?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863983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0667" r="-70000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39964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7895" r="-700000" b="-1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722638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2000" r="-700000" b="-1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33000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2000" r="-700000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07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D046549F-332C-4B03-A636-6E5A448859B4}"/>
              </a:ext>
            </a:extLst>
          </p:cNvPr>
          <p:cNvSpPr/>
          <p:nvPr/>
        </p:nvSpPr>
        <p:spPr>
          <a:xfrm>
            <a:off x="4424158" y="3407473"/>
            <a:ext cx="313438" cy="6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Frame 2</a:t>
            </a:r>
            <a:endParaRPr lang="zh-TW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05DEBF-A2C2-4874-8C18-6B135F4C891A}"/>
              </a:ext>
            </a:extLst>
          </p:cNvPr>
          <p:cNvSpPr/>
          <p:nvPr/>
        </p:nvSpPr>
        <p:spPr>
          <a:xfrm>
            <a:off x="5427334" y="3407473"/>
            <a:ext cx="313438" cy="6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Frame 3</a:t>
            </a:r>
            <a:endParaRPr lang="zh-TW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4DECF3-7485-4BBD-BFF4-250430E4C1AF}"/>
              </a:ext>
            </a:extLst>
          </p:cNvPr>
          <p:cNvSpPr/>
          <p:nvPr/>
        </p:nvSpPr>
        <p:spPr>
          <a:xfrm>
            <a:off x="6430510" y="3407473"/>
            <a:ext cx="313438" cy="6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Frame 4</a:t>
            </a:r>
            <a:endParaRPr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4C2FD3-8A43-4F06-82B3-9F6ACFD4D4CB}"/>
              </a:ext>
            </a:extLst>
          </p:cNvPr>
          <p:cNvSpPr/>
          <p:nvPr/>
        </p:nvSpPr>
        <p:spPr>
          <a:xfrm>
            <a:off x="7433686" y="3407473"/>
            <a:ext cx="313438" cy="6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Frame 5</a:t>
            </a:r>
            <a:endParaRPr lang="zh-TW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E9FF9FA-6F21-4B69-B516-AF95B185ADDC}"/>
              </a:ext>
            </a:extLst>
          </p:cNvPr>
          <p:cNvSpPr/>
          <p:nvPr/>
        </p:nvSpPr>
        <p:spPr>
          <a:xfrm>
            <a:off x="8436862" y="3407473"/>
            <a:ext cx="313438" cy="6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Frame 6</a:t>
            </a:r>
            <a:endParaRPr lang="zh-TW" altLang="en-US" sz="1400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24BC23CF-2BA9-40DB-A987-4329D344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169" y="1698703"/>
            <a:ext cx="5723140" cy="1227758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9EDF61F4-7D82-4A16-8B4A-AB1A6AFFE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38" y="5271372"/>
            <a:ext cx="199200" cy="1992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2913308-CB8A-4E8D-9B34-C1F176D62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675" y="4282347"/>
            <a:ext cx="284526" cy="28452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179B8CDC-2988-459A-A761-0CE77BDF8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675" y="4746697"/>
            <a:ext cx="284526" cy="2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0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22B89-F978-470D-96B8-2F1FB1EA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Alignment </a:t>
            </a:r>
            <a:r>
              <a:rPr lang="zh-TW" altLang="en-US" dirty="0"/>
              <a:t>解釋方式 </a:t>
            </a:r>
            <a:r>
              <a:rPr lang="en-US" altLang="zh-TW" dirty="0"/>
              <a:t>(CTC)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A35EC74-F629-4802-8A08-975EB75BF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5074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Merging duplicate tokens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/>
                  <a:t>Removing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A35EC74-F629-4802-8A08-975EB75BF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50740"/>
              </a:xfrm>
              <a:blipFill>
                <a:blip r:embed="rId2"/>
                <a:stretch>
                  <a:fillRect l="-1391" t="-13873" b="-12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BE6DC41E-687D-4178-B607-492973AC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253" y="3247069"/>
            <a:ext cx="7729494" cy="28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E62C1-FC34-4722-99DF-EEF85B95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Alignment </a:t>
            </a:r>
            <a:r>
              <a:rPr lang="zh-TW" altLang="en-US" dirty="0"/>
              <a:t>解釋方式 </a:t>
            </a:r>
            <a:r>
              <a:rPr lang="en-US" altLang="zh-TW" dirty="0"/>
              <a:t>(CTC)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405DB6-EE56-4394-A345-1E5A75A1BD17}"/>
              </a:ext>
            </a:extLst>
          </p:cNvPr>
          <p:cNvSpPr/>
          <p:nvPr/>
        </p:nvSpPr>
        <p:spPr>
          <a:xfrm>
            <a:off x="2235320" y="3079481"/>
            <a:ext cx="313438" cy="6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Frame 1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ACAD6082-75A8-41B9-BDB1-8DB5A0B7B9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323621"/>
                  </p:ext>
                </p:extLst>
              </p:nvPr>
            </p:nvGraphicFramePr>
            <p:xfrm>
              <a:off x="846338" y="3429000"/>
              <a:ext cx="8128000" cy="3200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65698712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1126974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6168342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0689546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378662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550124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22165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12146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Align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Valid?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86398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39964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72263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6382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3300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07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49400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rgbClr val="EDE6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solidFill>
                                      <a:srgbClr val="EDE6E3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42145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ACAD6082-75A8-41B9-BDB1-8DB5A0B7B9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323621"/>
                  </p:ext>
                </p:extLst>
              </p:nvPr>
            </p:nvGraphicFramePr>
            <p:xfrm>
              <a:off x="846338" y="3429000"/>
              <a:ext cx="8128000" cy="3200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3656987125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1126974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6168342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20689546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13786623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955012497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22165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712146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Align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Valid?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863983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9333" r="-700000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39964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9333" r="-700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9333" r="-500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209333" r="-40000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722638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5263" r="-700000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05263" r="-600000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9401" t="-305263" r="-100599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33000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0667" r="-700000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410667" r="-600000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410667" r="-500000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410667" r="-400000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2410" t="-410667" r="-302410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070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10667" r="-700000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510667" r="-500000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a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49400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610667" r="-70000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610667" r="-60000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610667" r="-50000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c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</a:rPr>
                            <a:t>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solidFill>
                              <a:srgbClr val="EDE6E3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42145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D046549F-332C-4B03-A636-6E5A448859B4}"/>
              </a:ext>
            </a:extLst>
          </p:cNvPr>
          <p:cNvSpPr/>
          <p:nvPr/>
        </p:nvSpPr>
        <p:spPr>
          <a:xfrm>
            <a:off x="3238496" y="3079481"/>
            <a:ext cx="313438" cy="6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Frame 2</a:t>
            </a:r>
            <a:endParaRPr lang="zh-TW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05DEBF-A2C2-4874-8C18-6B135F4C891A}"/>
              </a:ext>
            </a:extLst>
          </p:cNvPr>
          <p:cNvSpPr/>
          <p:nvPr/>
        </p:nvSpPr>
        <p:spPr>
          <a:xfrm>
            <a:off x="4241672" y="3079481"/>
            <a:ext cx="313438" cy="6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Frame 3</a:t>
            </a:r>
            <a:endParaRPr lang="zh-TW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4DECF3-7485-4BBD-BFF4-250430E4C1AF}"/>
              </a:ext>
            </a:extLst>
          </p:cNvPr>
          <p:cNvSpPr/>
          <p:nvPr/>
        </p:nvSpPr>
        <p:spPr>
          <a:xfrm>
            <a:off x="5244848" y="3079481"/>
            <a:ext cx="313438" cy="6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Frame 4</a:t>
            </a:r>
            <a:endParaRPr lang="zh-TW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4C2FD3-8A43-4F06-82B3-9F6ACFD4D4CB}"/>
              </a:ext>
            </a:extLst>
          </p:cNvPr>
          <p:cNvSpPr/>
          <p:nvPr/>
        </p:nvSpPr>
        <p:spPr>
          <a:xfrm>
            <a:off x="6248024" y="3079481"/>
            <a:ext cx="313438" cy="6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Frame 5</a:t>
            </a:r>
            <a:endParaRPr lang="zh-TW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E9FF9FA-6F21-4B69-B516-AF95B185ADDC}"/>
              </a:ext>
            </a:extLst>
          </p:cNvPr>
          <p:cNvSpPr/>
          <p:nvPr/>
        </p:nvSpPr>
        <p:spPr>
          <a:xfrm>
            <a:off x="7251200" y="3079481"/>
            <a:ext cx="313438" cy="69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400" dirty="0"/>
              <a:t>Frame 6</a:t>
            </a:r>
            <a:endParaRPr lang="zh-TW" altLang="en-US" sz="1400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24BC23CF-2BA9-40DB-A987-4329D344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169" y="1534706"/>
            <a:ext cx="5723140" cy="1227758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72913308-CB8A-4E8D-9B34-C1F176D62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13" y="3954355"/>
            <a:ext cx="284526" cy="28452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179B8CDC-2988-459A-A761-0CE77BDF8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13" y="4418705"/>
            <a:ext cx="284526" cy="28452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5646D4E-25C8-4AB7-8E71-0320490FC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76" y="5854043"/>
            <a:ext cx="199200" cy="1992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AF26B72-26FA-4CD1-8218-3D68AE8AF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13" y="4890581"/>
            <a:ext cx="284526" cy="28452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CF84083-C52D-4139-83B6-D7C5820F8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76" y="6334789"/>
            <a:ext cx="199200" cy="1992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A204EC2-F2B2-44F7-94B1-1F5C925DF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13" y="5339559"/>
            <a:ext cx="284526" cy="284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2">
                <a:extLst>
                  <a:ext uri="{FF2B5EF4-FFF2-40B4-BE49-F238E27FC236}">
                    <a16:creationId xmlns:a16="http://schemas.microsoft.com/office/drawing/2014/main" id="{024CCDE8-5160-4D33-A966-5A754A244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660624"/>
                  </p:ext>
                </p:extLst>
              </p:nvPr>
            </p:nvGraphicFramePr>
            <p:xfrm>
              <a:off x="9121147" y="3429000"/>
              <a:ext cx="2643735" cy="3200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43735">
                      <a:extLst>
                        <a:ext uri="{9D8B030D-6E8A-4147-A177-3AD203B41FA5}">
                          <a16:colId xmlns:a16="http://schemas.microsoft.com/office/drawing/2014/main" val="36569871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>
                              <a:solidFill>
                                <a:srgbClr val="EDE6E3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註解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86398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400" dirty="0">
                              <a:solidFill>
                                <a:srgbClr val="EDE6E3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可以完全沒有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2400" i="1" smtClean="0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39964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z="2400" i="1" smtClean="0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zh-TW" altLang="en-US" sz="2400" dirty="0">
                              <a:solidFill>
                                <a:srgbClr val="EDE6E3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一樣可以重複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72263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400" dirty="0">
                              <a:solidFill>
                                <a:srgbClr val="EDE6E3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開頭結尾可以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2400" i="1" smtClean="0">
                                  <a:solidFill>
                                    <a:srgbClr val="EDE6E3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endParaRPr lang="zh-TW" altLang="en-US" sz="2400" dirty="0">
                            <a:solidFill>
                              <a:srgbClr val="EDE6E3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3300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400" dirty="0">
                              <a:solidFill>
                                <a:srgbClr val="EDE6E3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可以最後暴衝一波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07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ccat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49400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42145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2">
                <a:extLst>
                  <a:ext uri="{FF2B5EF4-FFF2-40B4-BE49-F238E27FC236}">
                    <a16:creationId xmlns:a16="http://schemas.microsoft.com/office/drawing/2014/main" id="{024CCDE8-5160-4D33-A966-5A754A2449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1660624"/>
                  </p:ext>
                </p:extLst>
              </p:nvPr>
            </p:nvGraphicFramePr>
            <p:xfrm>
              <a:off x="9121147" y="3429000"/>
              <a:ext cx="2643735" cy="3200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43735">
                      <a:extLst>
                        <a:ext uri="{9D8B030D-6E8A-4147-A177-3AD203B41FA5}">
                          <a16:colId xmlns:a16="http://schemas.microsoft.com/office/drawing/2014/main" val="365698712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>
                              <a:solidFill>
                                <a:srgbClr val="EDE6E3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註解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863983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8000" r="-461" b="-5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9964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08000" r="-461" b="-4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22638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03947" r="-461" b="-3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3000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400" dirty="0">
                              <a:solidFill>
                                <a:srgbClr val="EDE6E3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可以最後暴衝一波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4070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ccat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49400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>
                              <a:solidFill>
                                <a:srgbClr val="EDE6E3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ct</a:t>
                          </a:r>
                          <a:endParaRPr lang="zh-TW" altLang="en-US" sz="2400" dirty="0">
                            <a:solidFill>
                              <a:srgbClr val="EDE6E3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EDE6E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421457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442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1045</Words>
  <Application>Microsoft Office PowerPoint</Application>
  <PresentationFormat>寬螢幕</PresentationFormat>
  <Paragraphs>272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微軟正黑體</vt:lpstr>
      <vt:lpstr>Arial</vt:lpstr>
      <vt:lpstr>Calibri</vt:lpstr>
      <vt:lpstr>Cambria Math</vt:lpstr>
      <vt:lpstr>Office 佈景主題</vt:lpstr>
      <vt:lpstr>CTC Model and Loss</vt:lpstr>
      <vt:lpstr>ASR 19’Interspeech [Hungyi Lee]</vt:lpstr>
      <vt:lpstr>PowerPoint 簡報</vt:lpstr>
      <vt:lpstr>Listen, Attend Spell</vt:lpstr>
      <vt:lpstr>Model of CTC</vt:lpstr>
      <vt:lpstr>PowerPoint 簡報</vt:lpstr>
      <vt:lpstr>Alignment 解釋方式 (HMM)</vt:lpstr>
      <vt:lpstr>Alignment 解釋方式 (CTC)</vt:lpstr>
      <vt:lpstr>Alignment 解釋方式 (CTC)</vt:lpstr>
      <vt:lpstr>如何走完所有 Alignment? 遊戲規則</vt:lpstr>
      <vt:lpstr>如何走完所有 Alignment? (一個特殊情形)</vt:lpstr>
      <vt:lpstr>一條 path π 就是一個合法 alignment</vt:lpstr>
      <vt:lpstr>一條 Alignment π 的機率怎麼算?</vt:lpstr>
      <vt:lpstr>P(ϕcatϕϕ│Χ)=P(ϕ│Χ)P(c│Χ)P(a│Χ)P(t│Χ)P(ϕ│Χ)P(ϕ│Χ)</vt:lpstr>
      <vt:lpstr>怎麼計算P(cat|Χ)? Forward/Backward DP</vt:lpstr>
      <vt:lpstr>一些變數定義</vt:lpstr>
      <vt:lpstr>α_t (s)</vt:lpstr>
      <vt:lpstr>α_t (s)</vt:lpstr>
      <vt:lpstr>β_t (s)</vt:lpstr>
      <vt:lpstr>β_t (s)</vt:lpstr>
      <vt:lpstr>Forward</vt:lpstr>
      <vt:lpstr>Backward</vt:lpstr>
      <vt:lpstr>Verify Forward and Backward</vt:lpstr>
      <vt:lpstr>α_t (s) β_t (s)</vt:lpstr>
      <vt:lpstr>α_t (s) β_t (s)</vt:lpstr>
      <vt:lpstr>α_t (s) β_t (s)</vt:lpstr>
      <vt:lpstr>α_2 (0) β_2 (0)</vt:lpstr>
      <vt:lpstr>α_2 (1) β_2 (1)</vt:lpstr>
      <vt:lpstr>α_2 (2) β_2 (2)</vt:lpstr>
      <vt:lpstr>α_2 (3) β_2 (3)</vt:lpstr>
      <vt:lpstr>α_2 (4) β_2 (4)</vt:lpstr>
      <vt:lpstr>α_2 (5) β_2 (5)</vt:lpstr>
      <vt:lpstr>α_2 (6) β_2 (6)</vt:lpstr>
      <vt:lpstr>P(334│Χ)</vt:lpstr>
      <vt:lpstr>∂P(334|Χ)/∂y[l_3,2] </vt:lpstr>
      <vt:lpstr>∂P(334|Χ)/∂y[3,2] </vt:lpstr>
      <vt:lpstr>∂P(334|Χ)/∂y[3,2] </vt:lpstr>
      <vt:lpstr>喘口氣的結論</vt:lpstr>
      <vt:lpstr>PowerPoint 簡報</vt:lpstr>
      <vt:lpstr>其他</vt:lpstr>
      <vt:lpstr>近期 state-of-the-art 的 E2E ASR 架構</vt:lpstr>
      <vt:lpstr>[ESPnet] end-to-end speech processing toolkit</vt:lpstr>
      <vt:lpstr>[ESPnet] end-to-end speech processing toolkit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致生 陳</dc:creator>
  <cp:lastModifiedBy>致生 陳</cp:lastModifiedBy>
  <cp:revision>166</cp:revision>
  <dcterms:created xsi:type="dcterms:W3CDTF">2020-05-30T02:16:56Z</dcterms:created>
  <dcterms:modified xsi:type="dcterms:W3CDTF">2020-05-31T07:25:33Z</dcterms:modified>
</cp:coreProperties>
</file>